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77" r:id="rId3"/>
    <p:sldId id="539" r:id="rId4"/>
    <p:sldId id="533" r:id="rId5"/>
    <p:sldId id="537" r:id="rId6"/>
    <p:sldId id="540" r:id="rId7"/>
    <p:sldId id="549" r:id="rId8"/>
    <p:sldId id="542" r:id="rId9"/>
    <p:sldId id="565" r:id="rId10"/>
    <p:sldId id="566" r:id="rId11"/>
    <p:sldId id="567" r:id="rId12"/>
    <p:sldId id="550" r:id="rId13"/>
    <p:sldId id="551" r:id="rId14"/>
    <p:sldId id="555" r:id="rId15"/>
    <p:sldId id="556" r:id="rId16"/>
    <p:sldId id="557" r:id="rId17"/>
    <p:sldId id="558" r:id="rId18"/>
    <p:sldId id="559" r:id="rId19"/>
    <p:sldId id="561" r:id="rId20"/>
    <p:sldId id="562" r:id="rId21"/>
    <p:sldId id="568" r:id="rId22"/>
    <p:sldId id="569" r:id="rId23"/>
    <p:sldId id="574" r:id="rId24"/>
    <p:sldId id="576" r:id="rId25"/>
    <p:sldId id="572" r:id="rId26"/>
    <p:sldId id="563" r:id="rId27"/>
    <p:sldId id="56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0000"/>
    <a:srgbClr val="0000FF"/>
    <a:srgbClr val="FF3300"/>
    <a:srgbClr val="CC9900"/>
    <a:srgbClr val="996633"/>
    <a:srgbClr val="FFCC66"/>
    <a:srgbClr val="CC6600"/>
    <a:srgbClr val="9BFF9B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690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6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63006C-6CA8-4AEB-A139-68F3EE250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983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09028D-D718-4A51-93C4-A3ECDB78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5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1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66C24-4A57-4253-BAD1-7CA58F5C8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26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074EA-3486-4F54-8C11-FFD6803A6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0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C36F-1D70-4592-A237-E020BD989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6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114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21E-195E-4C74-A31D-AA4305AD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3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5B96-12EC-4D16-A3B6-36E6CEDEB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6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C106-04BB-492A-93D1-67828FA0F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E489-187E-41D1-80B4-2CB9FBFF9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4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9FF6-065A-4CE9-B584-4CDDBC4D0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56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EBE6-FD0A-45CD-9C07-0E65AD176A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4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07DB-C918-486D-AC06-83B10B52D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D5D6-A455-45BB-BD8C-C85B5E50C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28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35B5DC0E-CA1D-4E94-97D4-13295F607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44525"/>
            <a:ext cx="8053388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Approximation Algorithms for Min-cost Chain-Constrained Spanning Trees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94322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 Andre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Linhares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3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0910"/>
            <a:ext cx="7772400" cy="838200"/>
          </a:xfrm>
        </p:spPr>
        <p:txBody>
          <a:bodyPr/>
          <a:lstStyle/>
          <a:p>
            <a:pPr algn="r"/>
            <a:r>
              <a:rPr lang="en-CA" dirty="0" smtClean="0"/>
              <a:t>Our results (contd.)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02558"/>
            <a:ext cx="7772400" cy="679352"/>
          </a:xfrm>
        </p:spPr>
        <p:txBody>
          <a:bodyPr/>
          <a:lstStyle/>
          <a:p>
            <a:r>
              <a:rPr lang="en-CA" sz="2800" dirty="0" smtClean="0"/>
              <a:t>Consider the following general problem:</a:t>
            </a:r>
            <a:endParaRPr lang="en-CA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29510"/>
            <a:ext cx="7872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  <a:tab pos="1524000" algn="l"/>
                <a:tab pos="2238375" algn="l"/>
                <a:tab pos="5919788" algn="l"/>
                <a:tab pos="7080250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Min</a:t>
            </a:r>
            <a:r>
              <a:rPr lang="en-CA" dirty="0" smtClean="0"/>
              <a:t>	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	</a:t>
            </a:r>
            <a:r>
              <a:rPr lang="en-CA" dirty="0" err="1" smtClean="0"/>
              <a:t>s.t.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is an extreme point of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,	</a:t>
            </a:r>
            <a:r>
              <a:rPr lang="en-CA" dirty="0" smtClean="0">
                <a:solidFill>
                  <a:srgbClr val="0000FF"/>
                </a:solidFill>
              </a:rPr>
              <a:t>Ax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b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103653"/>
            <a:ext cx="7104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Generalizes min-cost chain-constrained spanning tree</a:t>
            </a:r>
          </a:p>
          <a:p>
            <a:r>
              <a:rPr lang="en-CA" dirty="0" smtClean="0"/>
              <a:t>  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:</a:t>
            </a:r>
            <a:r>
              <a:rPr lang="en-CA" dirty="0" smtClean="0"/>
              <a:t> spanning-tree polytope,	 </a:t>
            </a:r>
            <a:r>
              <a:rPr lang="en-CA" dirty="0" smtClean="0">
                <a:solidFill>
                  <a:srgbClr val="0000FF"/>
                </a:solidFill>
              </a:rPr>
              <a:t>Ax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>
                <a:solidFill>
                  <a:srgbClr val="0000FF"/>
                </a:solidFill>
              </a:rPr>
              <a:t>≤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b</a:t>
            </a:r>
            <a:r>
              <a:rPr lang="en-CA" dirty="0" smtClean="0"/>
              <a:t>: degree constraints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85799" y="2989387"/>
            <a:ext cx="8118231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We show that,  under certain assumptions:</a:t>
            </a:r>
          </a:p>
          <a:p>
            <a:pPr marL="363538" indent="-269875">
              <a:spcBef>
                <a:spcPts val="0"/>
              </a:spcBef>
              <a:buClr>
                <a:srgbClr val="33CC33"/>
              </a:buClr>
              <a:buFontTx/>
              <a:buChar char="–"/>
              <a:tabLst>
                <a:tab pos="363538" algn="l"/>
                <a:tab pos="3762375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 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), 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 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</a:p>
          <a:p>
            <a:pPr marL="93663">
              <a:buClr>
                <a:srgbClr val="33CC33"/>
              </a:buClr>
              <a:tabLst>
                <a:tab pos="363538" algn="l"/>
                <a:tab pos="3762375" algn="l"/>
              </a:tabLst>
            </a:pPr>
            <a:r>
              <a:rPr lang="en-CA" dirty="0" smtClean="0"/>
              <a:t>	</a:t>
            </a:r>
            <a:r>
              <a:rPr lang="en-CA" dirty="0" smtClean="0">
                <a:solidFill>
                  <a:srgbClr val="CC0000"/>
                </a:solidFill>
              </a:rPr>
              <a:t>unweighted</a:t>
            </a:r>
            <a:r>
              <a:rPr lang="en-CA" dirty="0" smtClean="0"/>
              <a:t> </a:t>
            </a:r>
            <a:r>
              <a:rPr lang="en-CA" dirty="0">
                <a:solidFill>
                  <a:srgbClr val="0000FF"/>
                </a:solidFill>
              </a:rPr>
              <a:t>(Q</a:t>
            </a:r>
            <a:r>
              <a:rPr lang="en-CA" baseline="30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)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269875">
              <a:buClr>
                <a:srgbClr val="33CC33"/>
              </a:buClr>
              <a:buFontTx/>
              <a:buChar char="–"/>
              <a:tabLst>
                <a:tab pos="363538" algn="l"/>
                <a:tab pos="3762375" algn="l"/>
              </a:tabLst>
            </a:pPr>
            <a:endParaRPr lang="en-CA" dirty="0" smtClean="0"/>
          </a:p>
          <a:p>
            <a:pPr marL="363538" indent="-269875">
              <a:spcBef>
                <a:spcPts val="2400"/>
              </a:spcBef>
              <a:buClr>
                <a:srgbClr val="33CC33"/>
              </a:buClr>
              <a:buFontTx/>
              <a:buChar char="–"/>
              <a:tabLst>
                <a:tab pos="363538" algn="l"/>
                <a:tab pos="3762375" algn="l"/>
              </a:tabLst>
            </a:pPr>
            <a:r>
              <a:rPr lang="en-CA" dirty="0" smtClean="0">
                <a:solidFill>
                  <a:srgbClr val="CC0000"/>
                </a:solidFill>
              </a:rPr>
              <a:t>Two-sided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	</a:t>
            </a:r>
            <a:r>
              <a:rPr lang="en-CA" dirty="0">
                <a:sym typeface="Symbol" panose="05050102010706020507" pitchFamily="18" charset="2"/>
              </a:rPr>
              <a:t> </a:t>
            </a:r>
            <a:r>
              <a:rPr lang="en-CA" dirty="0" smtClean="0"/>
              <a:t>  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, 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 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</a:p>
          <a:p>
            <a:pPr marL="93663">
              <a:buClr>
                <a:srgbClr val="33CC33"/>
              </a:buClr>
              <a:tabLst>
                <a:tab pos="363538" algn="l"/>
                <a:tab pos="3762375" algn="l"/>
              </a:tabLst>
            </a:pPr>
            <a:r>
              <a:rPr lang="en-CA" dirty="0" smtClean="0"/>
              <a:t>	for </a:t>
            </a:r>
            <a:r>
              <a:rPr lang="en-CA" dirty="0">
                <a:solidFill>
                  <a:srgbClr val="CC0000"/>
                </a:solidFill>
              </a:rPr>
              <a:t>unweighted</a:t>
            </a:r>
            <a:r>
              <a:rPr lang="en-CA" dirty="0"/>
              <a:t> </a:t>
            </a:r>
            <a:r>
              <a:rPr lang="en-CA" dirty="0">
                <a:solidFill>
                  <a:srgbClr val="0000FF"/>
                </a:solidFill>
              </a:rPr>
              <a:t>(Q</a:t>
            </a:r>
            <a:r>
              <a:rPr lang="en-CA" baseline="30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16922" y="4096151"/>
            <a:ext cx="5427785" cy="738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returns extreme point 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dirty="0" smtClean="0"/>
              <a:t> of </a:t>
            </a:r>
            <a:r>
              <a:rPr lang="en-CA" sz="22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sz="2200" dirty="0" smtClean="0"/>
              <a:t>  </a:t>
            </a:r>
            <a:r>
              <a:rPr lang="en-CA" sz="2200" dirty="0" err="1" smtClean="0"/>
              <a:t>s.t.</a:t>
            </a:r>
            <a:r>
              <a:rPr lang="en-CA" sz="2200" dirty="0" smtClean="0"/>
              <a:t>  </a:t>
            </a:r>
            <a:r>
              <a:rPr lang="en-CA" sz="2200" dirty="0" smtClean="0">
                <a:solidFill>
                  <a:srgbClr val="0000FF"/>
                </a:solidFill>
              </a:rPr>
              <a:t>Ax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200" dirty="0">
                <a:solidFill>
                  <a:srgbClr val="0000FF"/>
                </a:solidFill>
              </a:rPr>
              <a:t>≤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O(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200" dirty="0" smtClean="0">
                <a:solidFill>
                  <a:srgbClr val="0000FF"/>
                </a:solidFill>
              </a:rPr>
              <a:t>)b</a:t>
            </a:r>
          </a:p>
          <a:p>
            <a:pPr>
              <a:lnSpc>
                <a:spcPts val="2200"/>
              </a:lnSpc>
            </a:pPr>
            <a:r>
              <a:rPr lang="en-CA" sz="2200" dirty="0" smtClean="0">
                <a:solidFill>
                  <a:srgbClr val="CC0000"/>
                </a:solidFill>
              </a:rPr>
              <a:t>(no bound on </a:t>
            </a:r>
            <a:r>
              <a:rPr lang="en-CA" sz="2200" dirty="0" err="1" smtClean="0">
                <a:solidFill>
                  <a:srgbClr val="CC0000"/>
                </a:solidFill>
              </a:rPr>
              <a:t>c</a:t>
            </a:r>
            <a:r>
              <a:rPr lang="en-CA" sz="2200" baseline="30000" dirty="0" err="1" smtClean="0">
                <a:solidFill>
                  <a:srgbClr val="CC0000"/>
                </a:solidFill>
              </a:rPr>
              <a:t>T</a:t>
            </a:r>
            <a:r>
              <a:rPr lang="en-CA" sz="2200" dirty="0" err="1" smtClean="0">
                <a:solidFill>
                  <a:srgbClr val="CC0000"/>
                </a:solidFill>
              </a:rPr>
              <a:t>x</a:t>
            </a:r>
            <a:r>
              <a:rPr lang="en-CA" sz="2200" dirty="0" smtClean="0">
                <a:solidFill>
                  <a:srgbClr val="CC0000"/>
                </a:solidFill>
              </a:rPr>
              <a:t>)</a:t>
            </a:r>
            <a:endParaRPr lang="en-CA" sz="2200" dirty="0">
              <a:solidFill>
                <a:srgbClr val="CC0000"/>
              </a:solidFill>
            </a:endParaRPr>
          </a:p>
        </p:txBody>
      </p:sp>
      <p:sp>
        <p:nvSpPr>
          <p:cNvPr id="8" name="Right Arrow 7"/>
          <p:cNvSpPr/>
          <p:nvPr/>
        </p:nvSpPr>
        <p:spPr bwMode="auto">
          <a:xfrm rot="12661881">
            <a:off x="3278632" y="3772711"/>
            <a:ext cx="359350" cy="248607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85800" y="3364525"/>
            <a:ext cx="8118231" cy="834120"/>
          </a:xfrm>
          <a:prstGeom prst="rect">
            <a:avLst/>
          </a:prstGeom>
          <a:solidFill>
            <a:srgbClr val="FFCC66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9187"/>
            <a:ext cx="7772400" cy="838200"/>
          </a:xfrm>
        </p:spPr>
        <p:txBody>
          <a:bodyPr/>
          <a:lstStyle/>
          <a:p>
            <a:pPr algn="r"/>
            <a:r>
              <a:rPr lang="en-CA" dirty="0" smtClean="0"/>
              <a:t>Our results (contd.)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90835"/>
            <a:ext cx="7772400" cy="679352"/>
          </a:xfrm>
        </p:spPr>
        <p:txBody>
          <a:bodyPr/>
          <a:lstStyle/>
          <a:p>
            <a:r>
              <a:rPr lang="en-CA" sz="2800" dirty="0" smtClean="0"/>
              <a:t>Consider the following general problem:</a:t>
            </a:r>
            <a:endParaRPr lang="en-CA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17787"/>
            <a:ext cx="7872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  <a:tab pos="1524000" algn="l"/>
                <a:tab pos="2238375" algn="l"/>
                <a:tab pos="5919788" algn="l"/>
                <a:tab pos="7080250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Min</a:t>
            </a:r>
            <a:r>
              <a:rPr lang="en-CA" dirty="0" smtClean="0"/>
              <a:t>	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	</a:t>
            </a:r>
            <a:r>
              <a:rPr lang="en-CA" dirty="0" err="1" smtClean="0"/>
              <a:t>s.t.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is an extreme point of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,	</a:t>
            </a:r>
            <a:r>
              <a:rPr lang="en-CA" dirty="0" smtClean="0">
                <a:solidFill>
                  <a:srgbClr val="0000FF"/>
                </a:solidFill>
              </a:rPr>
              <a:t>Ax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b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074987"/>
            <a:ext cx="811823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We show that,  under certain assumptions:</a:t>
            </a:r>
          </a:p>
          <a:p>
            <a:pPr marL="363538" indent="-269875">
              <a:spcBef>
                <a:spcPts val="0"/>
              </a:spcBef>
              <a:buClr>
                <a:srgbClr val="33CC33"/>
              </a:buClr>
              <a:buFontTx/>
              <a:buChar char="–"/>
              <a:tabLst>
                <a:tab pos="363538" algn="l"/>
                <a:tab pos="3762375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 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), 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 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</a:p>
          <a:p>
            <a:pPr marL="93663">
              <a:buClr>
                <a:srgbClr val="33CC33"/>
              </a:buClr>
              <a:tabLst>
                <a:tab pos="363538" algn="l"/>
                <a:tab pos="3762375" algn="l"/>
              </a:tabLst>
            </a:pPr>
            <a:r>
              <a:rPr lang="en-CA" dirty="0" smtClean="0"/>
              <a:t>	unweighted </a:t>
            </a:r>
            <a:r>
              <a:rPr lang="en-CA" dirty="0">
                <a:solidFill>
                  <a:srgbClr val="0000FF"/>
                </a:solidFill>
              </a:rPr>
              <a:t>(Q</a:t>
            </a:r>
            <a:r>
              <a:rPr lang="en-CA" baseline="30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)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269875">
              <a:spcBef>
                <a:spcPts val="0"/>
              </a:spcBef>
              <a:buClr>
                <a:srgbClr val="33CC33"/>
              </a:buClr>
              <a:buFontTx/>
              <a:buChar char="–"/>
              <a:tabLst>
                <a:tab pos="363538" algn="l"/>
                <a:tab pos="3762375" algn="l"/>
              </a:tabLst>
            </a:pPr>
            <a:r>
              <a:rPr lang="en-CA" dirty="0" smtClean="0">
                <a:solidFill>
                  <a:srgbClr val="CC0000"/>
                </a:solidFill>
              </a:rPr>
              <a:t>Two-sided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	</a:t>
            </a:r>
            <a:r>
              <a:rPr lang="en-CA" dirty="0">
                <a:sym typeface="Symbol" panose="05050102010706020507" pitchFamily="18" charset="2"/>
              </a:rPr>
              <a:t> </a:t>
            </a:r>
            <a:r>
              <a:rPr lang="en-CA" dirty="0" smtClean="0"/>
              <a:t>  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, O(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for 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</a:p>
          <a:p>
            <a:pPr marL="93663">
              <a:buClr>
                <a:srgbClr val="33CC33"/>
              </a:buClr>
              <a:tabLst>
                <a:tab pos="363538" algn="l"/>
                <a:tab pos="3762375" algn="l"/>
              </a:tabLst>
            </a:pPr>
            <a:r>
              <a:rPr lang="en-CA" dirty="0" smtClean="0"/>
              <a:t>	for </a:t>
            </a:r>
            <a:r>
              <a:rPr lang="en-CA" dirty="0"/>
              <a:t>unweighted </a:t>
            </a:r>
            <a:r>
              <a:rPr lang="en-CA" dirty="0">
                <a:solidFill>
                  <a:srgbClr val="0000FF"/>
                </a:solidFill>
              </a:rPr>
              <a:t>(Q</a:t>
            </a:r>
            <a:r>
              <a:rPr lang="en-CA" baseline="30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198645"/>
            <a:ext cx="769033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Application to </a:t>
            </a:r>
            <a:r>
              <a:rPr lang="en-CA" sz="2800" dirty="0" smtClean="0">
                <a:solidFill>
                  <a:srgbClr val="0000FF"/>
                </a:solidFill>
              </a:rPr>
              <a:t>k</a:t>
            </a:r>
            <a:r>
              <a:rPr lang="en-CA" sz="2800" dirty="0" smtClean="0"/>
              <a:t>-budgeted </a:t>
            </a:r>
            <a:r>
              <a:rPr lang="en-CA" sz="2800" dirty="0" err="1" smtClean="0"/>
              <a:t>matroid</a:t>
            </a:r>
            <a:r>
              <a:rPr lang="en-CA" sz="2800" dirty="0" smtClean="0"/>
              <a:t> basis: </a:t>
            </a:r>
          </a:p>
          <a:p>
            <a:pPr marL="363538" indent="-269875">
              <a:spcBef>
                <a:spcPts val="600"/>
              </a:spcBef>
              <a:buClr>
                <a:srgbClr val="33CC33"/>
              </a:buClr>
              <a:buFontTx/>
              <a:buChar char="–"/>
            </a:pPr>
            <a:r>
              <a:rPr lang="en-CA" dirty="0" smtClean="0"/>
              <a:t>Obtain randomized </a:t>
            </a:r>
            <a:r>
              <a:rPr lang="en-CA" dirty="0" err="1" smtClean="0">
                <a:solidFill>
                  <a:srgbClr val="0000FF"/>
                </a:solidFill>
              </a:rPr>
              <a:t>n</a:t>
            </a:r>
            <a:r>
              <a:rPr lang="en-CA" baseline="30000" dirty="0" err="1" smtClean="0">
                <a:solidFill>
                  <a:srgbClr val="0000FF"/>
                </a:solidFill>
              </a:rPr>
              <a:t>O</a:t>
            </a:r>
            <a:r>
              <a:rPr lang="en-CA" baseline="30000" dirty="0" smtClean="0">
                <a:solidFill>
                  <a:srgbClr val="0000FF"/>
                </a:solidFill>
              </a:rPr>
              <a:t>(k</a:t>
            </a:r>
            <a:r>
              <a:rPr lang="en-CA" sz="2000" baseline="600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000" baseline="60000" dirty="0" smtClean="0">
                <a:solidFill>
                  <a:srgbClr val="0000FF"/>
                </a:solidFill>
              </a:rPr>
              <a:t>.5</a:t>
            </a:r>
            <a:r>
              <a:rPr lang="en-CA" baseline="30000" dirty="0" smtClean="0">
                <a:solidFill>
                  <a:srgbClr val="0000FF"/>
                </a:solidFill>
              </a:rPr>
              <a:t>/</a:t>
            </a:r>
            <a:r>
              <a:rPr lang="en-CA" baseline="30000" dirty="0" smtClean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baseline="30000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-time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,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+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,…,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+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using randomized algorithm of (BN15</a:t>
            </a:r>
            <a:r>
              <a:rPr lang="en-CA" dirty="0"/>
              <a:t>)</a:t>
            </a:r>
            <a:endParaRPr lang="en-CA" dirty="0" smtClean="0"/>
          </a:p>
          <a:p>
            <a:pPr marL="363538" indent="-269875">
              <a:spcBef>
                <a:spcPts val="600"/>
              </a:spcBef>
              <a:buClr>
                <a:srgbClr val="33CC33"/>
              </a:buClr>
              <a:buFontTx/>
              <a:buChar char="–"/>
            </a:pPr>
            <a:r>
              <a:rPr lang="en-CA" dirty="0" smtClean="0"/>
              <a:t>Get </a:t>
            </a:r>
            <a:r>
              <a:rPr lang="en-CA" dirty="0" smtClean="0">
                <a:solidFill>
                  <a:srgbClr val="CC0000"/>
                </a:solidFill>
              </a:rPr>
              <a:t>both</a:t>
            </a:r>
            <a:r>
              <a:rPr lang="en-CA" dirty="0" smtClean="0"/>
              <a:t> improved approx. guarantee of (GRSZ14), and improved running time of </a:t>
            </a:r>
            <a:r>
              <a:rPr lang="en-CA" dirty="0"/>
              <a:t>(</a:t>
            </a:r>
            <a:r>
              <a:rPr lang="en-CA" dirty="0" smtClean="0"/>
              <a:t>BN15)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160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99403"/>
            <a:ext cx="7772400" cy="8382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LP-relaxation for min-cost CCST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984250" y="1002569"/>
            <a:ext cx="7761288" cy="168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 smtClean="0">
                <a:solidFill>
                  <a:srgbClr val="0000FF"/>
                </a:solidFill>
              </a:rPr>
              <a:t>(S) = </a:t>
            </a:r>
            <a:r>
              <a:rPr lang="en-US" altLang="en-US" sz="2400" dirty="0" smtClean="0"/>
              <a:t>boundary of set 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=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{(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u,v</a:t>
            </a:r>
            <a:r>
              <a:rPr lang="en-US" altLang="en-US" sz="2400" dirty="0" smtClean="0">
                <a:solidFill>
                  <a:srgbClr val="0000FF"/>
                </a:solidFill>
              </a:rPr>
              <a:t>)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dirty="0" smtClean="0">
                <a:solidFill>
                  <a:srgbClr val="0000FF"/>
                </a:solidFill>
              </a:rPr>
              <a:t>E: </a:t>
            </a:r>
            <a:r>
              <a:rPr lang="en-US" altLang="en-US" sz="2400" dirty="0" smtClean="0"/>
              <a:t>exactly one of </a:t>
            </a:r>
            <a:r>
              <a:rPr lang="en-US" altLang="en-US" sz="2400" dirty="0" smtClean="0">
                <a:solidFill>
                  <a:srgbClr val="0000FF"/>
                </a:solidFill>
              </a:rPr>
              <a:t>u,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v </a:t>
            </a:r>
            <a:r>
              <a:rPr lang="en-US" altLang="en-US" sz="2400" dirty="0" smtClean="0"/>
              <a:t>is in </a:t>
            </a:r>
            <a:r>
              <a:rPr lang="en-US" altLang="en-US" sz="2400" dirty="0" smtClean="0">
                <a:solidFill>
                  <a:srgbClr val="0000FF"/>
                </a:solidFill>
              </a:rPr>
              <a:t>S}</a:t>
            </a: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00FF"/>
                </a:solidFill>
              </a:rPr>
              <a:t>E(S) = </a:t>
            </a:r>
            <a:r>
              <a:rPr lang="en-US" altLang="en-US" sz="2400" dirty="0" smtClean="0"/>
              <a:t>edges with both ends in 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=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{(</a:t>
            </a:r>
            <a:r>
              <a:rPr lang="en-US" altLang="en-US" sz="2400" dirty="0" err="1">
                <a:solidFill>
                  <a:srgbClr val="0000FF"/>
                </a:solidFill>
              </a:rPr>
              <a:t>u,v</a:t>
            </a:r>
            <a:r>
              <a:rPr lang="en-US" altLang="en-US" sz="2400" dirty="0">
                <a:solidFill>
                  <a:srgbClr val="0000FF"/>
                </a:solidFill>
              </a:rPr>
              <a:t>)</a:t>
            </a:r>
            <a:r>
              <a:rPr lang="en-US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dirty="0">
                <a:solidFill>
                  <a:srgbClr val="0000FF"/>
                </a:solidFill>
              </a:rPr>
              <a:t>E: </a:t>
            </a:r>
            <a:r>
              <a:rPr lang="en-US" altLang="en-US" sz="2400" dirty="0" smtClean="0"/>
              <a:t>both</a:t>
            </a:r>
            <a:r>
              <a:rPr lang="en-US" altLang="en-US" sz="2400" dirty="0" smtClean="0">
                <a:solidFill>
                  <a:srgbClr val="0000FF"/>
                </a:solidFill>
              </a:rPr>
              <a:t> u</a:t>
            </a:r>
            <a:r>
              <a:rPr lang="en-US" altLang="en-US" sz="2400" dirty="0">
                <a:solidFill>
                  <a:srgbClr val="0000FF"/>
                </a:solidFill>
              </a:rPr>
              <a:t>,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v </a:t>
            </a:r>
            <a:r>
              <a:rPr lang="en-US" altLang="en-US" sz="2400" dirty="0" smtClean="0"/>
              <a:t>are in </a:t>
            </a:r>
            <a:r>
              <a:rPr lang="en-US" altLang="en-US" sz="2400" dirty="0">
                <a:solidFill>
                  <a:srgbClr val="0000FF"/>
                </a:solidFill>
              </a:rPr>
              <a:t>S} </a:t>
            </a:r>
            <a:endParaRPr lang="en-US" altLang="en-US" sz="24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</a:pPr>
            <a:r>
              <a:rPr lang="en-US" alt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:	indicates if </a:t>
            </a:r>
            <a:r>
              <a:rPr lang="en-US" altLang="en-US" sz="2400" dirty="0" smtClean="0"/>
              <a:t>edge </a:t>
            </a:r>
            <a:r>
              <a:rPr lang="en-US" altLang="en-US" sz="2400" dirty="0" smtClean="0">
                <a:solidFill>
                  <a:srgbClr val="0000FF"/>
                </a:solidFill>
              </a:rPr>
              <a:t>e</a:t>
            </a:r>
            <a:r>
              <a:rPr lang="en-US" altLang="en-US" sz="2400" dirty="0" smtClean="0"/>
              <a:t> lies in the spanning tree</a:t>
            </a: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</a:pPr>
            <a:r>
              <a:rPr lang="en-US" altLang="en-US" sz="2400" dirty="0" smtClean="0"/>
              <a:t>For </a:t>
            </a:r>
            <a:r>
              <a:rPr lang="en-US" altLang="en-US" sz="2400" dirty="0" smtClean="0">
                <a:solidFill>
                  <a:srgbClr val="0000FF"/>
                </a:solidFill>
              </a:rPr>
              <a:t>F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US" altLang="en-US" sz="24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E</a:t>
            </a:r>
            <a:r>
              <a:rPr lang="en-US" altLang="en-US" sz="2400" dirty="0" smtClean="0"/>
              <a:t>,  use </a:t>
            </a:r>
            <a:r>
              <a:rPr lang="en-US" altLang="en-US" sz="2400" dirty="0" smtClean="0">
                <a:solidFill>
                  <a:srgbClr val="0000FF"/>
                </a:solidFill>
              </a:rPr>
              <a:t>x(F)</a:t>
            </a:r>
            <a:r>
              <a:rPr lang="en-US" altLang="en-US" sz="2400" dirty="0" smtClean="0"/>
              <a:t> to denote </a:t>
            </a:r>
            <a:r>
              <a:rPr lang="en-US" altLang="en-US" sz="2400" dirty="0" smtClean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F</a:t>
            </a:r>
            <a:r>
              <a:rPr lang="en-US" altLang="en-US" sz="24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 </a:t>
            </a:r>
            <a:endParaRPr lang="en-US" altLang="en-US" sz="2400" dirty="0">
              <a:solidFill>
                <a:srgbClr val="0000FF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46150" y="2725250"/>
            <a:ext cx="7799388" cy="229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2171700" algn="l"/>
                <a:tab pos="2508250" algn="l"/>
                <a:tab pos="2778125" algn="l"/>
                <a:tab pos="3141663" algn="l"/>
                <a:tab pos="5018088" algn="l"/>
              </a:tabLst>
            </a:pPr>
            <a:r>
              <a:rPr lang="en-US" altLang="en-US" sz="2400" dirty="0"/>
              <a:t>Minimize 			</a:t>
            </a:r>
            <a:r>
              <a:rPr lang="en-US" altLang="en-US" sz="2400" dirty="0" smtClean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e</a:t>
            </a:r>
            <a:r>
              <a:rPr lang="en-US" altLang="en-US" sz="24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	</a:t>
            </a:r>
            <a:r>
              <a:rPr lang="en-US" altLang="en-US" sz="2400" dirty="0">
                <a:solidFill>
                  <a:srgbClr val="0000FF"/>
                </a:solidFill>
              </a:rPr>
              <a:t>(P)</a:t>
            </a:r>
          </a:p>
          <a:p>
            <a:pPr eaLnBrk="1" hangingPunct="1">
              <a:spcBef>
                <a:spcPts val="8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2171700" algn="l"/>
                <a:tab pos="2508250" algn="l"/>
                <a:tab pos="2778125" algn="l"/>
                <a:tab pos="3141663" algn="l"/>
                <a:tab pos="5018088" algn="l"/>
              </a:tabLst>
            </a:pPr>
            <a:r>
              <a:rPr lang="en-US" altLang="en-US" sz="2400" dirty="0"/>
              <a:t>subject to,		</a:t>
            </a:r>
            <a:r>
              <a:rPr lang="en-US" altLang="en-US" sz="2400" dirty="0" smtClean="0">
                <a:solidFill>
                  <a:srgbClr val="0000FF"/>
                </a:solidFill>
              </a:rPr>
              <a:t>x(E(S))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≤ |S|-</a:t>
            </a:r>
            <a:r>
              <a:rPr lang="en-US" altLang="en-US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>
                <a:latin typeface="Comic Sans MS" panose="030F0702030302020204" pitchFamily="66" charset="0"/>
              </a:rPr>
              <a:t>	</a:t>
            </a:r>
            <a:r>
              <a:rPr lang="en-US" altLang="en-US" sz="2400" dirty="0"/>
              <a:t>for all 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≠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 smtClean="0"/>
              <a:t> 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US" altLang="en-US" sz="2400" dirty="0" smtClean="0">
                <a:solidFill>
                  <a:srgbClr val="0000FF"/>
                </a:solidFill>
              </a:rPr>
              <a:t>V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</a:p>
          <a:p>
            <a:pPr eaLnBrk="1" hangingPunct="1">
              <a:buClrTx/>
              <a:buSzTx/>
              <a:buFontTx/>
              <a:buNone/>
              <a:tabLst>
                <a:tab pos="1254125" algn="l"/>
                <a:tab pos="1600200" algn="l"/>
                <a:tab pos="2171700" algn="l"/>
                <a:tab pos="2508250" algn="l"/>
                <a:tab pos="2778125" algn="l"/>
                <a:tab pos="3141663" algn="l"/>
                <a:tab pos="5018088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	</a:t>
            </a:r>
            <a:r>
              <a:rPr lang="en-US" altLang="en-US" sz="2400" dirty="0" smtClean="0">
                <a:solidFill>
                  <a:srgbClr val="0000FF"/>
                </a:solidFill>
              </a:rPr>
              <a:t>		x(E)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= n-</a:t>
            </a:r>
            <a:r>
              <a:rPr lang="en-US" altLang="en-US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endParaRPr lang="en-US" altLang="en-US" sz="24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300"/>
              </a:spcBef>
              <a:buClrTx/>
              <a:buSzTx/>
              <a:buNone/>
              <a:tabLst>
                <a:tab pos="1254125" algn="l"/>
                <a:tab pos="1600200" algn="l"/>
                <a:tab pos="2171700" algn="l"/>
                <a:tab pos="2508250" algn="l"/>
                <a:tab pos="2778125" algn="l"/>
                <a:tab pos="3141663" algn="l"/>
                <a:tab pos="5018088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				x	≥ </a:t>
            </a:r>
            <a:r>
              <a:rPr lang="en-US" altLang="en-US" sz="2400" dirty="0" smtClean="0">
                <a:solidFill>
                  <a:srgbClr val="0000FF"/>
                </a:solidFill>
              </a:rPr>
              <a:t>0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2171700" algn="l"/>
                <a:tab pos="2508250" algn="l"/>
                <a:tab pos="2778125" algn="l"/>
                <a:tab pos="3141663" algn="l"/>
                <a:tab pos="5018088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		x(</a:t>
            </a:r>
            <a:r>
              <a:rPr lang="en-US" altLang="en-US" sz="2400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 smtClean="0">
                <a:solidFill>
                  <a:srgbClr val="0000FF"/>
                </a:solidFill>
              </a:rPr>
              <a:t>(S))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≤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>
                <a:solidFill>
                  <a:srgbClr val="000000"/>
                </a:solidFill>
              </a:rPr>
              <a:t>for all </a:t>
            </a:r>
            <a:r>
              <a:rPr lang="en-US" altLang="en-US" sz="2400" dirty="0">
                <a:solidFill>
                  <a:srgbClr val="0000FF"/>
                </a:solidFill>
              </a:rPr>
              <a:t>S</a:t>
            </a:r>
            <a:r>
              <a:rPr lang="en-US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400" dirty="0" smtClean="0">
                <a:solidFill>
                  <a:srgbClr val="0000FF"/>
                </a:solidFill>
              </a:rPr>
              <a:t>.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46150" y="5017600"/>
            <a:ext cx="7962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 smtClean="0"/>
              <a:t>Can </a:t>
            </a:r>
            <a:r>
              <a:rPr lang="en-CA" altLang="en-US" sz="2400" dirty="0"/>
              <a:t>efficiently compute </a:t>
            </a:r>
            <a:r>
              <a:rPr lang="en-CA" altLang="en-US" sz="2400" dirty="0" smtClean="0"/>
              <a:t>optimal solution </a:t>
            </a:r>
            <a:r>
              <a:rPr lang="en-CA" altLang="en-US" sz="2400" dirty="0" smtClean="0">
                <a:solidFill>
                  <a:srgbClr val="0000FF"/>
                </a:solidFill>
              </a:rPr>
              <a:t>x* to (P)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 smtClean="0"/>
              <a:t>Let </a:t>
            </a:r>
            <a:r>
              <a:rPr lang="en-CA" altLang="en-US" sz="2400" dirty="0" smtClean="0">
                <a:solidFill>
                  <a:srgbClr val="0000FF"/>
                </a:solidFill>
              </a:rPr>
              <a:t>OPT = </a:t>
            </a:r>
            <a:r>
              <a:rPr lang="en-CA" altLang="en-US" sz="2400" dirty="0" smtClean="0"/>
              <a:t>optimal value of </a:t>
            </a:r>
            <a:r>
              <a:rPr lang="en-CA" altLang="en-US" sz="2400" dirty="0" smtClean="0">
                <a:solidFill>
                  <a:srgbClr val="0000FF"/>
                </a:solidFill>
              </a:rPr>
              <a:t>(P)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 smtClean="0"/>
              <a:t>Call a vector </a:t>
            </a:r>
            <a:r>
              <a:rPr lang="en-CA" altLang="en-US" sz="2400" dirty="0" smtClean="0">
                <a:solidFill>
                  <a:srgbClr val="0000FF"/>
                </a:solidFill>
              </a:rPr>
              <a:t>x </a:t>
            </a:r>
            <a:r>
              <a:rPr lang="en-CA" altLang="en-US" sz="2400" dirty="0" smtClean="0"/>
              <a:t>satisfying (*), a fractional spanning tree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05504" y="3588049"/>
            <a:ext cx="509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(*)</a:t>
            </a:r>
            <a:endParaRPr lang="en-CA" dirty="0"/>
          </a:p>
        </p:txBody>
      </p:sp>
      <p:sp>
        <p:nvSpPr>
          <p:cNvPr id="3" name="Left Brace 2"/>
          <p:cNvSpPr/>
          <p:nvPr/>
        </p:nvSpPr>
        <p:spPr bwMode="auto">
          <a:xfrm>
            <a:off x="2989385" y="3325085"/>
            <a:ext cx="199292" cy="1055077"/>
          </a:xfrm>
          <a:prstGeom prst="leftBrace">
            <a:avLst>
              <a:gd name="adj1" fmla="val 24206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284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1047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 ingredients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664678"/>
            <a:ext cx="80830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CC0000"/>
                </a:solidFill>
              </a:rPr>
              <a:t>maximal laminar family</a:t>
            </a:r>
            <a:r>
              <a:rPr lang="en-CA" dirty="0" smtClean="0"/>
              <a:t> of sets from </a:t>
            </a:r>
            <a:r>
              <a:rPr lang="en-CA" dirty="0" smtClean="0">
                <a:solidFill>
                  <a:srgbClr val="0000FF"/>
                </a:solidFill>
              </a:rPr>
              <a:t>{S: x*(E(S))=|S|-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r>
              <a:rPr lang="en-CA" dirty="0" smtClean="0"/>
              <a:t>So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</a:t>
            </a:r>
            <a:r>
              <a:rPr lang="en-CA" dirty="0"/>
              <a:t>contains </a:t>
            </a:r>
            <a:r>
              <a:rPr lang="en-CA" dirty="0">
                <a:solidFill>
                  <a:srgbClr val="0000FF"/>
                </a:solidFill>
              </a:rPr>
              <a:t>E</a:t>
            </a:r>
            <a:r>
              <a:rPr lang="en-CA" dirty="0"/>
              <a:t>, </a:t>
            </a:r>
            <a:r>
              <a:rPr lang="en-CA" dirty="0" smtClean="0"/>
              <a:t> singletons </a:t>
            </a:r>
            <a:r>
              <a:rPr lang="en-CA" dirty="0" smtClean="0">
                <a:solidFill>
                  <a:srgbClr val="0000FF"/>
                </a:solidFill>
              </a:rPr>
              <a:t>{v</a:t>
            </a:r>
            <a:r>
              <a:rPr lang="en-CA" dirty="0">
                <a:solidFill>
                  <a:srgbClr val="0000FF"/>
                </a:solidFill>
              </a:rPr>
              <a:t>}</a:t>
            </a:r>
            <a:r>
              <a:rPr lang="en-CA" dirty="0"/>
              <a:t> for all 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r>
              <a:rPr lang="en-CA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endParaRPr lang="en-CA" dirty="0">
              <a:solidFill>
                <a:srgbClr val="0000FF"/>
              </a:solidFill>
            </a:endParaRPr>
          </a:p>
          <a:p>
            <a:r>
              <a:rPr lang="en-CA" dirty="0" smtClean="0"/>
              <a:t>(Will always use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to denote set in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dirty="0" smtClean="0"/>
              <a:t> to denote set in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)</a:t>
            </a:r>
          </a:p>
          <a:p>
            <a:r>
              <a:rPr lang="en-CA" dirty="0" smtClean="0"/>
              <a:t>Assume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is support of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1631" y="1069247"/>
            <a:ext cx="3997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Tight spanning tree constraints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2834606">
            <a:off x="6889683" y="1460209"/>
            <a:ext cx="322335" cy="275172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1287291" y="2951291"/>
            <a:ext cx="5775727" cy="2079438"/>
            <a:chOff x="1287291" y="3080244"/>
            <a:chExt cx="5775727" cy="2079438"/>
          </a:xfrm>
        </p:grpSpPr>
        <p:cxnSp>
          <p:nvCxnSpPr>
            <p:cNvPr id="41" name="Straight Connector 40"/>
            <p:cNvCxnSpPr>
              <a:stCxn id="17" idx="6"/>
              <a:endCxn id="20" idx="2"/>
            </p:cNvCxnSpPr>
            <p:nvPr/>
          </p:nvCxnSpPr>
          <p:spPr bwMode="auto">
            <a:xfrm flipV="1">
              <a:off x="3054204" y="4253431"/>
              <a:ext cx="857309" cy="46789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Straight Connector 64"/>
            <p:cNvCxnSpPr>
              <a:stCxn id="18" idx="3"/>
              <a:endCxn id="22" idx="0"/>
            </p:cNvCxnSpPr>
            <p:nvPr/>
          </p:nvCxnSpPr>
          <p:spPr bwMode="auto">
            <a:xfrm>
              <a:off x="3748147" y="3978765"/>
              <a:ext cx="53112" cy="62506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Connector 28"/>
            <p:cNvCxnSpPr>
              <a:stCxn id="18" idx="1"/>
              <a:endCxn id="24" idx="5"/>
            </p:cNvCxnSpPr>
            <p:nvPr/>
          </p:nvCxnSpPr>
          <p:spPr bwMode="auto">
            <a:xfrm flipH="1" flipV="1">
              <a:off x="3411221" y="3567811"/>
              <a:ext cx="336926" cy="321858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Connector 30"/>
            <p:cNvCxnSpPr>
              <a:stCxn id="11" idx="5"/>
              <a:endCxn id="13" idx="2"/>
            </p:cNvCxnSpPr>
            <p:nvPr/>
          </p:nvCxnSpPr>
          <p:spPr bwMode="auto">
            <a:xfrm>
              <a:off x="1816552" y="4269696"/>
              <a:ext cx="388850" cy="28211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Connector 32"/>
            <p:cNvCxnSpPr>
              <a:stCxn id="11" idx="7"/>
              <a:endCxn id="12" idx="2"/>
            </p:cNvCxnSpPr>
            <p:nvPr/>
          </p:nvCxnSpPr>
          <p:spPr bwMode="auto">
            <a:xfrm flipV="1">
              <a:off x="1816552" y="4023617"/>
              <a:ext cx="377873" cy="15698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34"/>
            <p:cNvCxnSpPr>
              <a:stCxn id="12" idx="4"/>
              <a:endCxn id="13" idx="0"/>
            </p:cNvCxnSpPr>
            <p:nvPr/>
          </p:nvCxnSpPr>
          <p:spPr bwMode="auto">
            <a:xfrm>
              <a:off x="2257425" y="4086617"/>
              <a:ext cx="10977" cy="40219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36"/>
            <p:cNvCxnSpPr>
              <a:stCxn id="12" idx="5"/>
              <a:endCxn id="15" idx="1"/>
            </p:cNvCxnSpPr>
            <p:nvPr/>
          </p:nvCxnSpPr>
          <p:spPr bwMode="auto">
            <a:xfrm>
              <a:off x="2301972" y="4068165"/>
              <a:ext cx="213886" cy="14623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38"/>
            <p:cNvCxnSpPr>
              <a:stCxn id="15" idx="6"/>
              <a:endCxn id="21" idx="3"/>
            </p:cNvCxnSpPr>
            <p:nvPr/>
          </p:nvCxnSpPr>
          <p:spPr bwMode="auto">
            <a:xfrm>
              <a:off x="2623405" y="4258948"/>
              <a:ext cx="680854" cy="88664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Straight Connector 44"/>
            <p:cNvCxnSpPr>
              <a:stCxn id="14" idx="7"/>
              <a:endCxn id="24" idx="2"/>
            </p:cNvCxnSpPr>
            <p:nvPr/>
          </p:nvCxnSpPr>
          <p:spPr bwMode="auto">
            <a:xfrm flipV="1">
              <a:off x="2553970" y="3523263"/>
              <a:ext cx="749704" cy="269238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Straight Connector 46"/>
            <p:cNvCxnSpPr>
              <a:stCxn id="13" idx="5"/>
              <a:endCxn id="17" idx="2"/>
            </p:cNvCxnSpPr>
            <p:nvPr/>
          </p:nvCxnSpPr>
          <p:spPr bwMode="auto">
            <a:xfrm>
              <a:off x="2312949" y="4596357"/>
              <a:ext cx="615256" cy="1249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Connector 50"/>
            <p:cNvCxnSpPr>
              <a:stCxn id="15" idx="5"/>
              <a:endCxn id="17" idx="1"/>
            </p:cNvCxnSpPr>
            <p:nvPr/>
          </p:nvCxnSpPr>
          <p:spPr bwMode="auto">
            <a:xfrm>
              <a:off x="2604953" y="4303496"/>
              <a:ext cx="341704" cy="37328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Straight Connector 62"/>
            <p:cNvCxnSpPr>
              <a:stCxn id="19" idx="6"/>
              <a:endCxn id="27" idx="1"/>
            </p:cNvCxnSpPr>
            <p:nvPr/>
          </p:nvCxnSpPr>
          <p:spPr bwMode="auto">
            <a:xfrm>
              <a:off x="4348749" y="3871847"/>
              <a:ext cx="415309" cy="2147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Straight Connector 66"/>
            <p:cNvCxnSpPr>
              <a:stCxn id="18" idx="6"/>
              <a:endCxn id="19" idx="2"/>
            </p:cNvCxnSpPr>
            <p:nvPr/>
          </p:nvCxnSpPr>
          <p:spPr bwMode="auto">
            <a:xfrm flipV="1">
              <a:off x="3855694" y="3871847"/>
              <a:ext cx="367056" cy="623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Straight Connector 70"/>
            <p:cNvCxnSpPr>
              <a:stCxn id="20" idx="6"/>
              <a:endCxn id="19" idx="3"/>
            </p:cNvCxnSpPr>
            <p:nvPr/>
          </p:nvCxnSpPr>
          <p:spPr bwMode="auto">
            <a:xfrm flipV="1">
              <a:off x="4037512" y="3916395"/>
              <a:ext cx="203690" cy="33703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Straight Connector 72"/>
            <p:cNvCxnSpPr>
              <a:stCxn id="20" idx="6"/>
              <a:endCxn id="25" idx="1"/>
            </p:cNvCxnSpPr>
            <p:nvPr/>
          </p:nvCxnSpPr>
          <p:spPr bwMode="auto">
            <a:xfrm>
              <a:off x="4037512" y="4253431"/>
              <a:ext cx="232033" cy="38065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Straight Connector 74"/>
            <p:cNvCxnSpPr>
              <a:stCxn id="22" idx="6"/>
              <a:endCxn id="25" idx="2"/>
            </p:cNvCxnSpPr>
            <p:nvPr/>
          </p:nvCxnSpPr>
          <p:spPr bwMode="auto">
            <a:xfrm>
              <a:off x="3864258" y="4666825"/>
              <a:ext cx="386835" cy="1180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Straight Connector 76"/>
            <p:cNvCxnSpPr>
              <a:stCxn id="22" idx="7"/>
              <a:endCxn id="23" idx="2"/>
            </p:cNvCxnSpPr>
            <p:nvPr/>
          </p:nvCxnSpPr>
          <p:spPr bwMode="auto">
            <a:xfrm flipV="1">
              <a:off x="3845806" y="4473050"/>
              <a:ext cx="663194" cy="14922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Straight Connector 80"/>
            <p:cNvCxnSpPr>
              <a:stCxn id="19" idx="4"/>
              <a:endCxn id="23" idx="1"/>
            </p:cNvCxnSpPr>
            <p:nvPr/>
          </p:nvCxnSpPr>
          <p:spPr bwMode="auto">
            <a:xfrm>
              <a:off x="4285750" y="3934847"/>
              <a:ext cx="241702" cy="49365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Straight Connector 78"/>
            <p:cNvCxnSpPr>
              <a:stCxn id="25" idx="6"/>
              <a:endCxn id="23" idx="4"/>
            </p:cNvCxnSpPr>
            <p:nvPr/>
          </p:nvCxnSpPr>
          <p:spPr bwMode="auto">
            <a:xfrm flipV="1">
              <a:off x="4377092" y="4536050"/>
              <a:ext cx="194908" cy="142581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Straight Connector 82"/>
            <p:cNvCxnSpPr>
              <a:stCxn id="23" idx="6"/>
              <a:endCxn id="27" idx="3"/>
            </p:cNvCxnSpPr>
            <p:nvPr/>
          </p:nvCxnSpPr>
          <p:spPr bwMode="auto">
            <a:xfrm flipV="1">
              <a:off x="4634999" y="4175713"/>
              <a:ext cx="129059" cy="29733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Straight Connector 84"/>
            <p:cNvCxnSpPr>
              <a:stCxn id="21" idx="4"/>
              <a:endCxn id="26" idx="0"/>
            </p:cNvCxnSpPr>
            <p:nvPr/>
          </p:nvCxnSpPr>
          <p:spPr bwMode="auto">
            <a:xfrm>
              <a:off x="3348807" y="4366064"/>
              <a:ext cx="17867" cy="41826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Straight Connector 86"/>
            <p:cNvCxnSpPr>
              <a:stCxn id="14" idx="5"/>
              <a:endCxn id="16" idx="2"/>
            </p:cNvCxnSpPr>
            <p:nvPr/>
          </p:nvCxnSpPr>
          <p:spPr bwMode="auto">
            <a:xfrm>
              <a:off x="2553970" y="3881597"/>
              <a:ext cx="311235" cy="17862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Straight Connector 90"/>
            <p:cNvCxnSpPr>
              <a:stCxn id="14" idx="4"/>
              <a:endCxn id="15" idx="0"/>
            </p:cNvCxnSpPr>
            <p:nvPr/>
          </p:nvCxnSpPr>
          <p:spPr bwMode="auto">
            <a:xfrm>
              <a:off x="2509423" y="3900049"/>
              <a:ext cx="50983" cy="295899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Straight Connector 92"/>
            <p:cNvCxnSpPr>
              <a:stCxn id="15" idx="7"/>
              <a:endCxn id="16" idx="2"/>
            </p:cNvCxnSpPr>
            <p:nvPr/>
          </p:nvCxnSpPr>
          <p:spPr bwMode="auto">
            <a:xfrm flipV="1">
              <a:off x="2604953" y="4060217"/>
              <a:ext cx="260252" cy="15418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Straight Connector 94"/>
            <p:cNvCxnSpPr>
              <a:stCxn id="16" idx="6"/>
              <a:endCxn id="18" idx="3"/>
            </p:cNvCxnSpPr>
            <p:nvPr/>
          </p:nvCxnSpPr>
          <p:spPr bwMode="auto">
            <a:xfrm flipV="1">
              <a:off x="2991204" y="3978765"/>
              <a:ext cx="756943" cy="8145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Connector 96"/>
            <p:cNvCxnSpPr>
              <a:stCxn id="16" idx="7"/>
              <a:endCxn id="24" idx="4"/>
            </p:cNvCxnSpPr>
            <p:nvPr/>
          </p:nvCxnSpPr>
          <p:spPr bwMode="auto">
            <a:xfrm flipV="1">
              <a:off x="2972752" y="3586263"/>
              <a:ext cx="393922" cy="42940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Straight Connector 98"/>
            <p:cNvCxnSpPr>
              <a:stCxn id="24" idx="4"/>
              <a:endCxn id="17" idx="7"/>
            </p:cNvCxnSpPr>
            <p:nvPr/>
          </p:nvCxnSpPr>
          <p:spPr bwMode="auto">
            <a:xfrm flipH="1">
              <a:off x="3035752" y="3586263"/>
              <a:ext cx="330922" cy="109051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Straight Connector 100"/>
            <p:cNvCxnSpPr>
              <a:stCxn id="17" idx="5"/>
              <a:endCxn id="26" idx="3"/>
            </p:cNvCxnSpPr>
            <p:nvPr/>
          </p:nvCxnSpPr>
          <p:spPr bwMode="auto">
            <a:xfrm>
              <a:off x="3035752" y="4765875"/>
              <a:ext cx="286374" cy="12600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Straight Connector 102"/>
            <p:cNvCxnSpPr>
              <a:stCxn id="26" idx="6"/>
              <a:endCxn id="22" idx="3"/>
            </p:cNvCxnSpPr>
            <p:nvPr/>
          </p:nvCxnSpPr>
          <p:spPr bwMode="auto">
            <a:xfrm flipV="1">
              <a:off x="3429673" y="4711373"/>
              <a:ext cx="327038" cy="135954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Oval 9"/>
            <p:cNvSpPr/>
            <p:nvPr/>
          </p:nvSpPr>
          <p:spPr bwMode="auto">
            <a:xfrm>
              <a:off x="1359878" y="3347181"/>
              <a:ext cx="3938954" cy="1812501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43" name="Straight Connector 42"/>
            <p:cNvCxnSpPr>
              <a:stCxn id="19" idx="4"/>
              <a:endCxn id="25" idx="0"/>
            </p:cNvCxnSpPr>
            <p:nvPr/>
          </p:nvCxnSpPr>
          <p:spPr bwMode="auto">
            <a:xfrm>
              <a:off x="4285750" y="3934847"/>
              <a:ext cx="28343" cy="680784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Oval 51"/>
            <p:cNvSpPr/>
            <p:nvPr/>
          </p:nvSpPr>
          <p:spPr bwMode="auto">
            <a:xfrm rot="20310631">
              <a:off x="3624123" y="3743403"/>
              <a:ext cx="836613" cy="56439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2151477" y="3730756"/>
              <a:ext cx="870783" cy="611862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 rot="20624605">
              <a:off x="3702414" y="4390218"/>
              <a:ext cx="1007140" cy="41742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59" name="Oval 58"/>
            <p:cNvSpPr/>
            <p:nvPr/>
          </p:nvSpPr>
          <p:spPr bwMode="auto">
            <a:xfrm rot="1819504">
              <a:off x="3524912" y="3640374"/>
              <a:ext cx="1420976" cy="1326198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69" name="Straight Connector 68"/>
            <p:cNvCxnSpPr>
              <a:stCxn id="18" idx="3"/>
              <a:endCxn id="20" idx="0"/>
            </p:cNvCxnSpPr>
            <p:nvPr/>
          </p:nvCxnSpPr>
          <p:spPr bwMode="auto">
            <a:xfrm>
              <a:off x="3748147" y="3978765"/>
              <a:ext cx="226366" cy="21166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Straight Connector 88"/>
            <p:cNvCxnSpPr>
              <a:stCxn id="12" idx="7"/>
              <a:endCxn id="14" idx="3"/>
            </p:cNvCxnSpPr>
            <p:nvPr/>
          </p:nvCxnSpPr>
          <p:spPr bwMode="auto">
            <a:xfrm flipV="1">
              <a:off x="2301972" y="3881597"/>
              <a:ext cx="162903" cy="9747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4" name="TextBox 103"/>
            <p:cNvSpPr txBox="1"/>
            <p:nvPr/>
          </p:nvSpPr>
          <p:spPr>
            <a:xfrm>
              <a:off x="1287291" y="3372373"/>
              <a:ext cx="339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L</a:t>
              </a:r>
              <a:endParaRPr lang="en-CA" dirty="0"/>
            </a:p>
          </p:txBody>
        </p:sp>
        <p:sp>
          <p:nvSpPr>
            <p:cNvPr id="11" name="Oval 7"/>
            <p:cNvSpPr>
              <a:spLocks noChangeAspect="1" noChangeArrowheads="1"/>
            </p:cNvSpPr>
            <p:nvPr/>
          </p:nvSpPr>
          <p:spPr bwMode="auto">
            <a:xfrm>
              <a:off x="1709005" y="4162148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2" name="Oval 7"/>
            <p:cNvSpPr>
              <a:spLocks noChangeAspect="1" noChangeArrowheads="1"/>
            </p:cNvSpPr>
            <p:nvPr/>
          </p:nvSpPr>
          <p:spPr bwMode="auto">
            <a:xfrm>
              <a:off x="2194425" y="396061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3" name="Oval 7"/>
            <p:cNvSpPr>
              <a:spLocks noChangeAspect="1" noChangeArrowheads="1"/>
            </p:cNvSpPr>
            <p:nvPr/>
          </p:nvSpPr>
          <p:spPr bwMode="auto">
            <a:xfrm>
              <a:off x="2205402" y="4488809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4" name="Oval 7"/>
            <p:cNvSpPr>
              <a:spLocks noChangeAspect="1" noChangeArrowheads="1"/>
            </p:cNvSpPr>
            <p:nvPr/>
          </p:nvSpPr>
          <p:spPr bwMode="auto">
            <a:xfrm>
              <a:off x="2446423" y="3774049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5" name="Oval 7"/>
            <p:cNvSpPr>
              <a:spLocks noChangeAspect="1" noChangeArrowheads="1"/>
            </p:cNvSpPr>
            <p:nvPr/>
          </p:nvSpPr>
          <p:spPr bwMode="auto">
            <a:xfrm>
              <a:off x="2497406" y="4195948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7" name="Oval 7"/>
            <p:cNvSpPr>
              <a:spLocks noChangeAspect="1" noChangeArrowheads="1"/>
            </p:cNvSpPr>
            <p:nvPr/>
          </p:nvSpPr>
          <p:spPr bwMode="auto">
            <a:xfrm>
              <a:off x="2928205" y="465832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8" name="Oval 7"/>
            <p:cNvSpPr>
              <a:spLocks noChangeAspect="1" noChangeArrowheads="1"/>
            </p:cNvSpPr>
            <p:nvPr/>
          </p:nvSpPr>
          <p:spPr bwMode="auto">
            <a:xfrm>
              <a:off x="3729695" y="387121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" name="Oval 7"/>
            <p:cNvSpPr>
              <a:spLocks noChangeAspect="1" noChangeArrowheads="1"/>
            </p:cNvSpPr>
            <p:nvPr/>
          </p:nvSpPr>
          <p:spPr bwMode="auto">
            <a:xfrm>
              <a:off x="4222750" y="380884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" name="Oval 7"/>
            <p:cNvSpPr>
              <a:spLocks noChangeAspect="1" noChangeArrowheads="1"/>
            </p:cNvSpPr>
            <p:nvPr/>
          </p:nvSpPr>
          <p:spPr bwMode="auto">
            <a:xfrm>
              <a:off x="3911513" y="419043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1" name="Oval 7"/>
            <p:cNvSpPr>
              <a:spLocks noChangeAspect="1" noChangeArrowheads="1"/>
            </p:cNvSpPr>
            <p:nvPr/>
          </p:nvSpPr>
          <p:spPr bwMode="auto">
            <a:xfrm>
              <a:off x="3285807" y="4240064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2" name="Oval 7"/>
            <p:cNvSpPr>
              <a:spLocks noChangeAspect="1" noChangeArrowheads="1"/>
            </p:cNvSpPr>
            <p:nvPr/>
          </p:nvSpPr>
          <p:spPr bwMode="auto">
            <a:xfrm>
              <a:off x="3738259" y="460382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3" name="Oval 7"/>
            <p:cNvSpPr>
              <a:spLocks noChangeAspect="1" noChangeArrowheads="1"/>
            </p:cNvSpPr>
            <p:nvPr/>
          </p:nvSpPr>
          <p:spPr bwMode="auto">
            <a:xfrm>
              <a:off x="4509000" y="4410050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4" name="Oval 7"/>
            <p:cNvSpPr>
              <a:spLocks noChangeAspect="1" noChangeArrowheads="1"/>
            </p:cNvSpPr>
            <p:nvPr/>
          </p:nvSpPr>
          <p:spPr bwMode="auto">
            <a:xfrm>
              <a:off x="3303674" y="3460263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5" name="Oval 7"/>
            <p:cNvSpPr>
              <a:spLocks noChangeAspect="1" noChangeArrowheads="1"/>
            </p:cNvSpPr>
            <p:nvPr/>
          </p:nvSpPr>
          <p:spPr bwMode="auto">
            <a:xfrm>
              <a:off x="4251093" y="461563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6" name="Oval 7"/>
            <p:cNvSpPr>
              <a:spLocks noChangeAspect="1" noChangeArrowheads="1"/>
            </p:cNvSpPr>
            <p:nvPr/>
          </p:nvSpPr>
          <p:spPr bwMode="auto">
            <a:xfrm>
              <a:off x="3303674" y="478432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7" name="Oval 7"/>
            <p:cNvSpPr>
              <a:spLocks noChangeAspect="1" noChangeArrowheads="1"/>
            </p:cNvSpPr>
            <p:nvPr/>
          </p:nvSpPr>
          <p:spPr bwMode="auto">
            <a:xfrm>
              <a:off x="4745606" y="406816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6" name="Oval 7"/>
            <p:cNvSpPr>
              <a:spLocks noChangeAspect="1" noChangeArrowheads="1"/>
            </p:cNvSpPr>
            <p:nvPr/>
          </p:nvSpPr>
          <p:spPr bwMode="auto">
            <a:xfrm>
              <a:off x="2865205" y="399721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5219583" y="3213417"/>
              <a:ext cx="363415" cy="212062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91126" y="3080244"/>
              <a:ext cx="12718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/>
                <a:t>sets in </a:t>
              </a:r>
              <a:r>
                <a:rPr lang="en-CA" sz="2000" dirty="0" smtClean="0">
                  <a:solidFill>
                    <a:srgbClr val="0000FF"/>
                  </a:solidFill>
                  <a:latin typeface="Brush Script MT" panose="03060802040406070304" pitchFamily="66" charset="0"/>
                </a:rPr>
                <a:t>L</a:t>
              </a:r>
              <a:endParaRPr lang="en-CA" sz="2000" dirty="0">
                <a:solidFill>
                  <a:srgbClr val="0000FF"/>
                </a:solidFill>
                <a:latin typeface="Brush Script MT" panose="03060802040406070304" pitchFamily="66" charset="0"/>
              </a:endParaRPr>
            </a:p>
          </p:txBody>
        </p:sp>
        <p:sp>
          <p:nvSpPr>
            <p:cNvPr id="123" name="Oval 7"/>
            <p:cNvSpPr>
              <a:spLocks noChangeAspect="1" noChangeArrowheads="1"/>
            </p:cNvSpPr>
            <p:nvPr/>
          </p:nvSpPr>
          <p:spPr bwMode="auto">
            <a:xfrm>
              <a:off x="5655748" y="323015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5486400" y="3522808"/>
            <a:ext cx="3523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 </a:t>
            </a:r>
            <a:r>
              <a:rPr lang="en-CA" dirty="0" smtClean="0">
                <a:solidFill>
                  <a:srgbClr val="0000FF"/>
                </a:solidFill>
              </a:rPr>
              <a:t>=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(V, E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 </a:t>
            </a:r>
            <a:r>
              <a:rPr lang="en-CA" dirty="0" smtClean="0"/>
              <a:t>be graph obtained from </a:t>
            </a:r>
            <a:r>
              <a:rPr lang="en-CA" dirty="0" smtClean="0">
                <a:solidFill>
                  <a:srgbClr val="0000FF"/>
                </a:solidFill>
              </a:rPr>
              <a:t>(L, E(L)) </a:t>
            </a:r>
            <a:r>
              <a:rPr lang="en-CA" dirty="0" smtClean="0"/>
              <a:t>by contracting children of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1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263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 ingredients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570894"/>
            <a:ext cx="80830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CC0000"/>
                </a:solidFill>
              </a:rPr>
              <a:t>maximal laminar family</a:t>
            </a:r>
            <a:r>
              <a:rPr lang="en-CA" dirty="0" smtClean="0"/>
              <a:t> of sets from </a:t>
            </a:r>
            <a:r>
              <a:rPr lang="en-CA" dirty="0" smtClean="0">
                <a:solidFill>
                  <a:srgbClr val="0000FF"/>
                </a:solidFill>
              </a:rPr>
              <a:t>{S: x*(E(S))=|S|-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r>
              <a:rPr lang="en-CA" dirty="0" smtClean="0"/>
              <a:t>So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</a:t>
            </a:r>
            <a:r>
              <a:rPr lang="en-CA" dirty="0"/>
              <a:t>contains </a:t>
            </a:r>
            <a:r>
              <a:rPr lang="en-CA" dirty="0">
                <a:solidFill>
                  <a:srgbClr val="0000FF"/>
                </a:solidFill>
              </a:rPr>
              <a:t>E</a:t>
            </a:r>
            <a:r>
              <a:rPr lang="en-CA" dirty="0"/>
              <a:t>, </a:t>
            </a:r>
            <a:r>
              <a:rPr lang="en-CA" dirty="0" smtClean="0"/>
              <a:t> singletons </a:t>
            </a:r>
            <a:r>
              <a:rPr lang="en-CA" dirty="0" smtClean="0">
                <a:solidFill>
                  <a:srgbClr val="0000FF"/>
                </a:solidFill>
              </a:rPr>
              <a:t>{v</a:t>
            </a:r>
            <a:r>
              <a:rPr lang="en-CA" dirty="0">
                <a:solidFill>
                  <a:srgbClr val="0000FF"/>
                </a:solidFill>
              </a:rPr>
              <a:t>}</a:t>
            </a:r>
            <a:r>
              <a:rPr lang="en-CA" dirty="0"/>
              <a:t> for all 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r>
              <a:rPr lang="en-CA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endParaRPr lang="en-CA" dirty="0">
              <a:solidFill>
                <a:srgbClr val="0000FF"/>
              </a:solidFill>
            </a:endParaRPr>
          </a:p>
          <a:p>
            <a:r>
              <a:rPr lang="en-CA" dirty="0" smtClean="0"/>
              <a:t>(Will always use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to denote set in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dirty="0" smtClean="0"/>
              <a:t> to denote set in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)</a:t>
            </a:r>
          </a:p>
          <a:p>
            <a:r>
              <a:rPr lang="en-CA" dirty="0" smtClean="0"/>
              <a:t>Assume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is support of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1631" y="975463"/>
            <a:ext cx="3997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Tight spanning tree constraints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2834606">
            <a:off x="6889683" y="1366425"/>
            <a:ext cx="322335" cy="275172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5486400" y="3429024"/>
            <a:ext cx="3523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 </a:t>
            </a:r>
            <a:r>
              <a:rPr lang="en-CA" dirty="0" smtClean="0">
                <a:solidFill>
                  <a:srgbClr val="0000FF"/>
                </a:solidFill>
              </a:rPr>
              <a:t>=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(V, E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 </a:t>
            </a:r>
            <a:r>
              <a:rPr lang="en-CA" dirty="0" smtClean="0"/>
              <a:t>be graph obtained from </a:t>
            </a:r>
            <a:r>
              <a:rPr lang="en-CA" dirty="0" smtClean="0">
                <a:solidFill>
                  <a:srgbClr val="0000FF"/>
                </a:solidFill>
              </a:rPr>
              <a:t>(L, E(L)) </a:t>
            </a:r>
            <a:r>
              <a:rPr lang="en-CA" dirty="0" smtClean="0"/>
              <a:t>by contracting children of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endParaRPr lang="en-CA" dirty="0">
              <a:solidFill>
                <a:srgbClr val="0000FF"/>
              </a:solidFill>
            </a:endParaRPr>
          </a:p>
        </p:txBody>
      </p:sp>
      <p:cxnSp>
        <p:nvCxnSpPr>
          <p:cNvPr id="156" name="Straight Connector 155"/>
          <p:cNvCxnSpPr>
            <a:stCxn id="199" idx="6"/>
            <a:endCxn id="202" idx="2"/>
          </p:cNvCxnSpPr>
          <p:nvPr/>
        </p:nvCxnSpPr>
        <p:spPr bwMode="auto">
          <a:xfrm flipV="1">
            <a:off x="3054204" y="4030694"/>
            <a:ext cx="857309" cy="46789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7" name="Straight Connector 156"/>
          <p:cNvCxnSpPr>
            <a:stCxn id="200" idx="3"/>
            <a:endCxn id="204" idx="0"/>
          </p:cNvCxnSpPr>
          <p:nvPr/>
        </p:nvCxnSpPr>
        <p:spPr bwMode="auto">
          <a:xfrm>
            <a:off x="3748147" y="3756028"/>
            <a:ext cx="53112" cy="62506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8" name="Straight Connector 157"/>
          <p:cNvCxnSpPr>
            <a:stCxn id="200" idx="1"/>
            <a:endCxn id="206" idx="5"/>
          </p:cNvCxnSpPr>
          <p:nvPr/>
        </p:nvCxnSpPr>
        <p:spPr bwMode="auto">
          <a:xfrm flipH="1" flipV="1">
            <a:off x="3411221" y="3345074"/>
            <a:ext cx="336926" cy="321858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9" name="Straight Connector 158"/>
          <p:cNvCxnSpPr>
            <a:stCxn id="194" idx="5"/>
            <a:endCxn id="196" idx="2"/>
          </p:cNvCxnSpPr>
          <p:nvPr/>
        </p:nvCxnSpPr>
        <p:spPr bwMode="auto">
          <a:xfrm>
            <a:off x="1816552" y="4046959"/>
            <a:ext cx="388850" cy="28211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59"/>
          <p:cNvCxnSpPr>
            <a:stCxn id="194" idx="7"/>
            <a:endCxn id="195" idx="2"/>
          </p:cNvCxnSpPr>
          <p:nvPr/>
        </p:nvCxnSpPr>
        <p:spPr bwMode="auto">
          <a:xfrm flipV="1">
            <a:off x="1816552" y="3800880"/>
            <a:ext cx="377873" cy="15698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1" name="Straight Connector 160"/>
          <p:cNvCxnSpPr>
            <a:stCxn id="195" idx="4"/>
            <a:endCxn id="196" idx="0"/>
          </p:cNvCxnSpPr>
          <p:nvPr/>
        </p:nvCxnSpPr>
        <p:spPr bwMode="auto">
          <a:xfrm>
            <a:off x="2257425" y="3863880"/>
            <a:ext cx="10977" cy="40219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61"/>
          <p:cNvCxnSpPr>
            <a:stCxn id="195" idx="5"/>
            <a:endCxn id="198" idx="1"/>
          </p:cNvCxnSpPr>
          <p:nvPr/>
        </p:nvCxnSpPr>
        <p:spPr bwMode="auto">
          <a:xfrm>
            <a:off x="2301972" y="3845428"/>
            <a:ext cx="213886" cy="146235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62"/>
          <p:cNvCxnSpPr>
            <a:stCxn id="198" idx="6"/>
            <a:endCxn id="203" idx="3"/>
          </p:cNvCxnSpPr>
          <p:nvPr/>
        </p:nvCxnSpPr>
        <p:spPr bwMode="auto">
          <a:xfrm>
            <a:off x="2623405" y="4036211"/>
            <a:ext cx="680854" cy="88664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63"/>
          <p:cNvCxnSpPr>
            <a:stCxn id="197" idx="7"/>
            <a:endCxn id="206" idx="2"/>
          </p:cNvCxnSpPr>
          <p:nvPr/>
        </p:nvCxnSpPr>
        <p:spPr bwMode="auto">
          <a:xfrm flipV="1">
            <a:off x="2553970" y="3300526"/>
            <a:ext cx="749704" cy="269238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64"/>
          <p:cNvCxnSpPr>
            <a:stCxn id="196" idx="5"/>
            <a:endCxn id="199" idx="2"/>
          </p:cNvCxnSpPr>
          <p:nvPr/>
        </p:nvCxnSpPr>
        <p:spPr bwMode="auto">
          <a:xfrm>
            <a:off x="2312949" y="4373620"/>
            <a:ext cx="615256" cy="12497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65"/>
          <p:cNvCxnSpPr>
            <a:stCxn id="198" idx="5"/>
            <a:endCxn id="199" idx="1"/>
          </p:cNvCxnSpPr>
          <p:nvPr/>
        </p:nvCxnSpPr>
        <p:spPr bwMode="auto">
          <a:xfrm>
            <a:off x="2604953" y="4080759"/>
            <a:ext cx="341704" cy="37328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66"/>
          <p:cNvCxnSpPr>
            <a:stCxn id="201" idx="6"/>
            <a:endCxn id="209" idx="1"/>
          </p:cNvCxnSpPr>
          <p:nvPr/>
        </p:nvCxnSpPr>
        <p:spPr bwMode="auto">
          <a:xfrm>
            <a:off x="4348749" y="3649110"/>
            <a:ext cx="415309" cy="21477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67"/>
          <p:cNvCxnSpPr>
            <a:stCxn id="200" idx="6"/>
            <a:endCxn id="201" idx="2"/>
          </p:cNvCxnSpPr>
          <p:nvPr/>
        </p:nvCxnSpPr>
        <p:spPr bwMode="auto">
          <a:xfrm flipV="1">
            <a:off x="3855694" y="3649110"/>
            <a:ext cx="367056" cy="6237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68"/>
          <p:cNvCxnSpPr>
            <a:stCxn id="202" idx="6"/>
            <a:endCxn id="201" idx="3"/>
          </p:cNvCxnSpPr>
          <p:nvPr/>
        </p:nvCxnSpPr>
        <p:spPr bwMode="auto">
          <a:xfrm flipV="1">
            <a:off x="4037512" y="3693658"/>
            <a:ext cx="203690" cy="33703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69"/>
          <p:cNvCxnSpPr>
            <a:stCxn id="202" idx="6"/>
            <a:endCxn id="207" idx="1"/>
          </p:cNvCxnSpPr>
          <p:nvPr/>
        </p:nvCxnSpPr>
        <p:spPr bwMode="auto">
          <a:xfrm>
            <a:off x="4037512" y="4030694"/>
            <a:ext cx="232033" cy="38065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70"/>
          <p:cNvCxnSpPr>
            <a:stCxn id="204" idx="6"/>
            <a:endCxn id="207" idx="2"/>
          </p:cNvCxnSpPr>
          <p:nvPr/>
        </p:nvCxnSpPr>
        <p:spPr bwMode="auto">
          <a:xfrm>
            <a:off x="3864258" y="4444088"/>
            <a:ext cx="386835" cy="1180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71"/>
          <p:cNvCxnSpPr>
            <a:stCxn id="204" idx="7"/>
            <a:endCxn id="205" idx="2"/>
          </p:cNvCxnSpPr>
          <p:nvPr/>
        </p:nvCxnSpPr>
        <p:spPr bwMode="auto">
          <a:xfrm flipV="1">
            <a:off x="3845806" y="4250313"/>
            <a:ext cx="663194" cy="149227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3" name="Straight Connector 172"/>
          <p:cNvCxnSpPr>
            <a:stCxn id="201" idx="4"/>
            <a:endCxn id="205" idx="1"/>
          </p:cNvCxnSpPr>
          <p:nvPr/>
        </p:nvCxnSpPr>
        <p:spPr bwMode="auto">
          <a:xfrm>
            <a:off x="4285750" y="3712110"/>
            <a:ext cx="241702" cy="493655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" name="Straight Connector 173"/>
          <p:cNvCxnSpPr>
            <a:stCxn id="207" idx="6"/>
            <a:endCxn id="205" idx="4"/>
          </p:cNvCxnSpPr>
          <p:nvPr/>
        </p:nvCxnSpPr>
        <p:spPr bwMode="auto">
          <a:xfrm flipV="1">
            <a:off x="4377092" y="4313313"/>
            <a:ext cx="194908" cy="142581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5" name="Straight Connector 174"/>
          <p:cNvCxnSpPr>
            <a:stCxn id="205" idx="6"/>
            <a:endCxn id="209" idx="3"/>
          </p:cNvCxnSpPr>
          <p:nvPr/>
        </p:nvCxnSpPr>
        <p:spPr bwMode="auto">
          <a:xfrm flipV="1">
            <a:off x="4634999" y="3952976"/>
            <a:ext cx="129059" cy="297337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6" name="Straight Connector 175"/>
          <p:cNvCxnSpPr>
            <a:stCxn id="203" idx="4"/>
            <a:endCxn id="208" idx="0"/>
          </p:cNvCxnSpPr>
          <p:nvPr/>
        </p:nvCxnSpPr>
        <p:spPr bwMode="auto">
          <a:xfrm>
            <a:off x="3348807" y="4143327"/>
            <a:ext cx="17867" cy="41826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7" name="Straight Connector 176"/>
          <p:cNvCxnSpPr>
            <a:stCxn id="197" idx="5"/>
            <a:endCxn id="210" idx="2"/>
          </p:cNvCxnSpPr>
          <p:nvPr/>
        </p:nvCxnSpPr>
        <p:spPr bwMode="auto">
          <a:xfrm>
            <a:off x="2553970" y="3658860"/>
            <a:ext cx="311235" cy="17862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8" name="Straight Connector 177"/>
          <p:cNvCxnSpPr>
            <a:stCxn id="197" idx="4"/>
            <a:endCxn id="198" idx="0"/>
          </p:cNvCxnSpPr>
          <p:nvPr/>
        </p:nvCxnSpPr>
        <p:spPr bwMode="auto">
          <a:xfrm>
            <a:off x="2509423" y="3677312"/>
            <a:ext cx="50983" cy="295899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9" name="Straight Connector 178"/>
          <p:cNvCxnSpPr>
            <a:stCxn id="198" idx="7"/>
            <a:endCxn id="210" idx="2"/>
          </p:cNvCxnSpPr>
          <p:nvPr/>
        </p:nvCxnSpPr>
        <p:spPr bwMode="auto">
          <a:xfrm flipV="1">
            <a:off x="2604953" y="3837480"/>
            <a:ext cx="260252" cy="15418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0" name="Straight Connector 179"/>
          <p:cNvCxnSpPr>
            <a:stCxn id="210" idx="6"/>
            <a:endCxn id="200" idx="3"/>
          </p:cNvCxnSpPr>
          <p:nvPr/>
        </p:nvCxnSpPr>
        <p:spPr bwMode="auto">
          <a:xfrm flipV="1">
            <a:off x="2991204" y="3756028"/>
            <a:ext cx="756943" cy="8145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Straight Connector 180"/>
          <p:cNvCxnSpPr>
            <a:stCxn id="210" idx="7"/>
            <a:endCxn id="206" idx="4"/>
          </p:cNvCxnSpPr>
          <p:nvPr/>
        </p:nvCxnSpPr>
        <p:spPr bwMode="auto">
          <a:xfrm flipV="1">
            <a:off x="2972752" y="3363526"/>
            <a:ext cx="393922" cy="42940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2" name="Straight Connector 181"/>
          <p:cNvCxnSpPr>
            <a:stCxn id="206" idx="4"/>
            <a:endCxn id="199" idx="7"/>
          </p:cNvCxnSpPr>
          <p:nvPr/>
        </p:nvCxnSpPr>
        <p:spPr bwMode="auto">
          <a:xfrm flipH="1">
            <a:off x="3035752" y="3363526"/>
            <a:ext cx="330922" cy="109051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" name="Straight Connector 182"/>
          <p:cNvCxnSpPr>
            <a:stCxn id="199" idx="5"/>
            <a:endCxn id="208" idx="3"/>
          </p:cNvCxnSpPr>
          <p:nvPr/>
        </p:nvCxnSpPr>
        <p:spPr bwMode="auto">
          <a:xfrm>
            <a:off x="3035752" y="4543138"/>
            <a:ext cx="286374" cy="12600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" name="Straight Connector 183"/>
          <p:cNvCxnSpPr>
            <a:stCxn id="208" idx="6"/>
            <a:endCxn id="204" idx="3"/>
          </p:cNvCxnSpPr>
          <p:nvPr/>
        </p:nvCxnSpPr>
        <p:spPr bwMode="auto">
          <a:xfrm flipV="1">
            <a:off x="3429673" y="4488636"/>
            <a:ext cx="327038" cy="135954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" name="Oval 184"/>
          <p:cNvSpPr/>
          <p:nvPr/>
        </p:nvSpPr>
        <p:spPr bwMode="auto">
          <a:xfrm>
            <a:off x="1359878" y="3124444"/>
            <a:ext cx="3938954" cy="1812501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186" name="Straight Connector 185"/>
          <p:cNvCxnSpPr>
            <a:stCxn id="201" idx="4"/>
            <a:endCxn id="207" idx="0"/>
          </p:cNvCxnSpPr>
          <p:nvPr/>
        </p:nvCxnSpPr>
        <p:spPr bwMode="auto">
          <a:xfrm>
            <a:off x="4285750" y="3712110"/>
            <a:ext cx="28343" cy="680784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7" name="Oval 186"/>
          <p:cNvSpPr/>
          <p:nvPr/>
        </p:nvSpPr>
        <p:spPr bwMode="auto">
          <a:xfrm rot="20310631">
            <a:off x="3624123" y="3520666"/>
            <a:ext cx="836613" cy="564393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89" name="Oval 188"/>
          <p:cNvSpPr/>
          <p:nvPr/>
        </p:nvSpPr>
        <p:spPr bwMode="auto">
          <a:xfrm rot="20624605">
            <a:off x="3702414" y="4167481"/>
            <a:ext cx="1007140" cy="417423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191" name="Straight Connector 190"/>
          <p:cNvCxnSpPr>
            <a:stCxn id="200" idx="3"/>
            <a:endCxn id="202" idx="0"/>
          </p:cNvCxnSpPr>
          <p:nvPr/>
        </p:nvCxnSpPr>
        <p:spPr bwMode="auto">
          <a:xfrm>
            <a:off x="3748147" y="3756028"/>
            <a:ext cx="226366" cy="21166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2" name="Straight Connector 191"/>
          <p:cNvCxnSpPr>
            <a:stCxn id="195" idx="7"/>
            <a:endCxn id="197" idx="3"/>
          </p:cNvCxnSpPr>
          <p:nvPr/>
        </p:nvCxnSpPr>
        <p:spPr bwMode="auto">
          <a:xfrm flipV="1">
            <a:off x="2301972" y="3658860"/>
            <a:ext cx="162903" cy="9747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3" name="TextBox 192"/>
          <p:cNvSpPr txBox="1"/>
          <p:nvPr/>
        </p:nvSpPr>
        <p:spPr>
          <a:xfrm>
            <a:off x="1287291" y="3149636"/>
            <a:ext cx="339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</a:t>
            </a:r>
            <a:endParaRPr lang="en-CA" dirty="0"/>
          </a:p>
        </p:txBody>
      </p:sp>
      <p:sp>
        <p:nvSpPr>
          <p:cNvPr id="194" name="Oval 7"/>
          <p:cNvSpPr>
            <a:spLocks noChangeAspect="1" noChangeArrowheads="1"/>
          </p:cNvSpPr>
          <p:nvPr/>
        </p:nvSpPr>
        <p:spPr bwMode="auto">
          <a:xfrm>
            <a:off x="1709005" y="3939411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5" name="Oval 7"/>
          <p:cNvSpPr>
            <a:spLocks noChangeAspect="1" noChangeArrowheads="1"/>
          </p:cNvSpPr>
          <p:nvPr/>
        </p:nvSpPr>
        <p:spPr bwMode="auto">
          <a:xfrm>
            <a:off x="2194425" y="3737880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6" name="Oval 7"/>
          <p:cNvSpPr>
            <a:spLocks noChangeAspect="1" noChangeArrowheads="1"/>
          </p:cNvSpPr>
          <p:nvPr/>
        </p:nvSpPr>
        <p:spPr bwMode="auto">
          <a:xfrm>
            <a:off x="2205402" y="4266072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7" name="Oval 7"/>
          <p:cNvSpPr>
            <a:spLocks noChangeAspect="1" noChangeArrowheads="1"/>
          </p:cNvSpPr>
          <p:nvPr/>
        </p:nvSpPr>
        <p:spPr bwMode="auto">
          <a:xfrm>
            <a:off x="2446423" y="3551312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8" name="Oval 7"/>
          <p:cNvSpPr>
            <a:spLocks noChangeAspect="1" noChangeArrowheads="1"/>
          </p:cNvSpPr>
          <p:nvPr/>
        </p:nvSpPr>
        <p:spPr bwMode="auto">
          <a:xfrm>
            <a:off x="2497406" y="3973211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9" name="Oval 7"/>
          <p:cNvSpPr>
            <a:spLocks noChangeAspect="1" noChangeArrowheads="1"/>
          </p:cNvSpPr>
          <p:nvPr/>
        </p:nvSpPr>
        <p:spPr bwMode="auto">
          <a:xfrm>
            <a:off x="2928205" y="4435590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0" name="Oval 7"/>
          <p:cNvSpPr>
            <a:spLocks noChangeAspect="1" noChangeArrowheads="1"/>
          </p:cNvSpPr>
          <p:nvPr/>
        </p:nvSpPr>
        <p:spPr bwMode="auto">
          <a:xfrm>
            <a:off x="3729695" y="3648480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1" name="Oval 7"/>
          <p:cNvSpPr>
            <a:spLocks noChangeAspect="1" noChangeArrowheads="1"/>
          </p:cNvSpPr>
          <p:nvPr/>
        </p:nvSpPr>
        <p:spPr bwMode="auto">
          <a:xfrm>
            <a:off x="4222750" y="3586110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2" name="Oval 7"/>
          <p:cNvSpPr>
            <a:spLocks noChangeAspect="1" noChangeArrowheads="1"/>
          </p:cNvSpPr>
          <p:nvPr/>
        </p:nvSpPr>
        <p:spPr bwMode="auto">
          <a:xfrm>
            <a:off x="3911513" y="3967694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3" name="Oval 7"/>
          <p:cNvSpPr>
            <a:spLocks noChangeAspect="1" noChangeArrowheads="1"/>
          </p:cNvSpPr>
          <p:nvPr/>
        </p:nvSpPr>
        <p:spPr bwMode="auto">
          <a:xfrm>
            <a:off x="3285807" y="4017327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" name="Oval 7"/>
          <p:cNvSpPr>
            <a:spLocks noChangeAspect="1" noChangeArrowheads="1"/>
          </p:cNvSpPr>
          <p:nvPr/>
        </p:nvSpPr>
        <p:spPr bwMode="auto">
          <a:xfrm>
            <a:off x="3738259" y="4381088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5" name="Oval 7"/>
          <p:cNvSpPr>
            <a:spLocks noChangeAspect="1" noChangeArrowheads="1"/>
          </p:cNvSpPr>
          <p:nvPr/>
        </p:nvSpPr>
        <p:spPr bwMode="auto">
          <a:xfrm>
            <a:off x="4509000" y="418731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6" name="Oval 7"/>
          <p:cNvSpPr>
            <a:spLocks noChangeAspect="1" noChangeArrowheads="1"/>
          </p:cNvSpPr>
          <p:nvPr/>
        </p:nvSpPr>
        <p:spPr bwMode="auto">
          <a:xfrm>
            <a:off x="3303674" y="3237526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7" name="Oval 7"/>
          <p:cNvSpPr>
            <a:spLocks noChangeAspect="1" noChangeArrowheads="1"/>
          </p:cNvSpPr>
          <p:nvPr/>
        </p:nvSpPr>
        <p:spPr bwMode="auto">
          <a:xfrm>
            <a:off x="4251093" y="4392894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8" name="Oval 7"/>
          <p:cNvSpPr>
            <a:spLocks noChangeAspect="1" noChangeArrowheads="1"/>
          </p:cNvSpPr>
          <p:nvPr/>
        </p:nvSpPr>
        <p:spPr bwMode="auto">
          <a:xfrm>
            <a:off x="3303674" y="4561590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9" name="Oval 7"/>
          <p:cNvSpPr>
            <a:spLocks noChangeAspect="1" noChangeArrowheads="1"/>
          </p:cNvSpPr>
          <p:nvPr/>
        </p:nvSpPr>
        <p:spPr bwMode="auto">
          <a:xfrm>
            <a:off x="4745606" y="3845428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0" name="Oval 7"/>
          <p:cNvSpPr>
            <a:spLocks noChangeAspect="1" noChangeArrowheads="1"/>
          </p:cNvSpPr>
          <p:nvPr/>
        </p:nvSpPr>
        <p:spPr bwMode="auto">
          <a:xfrm>
            <a:off x="2865205" y="3774480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1" name="Oval 210"/>
          <p:cNvSpPr/>
          <p:nvPr/>
        </p:nvSpPr>
        <p:spPr bwMode="auto">
          <a:xfrm>
            <a:off x="5219583" y="2990680"/>
            <a:ext cx="363415" cy="212062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5791126" y="2857507"/>
            <a:ext cx="1271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sets in </a:t>
            </a:r>
            <a:r>
              <a:rPr lang="en-CA" sz="2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endParaRPr lang="en-CA" sz="2000" dirty="0">
              <a:solidFill>
                <a:srgbClr val="0000FF"/>
              </a:solidFill>
              <a:latin typeface="Brush Script MT" panose="03060802040406070304" pitchFamily="66" charset="0"/>
            </a:endParaRPr>
          </a:p>
        </p:txBody>
      </p:sp>
      <p:sp>
        <p:nvSpPr>
          <p:cNvPr id="213" name="Oval 212"/>
          <p:cNvSpPr/>
          <p:nvPr/>
        </p:nvSpPr>
        <p:spPr bwMode="auto">
          <a:xfrm>
            <a:off x="7117787" y="2980554"/>
            <a:ext cx="363415" cy="2120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7473058" y="2851407"/>
            <a:ext cx="1488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children of </a:t>
            </a:r>
            <a:r>
              <a:rPr lang="en-CA" sz="2000" dirty="0" smtClean="0">
                <a:solidFill>
                  <a:srgbClr val="0000FF"/>
                </a:solidFill>
              </a:rPr>
              <a:t>L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215" name="Oval 7"/>
          <p:cNvSpPr>
            <a:spLocks noChangeAspect="1" noChangeArrowheads="1"/>
          </p:cNvSpPr>
          <p:nvPr/>
        </p:nvSpPr>
        <p:spPr bwMode="auto">
          <a:xfrm>
            <a:off x="5655748" y="3007420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88" name="Oval 187"/>
          <p:cNvSpPr/>
          <p:nvPr/>
        </p:nvSpPr>
        <p:spPr bwMode="auto">
          <a:xfrm>
            <a:off x="2151477" y="3508019"/>
            <a:ext cx="870783" cy="6118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90" name="Oval 189"/>
          <p:cNvSpPr/>
          <p:nvPr/>
        </p:nvSpPr>
        <p:spPr bwMode="auto">
          <a:xfrm rot="1819504">
            <a:off x="3524912" y="3417637"/>
            <a:ext cx="1420976" cy="1326198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68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 ingredients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582617"/>
            <a:ext cx="80830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CC0000"/>
                </a:solidFill>
              </a:rPr>
              <a:t>maximal laminar family</a:t>
            </a:r>
            <a:r>
              <a:rPr lang="en-CA" dirty="0" smtClean="0"/>
              <a:t> of sets from </a:t>
            </a:r>
            <a:r>
              <a:rPr lang="en-CA" dirty="0" smtClean="0">
                <a:solidFill>
                  <a:srgbClr val="0000FF"/>
                </a:solidFill>
              </a:rPr>
              <a:t>{S: x*(E(S))=|S|-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r>
              <a:rPr lang="en-CA" dirty="0" smtClean="0"/>
              <a:t>So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</a:t>
            </a:r>
            <a:r>
              <a:rPr lang="en-CA" dirty="0"/>
              <a:t>contains </a:t>
            </a:r>
            <a:r>
              <a:rPr lang="en-CA" dirty="0">
                <a:solidFill>
                  <a:srgbClr val="0000FF"/>
                </a:solidFill>
              </a:rPr>
              <a:t>E</a:t>
            </a:r>
            <a:r>
              <a:rPr lang="en-CA" dirty="0"/>
              <a:t>, </a:t>
            </a:r>
            <a:r>
              <a:rPr lang="en-CA" dirty="0" smtClean="0"/>
              <a:t> singletons </a:t>
            </a:r>
            <a:r>
              <a:rPr lang="en-CA" dirty="0" smtClean="0">
                <a:solidFill>
                  <a:srgbClr val="0000FF"/>
                </a:solidFill>
              </a:rPr>
              <a:t>{v</a:t>
            </a:r>
            <a:r>
              <a:rPr lang="en-CA" dirty="0">
                <a:solidFill>
                  <a:srgbClr val="0000FF"/>
                </a:solidFill>
              </a:rPr>
              <a:t>}</a:t>
            </a:r>
            <a:r>
              <a:rPr lang="en-CA" dirty="0"/>
              <a:t> for all 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r>
              <a:rPr lang="en-CA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>
                <a:solidFill>
                  <a:srgbClr val="0000FF"/>
                </a:solidFill>
              </a:rPr>
              <a:t>V</a:t>
            </a:r>
            <a:endParaRPr lang="en-CA" dirty="0">
              <a:solidFill>
                <a:srgbClr val="0000FF"/>
              </a:solidFill>
            </a:endParaRPr>
          </a:p>
          <a:p>
            <a:r>
              <a:rPr lang="en-CA" dirty="0" smtClean="0"/>
              <a:t>(Will always use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to denote set in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, 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dirty="0" smtClean="0"/>
              <a:t> to denote set in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)</a:t>
            </a:r>
          </a:p>
          <a:p>
            <a:r>
              <a:rPr lang="en-CA" dirty="0" smtClean="0"/>
              <a:t>Assume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is support of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1631" y="987186"/>
            <a:ext cx="3997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Tight spanning tree constraints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2834606">
            <a:off x="6889683" y="1378148"/>
            <a:ext cx="322335" cy="275172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4948669"/>
            <a:ext cx="7567246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Bef>
                <a:spcPts val="600"/>
              </a:spcBef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For all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 := (x*</a:t>
            </a:r>
            <a:r>
              <a:rPr lang="en-CA" baseline="-25000" dirty="0" smtClean="0">
                <a:solidFill>
                  <a:srgbClr val="0000FF"/>
                </a:solidFill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-25000" dirty="0" err="1" smtClean="0">
                <a:solidFill>
                  <a:srgbClr val="0000FF"/>
                </a:solidFill>
              </a:rPr>
              <a:t>e</a:t>
            </a:r>
            <a:r>
              <a:rPr lang="en-CA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err="1">
                <a:solidFill>
                  <a:srgbClr val="0000FF"/>
                </a:solidFill>
              </a:rPr>
              <a:t>E</a:t>
            </a:r>
            <a:r>
              <a:rPr lang="en-CA" baseline="-42000" dirty="0" err="1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is a fractional spanning tree 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</a:p>
          <a:p>
            <a:pPr marL="182563" indent="-182563">
              <a:spcBef>
                <a:spcPts val="600"/>
              </a:spcBef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Build spanning tree 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dirty="0" smtClean="0"/>
              <a:t> by combining spanning trees of all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’s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5486400" y="3440747"/>
            <a:ext cx="3523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 </a:t>
            </a:r>
            <a:r>
              <a:rPr lang="en-CA" dirty="0" smtClean="0">
                <a:solidFill>
                  <a:srgbClr val="0000FF"/>
                </a:solidFill>
              </a:rPr>
              <a:t>=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FFC000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,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CA" baseline="-25000" dirty="0" smtClean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 </a:t>
            </a:r>
            <a:r>
              <a:rPr lang="en-CA" dirty="0" smtClean="0"/>
              <a:t>be graph obtained from </a:t>
            </a:r>
            <a:r>
              <a:rPr lang="en-CA" dirty="0" smtClean="0">
                <a:solidFill>
                  <a:srgbClr val="0000FF"/>
                </a:solidFill>
              </a:rPr>
              <a:t>(L, E(L)) </a:t>
            </a:r>
            <a:r>
              <a:rPr lang="en-CA" dirty="0" smtClean="0"/>
              <a:t>by contracting children of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endParaRPr lang="en-CA" dirty="0">
              <a:solidFill>
                <a:srgbClr val="0000FF"/>
              </a:solidFill>
            </a:endParaRPr>
          </a:p>
        </p:txBody>
      </p:sp>
      <p:cxnSp>
        <p:nvCxnSpPr>
          <p:cNvPr id="156" name="Straight Connector 155"/>
          <p:cNvCxnSpPr>
            <a:stCxn id="199" idx="6"/>
            <a:endCxn id="202" idx="2"/>
          </p:cNvCxnSpPr>
          <p:nvPr/>
        </p:nvCxnSpPr>
        <p:spPr bwMode="auto">
          <a:xfrm flipV="1">
            <a:off x="3054204" y="4042417"/>
            <a:ext cx="857309" cy="467896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7" name="Straight Connector 156"/>
          <p:cNvCxnSpPr>
            <a:stCxn id="200" idx="3"/>
            <a:endCxn id="204" idx="0"/>
          </p:cNvCxnSpPr>
          <p:nvPr/>
        </p:nvCxnSpPr>
        <p:spPr bwMode="auto">
          <a:xfrm>
            <a:off x="3748147" y="3767751"/>
            <a:ext cx="53112" cy="62506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8" name="Straight Connector 157"/>
          <p:cNvCxnSpPr>
            <a:stCxn id="200" idx="1"/>
            <a:endCxn id="206" idx="5"/>
          </p:cNvCxnSpPr>
          <p:nvPr/>
        </p:nvCxnSpPr>
        <p:spPr bwMode="auto">
          <a:xfrm flipH="1" flipV="1">
            <a:off x="3411221" y="3356797"/>
            <a:ext cx="336926" cy="321858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9" name="Straight Connector 158"/>
          <p:cNvCxnSpPr>
            <a:stCxn id="194" idx="5"/>
            <a:endCxn id="196" idx="2"/>
          </p:cNvCxnSpPr>
          <p:nvPr/>
        </p:nvCxnSpPr>
        <p:spPr bwMode="auto">
          <a:xfrm>
            <a:off x="1816552" y="4058682"/>
            <a:ext cx="388850" cy="282113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59"/>
          <p:cNvCxnSpPr>
            <a:stCxn id="194" idx="7"/>
            <a:endCxn id="195" idx="2"/>
          </p:cNvCxnSpPr>
          <p:nvPr/>
        </p:nvCxnSpPr>
        <p:spPr bwMode="auto">
          <a:xfrm flipV="1">
            <a:off x="1816552" y="3812603"/>
            <a:ext cx="377873" cy="156983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1" name="Straight Connector 160"/>
          <p:cNvCxnSpPr>
            <a:stCxn id="195" idx="4"/>
            <a:endCxn id="196" idx="0"/>
          </p:cNvCxnSpPr>
          <p:nvPr/>
        </p:nvCxnSpPr>
        <p:spPr bwMode="auto">
          <a:xfrm>
            <a:off x="2257425" y="3875603"/>
            <a:ext cx="10977" cy="402192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61"/>
          <p:cNvCxnSpPr>
            <a:stCxn id="195" idx="5"/>
            <a:endCxn id="198" idx="1"/>
          </p:cNvCxnSpPr>
          <p:nvPr/>
        </p:nvCxnSpPr>
        <p:spPr bwMode="auto">
          <a:xfrm>
            <a:off x="2301972" y="3857151"/>
            <a:ext cx="213886" cy="146235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62"/>
          <p:cNvCxnSpPr>
            <a:stCxn id="198" idx="6"/>
            <a:endCxn id="203" idx="3"/>
          </p:cNvCxnSpPr>
          <p:nvPr/>
        </p:nvCxnSpPr>
        <p:spPr bwMode="auto">
          <a:xfrm>
            <a:off x="2623405" y="4047934"/>
            <a:ext cx="680854" cy="88664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63"/>
          <p:cNvCxnSpPr>
            <a:stCxn id="197" idx="7"/>
            <a:endCxn id="206" idx="2"/>
          </p:cNvCxnSpPr>
          <p:nvPr/>
        </p:nvCxnSpPr>
        <p:spPr bwMode="auto">
          <a:xfrm flipV="1">
            <a:off x="2553970" y="3312249"/>
            <a:ext cx="749704" cy="269238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64"/>
          <p:cNvCxnSpPr>
            <a:stCxn id="196" idx="5"/>
            <a:endCxn id="199" idx="2"/>
          </p:cNvCxnSpPr>
          <p:nvPr/>
        </p:nvCxnSpPr>
        <p:spPr bwMode="auto">
          <a:xfrm>
            <a:off x="2312949" y="4385343"/>
            <a:ext cx="615256" cy="12497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65"/>
          <p:cNvCxnSpPr>
            <a:stCxn id="198" idx="5"/>
            <a:endCxn id="199" idx="1"/>
          </p:cNvCxnSpPr>
          <p:nvPr/>
        </p:nvCxnSpPr>
        <p:spPr bwMode="auto">
          <a:xfrm>
            <a:off x="2604953" y="4092482"/>
            <a:ext cx="341704" cy="373283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66"/>
          <p:cNvCxnSpPr>
            <a:stCxn id="201" idx="6"/>
            <a:endCxn id="209" idx="1"/>
          </p:cNvCxnSpPr>
          <p:nvPr/>
        </p:nvCxnSpPr>
        <p:spPr bwMode="auto">
          <a:xfrm>
            <a:off x="4348749" y="3660833"/>
            <a:ext cx="415309" cy="21477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67"/>
          <p:cNvCxnSpPr>
            <a:stCxn id="200" idx="6"/>
            <a:endCxn id="201" idx="2"/>
          </p:cNvCxnSpPr>
          <p:nvPr/>
        </p:nvCxnSpPr>
        <p:spPr bwMode="auto">
          <a:xfrm flipV="1">
            <a:off x="3855694" y="3660833"/>
            <a:ext cx="367056" cy="6237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68"/>
          <p:cNvCxnSpPr>
            <a:stCxn id="202" idx="6"/>
            <a:endCxn id="201" idx="3"/>
          </p:cNvCxnSpPr>
          <p:nvPr/>
        </p:nvCxnSpPr>
        <p:spPr bwMode="auto">
          <a:xfrm flipV="1">
            <a:off x="4037512" y="3705381"/>
            <a:ext cx="203690" cy="33703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69"/>
          <p:cNvCxnSpPr>
            <a:stCxn id="202" idx="6"/>
            <a:endCxn id="207" idx="1"/>
          </p:cNvCxnSpPr>
          <p:nvPr/>
        </p:nvCxnSpPr>
        <p:spPr bwMode="auto">
          <a:xfrm>
            <a:off x="4037512" y="4042417"/>
            <a:ext cx="232033" cy="38065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70"/>
          <p:cNvCxnSpPr>
            <a:stCxn id="204" idx="6"/>
            <a:endCxn id="207" idx="2"/>
          </p:cNvCxnSpPr>
          <p:nvPr/>
        </p:nvCxnSpPr>
        <p:spPr bwMode="auto">
          <a:xfrm>
            <a:off x="3864258" y="4455811"/>
            <a:ext cx="386835" cy="1180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71"/>
          <p:cNvCxnSpPr>
            <a:stCxn id="204" idx="7"/>
            <a:endCxn id="205" idx="2"/>
          </p:cNvCxnSpPr>
          <p:nvPr/>
        </p:nvCxnSpPr>
        <p:spPr bwMode="auto">
          <a:xfrm flipV="1">
            <a:off x="3845806" y="4262036"/>
            <a:ext cx="663194" cy="149227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3" name="Straight Connector 172"/>
          <p:cNvCxnSpPr>
            <a:stCxn id="201" idx="4"/>
            <a:endCxn id="205" idx="1"/>
          </p:cNvCxnSpPr>
          <p:nvPr/>
        </p:nvCxnSpPr>
        <p:spPr bwMode="auto">
          <a:xfrm>
            <a:off x="4285750" y="3723833"/>
            <a:ext cx="241702" cy="493655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" name="Straight Connector 173"/>
          <p:cNvCxnSpPr>
            <a:stCxn id="207" idx="6"/>
            <a:endCxn id="205" idx="4"/>
          </p:cNvCxnSpPr>
          <p:nvPr/>
        </p:nvCxnSpPr>
        <p:spPr bwMode="auto">
          <a:xfrm flipV="1">
            <a:off x="4377092" y="4325036"/>
            <a:ext cx="194908" cy="142581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5" name="Straight Connector 174"/>
          <p:cNvCxnSpPr>
            <a:stCxn id="205" idx="6"/>
            <a:endCxn id="209" idx="3"/>
          </p:cNvCxnSpPr>
          <p:nvPr/>
        </p:nvCxnSpPr>
        <p:spPr bwMode="auto">
          <a:xfrm flipV="1">
            <a:off x="4634999" y="3964699"/>
            <a:ext cx="129059" cy="297337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6" name="Straight Connector 175"/>
          <p:cNvCxnSpPr>
            <a:stCxn id="203" idx="4"/>
            <a:endCxn id="208" idx="0"/>
          </p:cNvCxnSpPr>
          <p:nvPr/>
        </p:nvCxnSpPr>
        <p:spPr bwMode="auto">
          <a:xfrm>
            <a:off x="3348807" y="4155050"/>
            <a:ext cx="17867" cy="418263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7" name="Straight Connector 176"/>
          <p:cNvCxnSpPr>
            <a:stCxn id="197" idx="5"/>
            <a:endCxn id="210" idx="2"/>
          </p:cNvCxnSpPr>
          <p:nvPr/>
        </p:nvCxnSpPr>
        <p:spPr bwMode="auto">
          <a:xfrm>
            <a:off x="2553970" y="3670583"/>
            <a:ext cx="311235" cy="178620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8" name="Straight Connector 177"/>
          <p:cNvCxnSpPr>
            <a:stCxn id="197" idx="4"/>
            <a:endCxn id="198" idx="0"/>
          </p:cNvCxnSpPr>
          <p:nvPr/>
        </p:nvCxnSpPr>
        <p:spPr bwMode="auto">
          <a:xfrm>
            <a:off x="2509423" y="3689035"/>
            <a:ext cx="50983" cy="295899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9" name="Straight Connector 178"/>
          <p:cNvCxnSpPr>
            <a:stCxn id="198" idx="7"/>
            <a:endCxn id="210" idx="2"/>
          </p:cNvCxnSpPr>
          <p:nvPr/>
        </p:nvCxnSpPr>
        <p:spPr bwMode="auto">
          <a:xfrm flipV="1">
            <a:off x="2604953" y="3849203"/>
            <a:ext cx="260252" cy="154183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0" name="Straight Connector 179"/>
          <p:cNvCxnSpPr>
            <a:stCxn id="210" idx="6"/>
            <a:endCxn id="200" idx="3"/>
          </p:cNvCxnSpPr>
          <p:nvPr/>
        </p:nvCxnSpPr>
        <p:spPr bwMode="auto">
          <a:xfrm flipV="1">
            <a:off x="2991204" y="3767751"/>
            <a:ext cx="756943" cy="81452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Straight Connector 180"/>
          <p:cNvCxnSpPr>
            <a:stCxn id="210" idx="7"/>
            <a:endCxn id="206" idx="4"/>
          </p:cNvCxnSpPr>
          <p:nvPr/>
        </p:nvCxnSpPr>
        <p:spPr bwMode="auto">
          <a:xfrm flipV="1">
            <a:off x="2972752" y="3375249"/>
            <a:ext cx="393922" cy="429406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2" name="Straight Connector 181"/>
          <p:cNvCxnSpPr>
            <a:stCxn id="206" idx="4"/>
            <a:endCxn id="199" idx="7"/>
          </p:cNvCxnSpPr>
          <p:nvPr/>
        </p:nvCxnSpPr>
        <p:spPr bwMode="auto">
          <a:xfrm flipH="1">
            <a:off x="3035752" y="3375249"/>
            <a:ext cx="330922" cy="1090516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" name="Straight Connector 182"/>
          <p:cNvCxnSpPr>
            <a:stCxn id="199" idx="5"/>
            <a:endCxn id="208" idx="3"/>
          </p:cNvCxnSpPr>
          <p:nvPr/>
        </p:nvCxnSpPr>
        <p:spPr bwMode="auto">
          <a:xfrm>
            <a:off x="3035752" y="4554861"/>
            <a:ext cx="286374" cy="12600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" name="Straight Connector 183"/>
          <p:cNvCxnSpPr>
            <a:stCxn id="208" idx="6"/>
            <a:endCxn id="204" idx="3"/>
          </p:cNvCxnSpPr>
          <p:nvPr/>
        </p:nvCxnSpPr>
        <p:spPr bwMode="auto">
          <a:xfrm flipV="1">
            <a:off x="3429673" y="4500359"/>
            <a:ext cx="327038" cy="135954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" name="Oval 184"/>
          <p:cNvSpPr/>
          <p:nvPr/>
        </p:nvSpPr>
        <p:spPr bwMode="auto">
          <a:xfrm>
            <a:off x="1359878" y="3136167"/>
            <a:ext cx="3938954" cy="1812501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186" name="Straight Connector 185"/>
          <p:cNvCxnSpPr>
            <a:stCxn id="201" idx="4"/>
            <a:endCxn id="207" idx="0"/>
          </p:cNvCxnSpPr>
          <p:nvPr/>
        </p:nvCxnSpPr>
        <p:spPr bwMode="auto">
          <a:xfrm>
            <a:off x="4285750" y="3723833"/>
            <a:ext cx="28343" cy="680784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7" name="Oval 186"/>
          <p:cNvSpPr/>
          <p:nvPr/>
        </p:nvSpPr>
        <p:spPr bwMode="auto">
          <a:xfrm rot="20310631">
            <a:off x="3624123" y="3532389"/>
            <a:ext cx="836613" cy="564393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89" name="Oval 188"/>
          <p:cNvSpPr/>
          <p:nvPr/>
        </p:nvSpPr>
        <p:spPr bwMode="auto">
          <a:xfrm rot="20624605">
            <a:off x="3702414" y="4179204"/>
            <a:ext cx="1007140" cy="417423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191" name="Straight Connector 190"/>
          <p:cNvCxnSpPr>
            <a:stCxn id="200" idx="3"/>
            <a:endCxn id="202" idx="0"/>
          </p:cNvCxnSpPr>
          <p:nvPr/>
        </p:nvCxnSpPr>
        <p:spPr bwMode="auto">
          <a:xfrm>
            <a:off x="3748147" y="3767751"/>
            <a:ext cx="226366" cy="211666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2" name="Straight Connector 191"/>
          <p:cNvCxnSpPr>
            <a:stCxn id="195" idx="7"/>
            <a:endCxn id="197" idx="3"/>
          </p:cNvCxnSpPr>
          <p:nvPr/>
        </p:nvCxnSpPr>
        <p:spPr bwMode="auto">
          <a:xfrm flipV="1">
            <a:off x="2301972" y="3670583"/>
            <a:ext cx="162903" cy="97472"/>
          </a:xfrm>
          <a:prstGeom prst="line">
            <a:avLst/>
          </a:prstGeom>
          <a:noFill/>
          <a:ln w="3175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3" name="TextBox 192"/>
          <p:cNvSpPr txBox="1"/>
          <p:nvPr/>
        </p:nvSpPr>
        <p:spPr>
          <a:xfrm>
            <a:off x="1287291" y="3161359"/>
            <a:ext cx="339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</a:t>
            </a:r>
            <a:endParaRPr lang="en-CA" dirty="0"/>
          </a:p>
        </p:txBody>
      </p:sp>
      <p:sp>
        <p:nvSpPr>
          <p:cNvPr id="194" name="Oval 7"/>
          <p:cNvSpPr>
            <a:spLocks noChangeAspect="1" noChangeArrowheads="1"/>
          </p:cNvSpPr>
          <p:nvPr/>
        </p:nvSpPr>
        <p:spPr bwMode="auto">
          <a:xfrm>
            <a:off x="1709005" y="3951134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5" name="Oval 7"/>
          <p:cNvSpPr>
            <a:spLocks noChangeAspect="1" noChangeArrowheads="1"/>
          </p:cNvSpPr>
          <p:nvPr/>
        </p:nvSpPr>
        <p:spPr bwMode="auto">
          <a:xfrm>
            <a:off x="2194425" y="374960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6" name="Oval 7"/>
          <p:cNvSpPr>
            <a:spLocks noChangeAspect="1" noChangeArrowheads="1"/>
          </p:cNvSpPr>
          <p:nvPr/>
        </p:nvSpPr>
        <p:spPr bwMode="auto">
          <a:xfrm>
            <a:off x="2205402" y="4277795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7" name="Oval 7"/>
          <p:cNvSpPr>
            <a:spLocks noChangeAspect="1" noChangeArrowheads="1"/>
          </p:cNvSpPr>
          <p:nvPr/>
        </p:nvSpPr>
        <p:spPr bwMode="auto">
          <a:xfrm>
            <a:off x="2446423" y="3563035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8" name="Oval 7"/>
          <p:cNvSpPr>
            <a:spLocks noChangeAspect="1" noChangeArrowheads="1"/>
          </p:cNvSpPr>
          <p:nvPr/>
        </p:nvSpPr>
        <p:spPr bwMode="auto">
          <a:xfrm>
            <a:off x="2497406" y="3984934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99" name="Oval 7"/>
          <p:cNvSpPr>
            <a:spLocks noChangeAspect="1" noChangeArrowheads="1"/>
          </p:cNvSpPr>
          <p:nvPr/>
        </p:nvSpPr>
        <p:spPr bwMode="auto">
          <a:xfrm>
            <a:off x="2928205" y="4447313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0" name="Oval 7"/>
          <p:cNvSpPr>
            <a:spLocks noChangeAspect="1" noChangeArrowheads="1"/>
          </p:cNvSpPr>
          <p:nvPr/>
        </p:nvSpPr>
        <p:spPr bwMode="auto">
          <a:xfrm>
            <a:off x="3729695" y="366020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1" name="Oval 7"/>
          <p:cNvSpPr>
            <a:spLocks noChangeAspect="1" noChangeArrowheads="1"/>
          </p:cNvSpPr>
          <p:nvPr/>
        </p:nvSpPr>
        <p:spPr bwMode="auto">
          <a:xfrm>
            <a:off x="4222750" y="359783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2" name="Oval 7"/>
          <p:cNvSpPr>
            <a:spLocks noChangeAspect="1" noChangeArrowheads="1"/>
          </p:cNvSpPr>
          <p:nvPr/>
        </p:nvSpPr>
        <p:spPr bwMode="auto">
          <a:xfrm>
            <a:off x="3911513" y="3979417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3" name="Oval 7"/>
          <p:cNvSpPr>
            <a:spLocks noChangeAspect="1" noChangeArrowheads="1"/>
          </p:cNvSpPr>
          <p:nvPr/>
        </p:nvSpPr>
        <p:spPr bwMode="auto">
          <a:xfrm>
            <a:off x="3285807" y="4029050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" name="Oval 7"/>
          <p:cNvSpPr>
            <a:spLocks noChangeAspect="1" noChangeArrowheads="1"/>
          </p:cNvSpPr>
          <p:nvPr/>
        </p:nvSpPr>
        <p:spPr bwMode="auto">
          <a:xfrm>
            <a:off x="3738259" y="4392811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5" name="Oval 7"/>
          <p:cNvSpPr>
            <a:spLocks noChangeAspect="1" noChangeArrowheads="1"/>
          </p:cNvSpPr>
          <p:nvPr/>
        </p:nvSpPr>
        <p:spPr bwMode="auto">
          <a:xfrm>
            <a:off x="4509000" y="4199036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6" name="Oval 7"/>
          <p:cNvSpPr>
            <a:spLocks noChangeAspect="1" noChangeArrowheads="1"/>
          </p:cNvSpPr>
          <p:nvPr/>
        </p:nvSpPr>
        <p:spPr bwMode="auto">
          <a:xfrm>
            <a:off x="3303674" y="3249249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7" name="Oval 7"/>
          <p:cNvSpPr>
            <a:spLocks noChangeAspect="1" noChangeArrowheads="1"/>
          </p:cNvSpPr>
          <p:nvPr/>
        </p:nvSpPr>
        <p:spPr bwMode="auto">
          <a:xfrm>
            <a:off x="4251093" y="4404617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8" name="Oval 7"/>
          <p:cNvSpPr>
            <a:spLocks noChangeAspect="1" noChangeArrowheads="1"/>
          </p:cNvSpPr>
          <p:nvPr/>
        </p:nvSpPr>
        <p:spPr bwMode="auto">
          <a:xfrm>
            <a:off x="3303674" y="4573313"/>
            <a:ext cx="125999" cy="126000"/>
          </a:xfrm>
          <a:prstGeom prst="ellipse">
            <a:avLst/>
          </a:prstGeom>
          <a:solidFill>
            <a:srgbClr val="FFC000">
              <a:alpha val="6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9" name="Oval 7"/>
          <p:cNvSpPr>
            <a:spLocks noChangeAspect="1" noChangeArrowheads="1"/>
          </p:cNvSpPr>
          <p:nvPr/>
        </p:nvSpPr>
        <p:spPr bwMode="auto">
          <a:xfrm>
            <a:off x="4745606" y="3857151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0" name="Oval 7"/>
          <p:cNvSpPr>
            <a:spLocks noChangeAspect="1" noChangeArrowheads="1"/>
          </p:cNvSpPr>
          <p:nvPr/>
        </p:nvSpPr>
        <p:spPr bwMode="auto">
          <a:xfrm>
            <a:off x="2865205" y="378620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1" name="Oval 210"/>
          <p:cNvSpPr/>
          <p:nvPr/>
        </p:nvSpPr>
        <p:spPr bwMode="auto">
          <a:xfrm>
            <a:off x="5219583" y="3002403"/>
            <a:ext cx="363415" cy="212062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5791126" y="2869230"/>
            <a:ext cx="1271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sets in </a:t>
            </a:r>
            <a:r>
              <a:rPr lang="en-CA" sz="2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endParaRPr lang="en-CA" sz="2000" dirty="0">
              <a:solidFill>
                <a:srgbClr val="0000FF"/>
              </a:solidFill>
              <a:latin typeface="Brush Script MT" panose="03060802040406070304" pitchFamily="66" charset="0"/>
            </a:endParaRPr>
          </a:p>
        </p:txBody>
      </p:sp>
      <p:sp>
        <p:nvSpPr>
          <p:cNvPr id="213" name="Oval 212"/>
          <p:cNvSpPr/>
          <p:nvPr/>
        </p:nvSpPr>
        <p:spPr bwMode="auto">
          <a:xfrm>
            <a:off x="7117787" y="2992277"/>
            <a:ext cx="363415" cy="2120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7473058" y="2863130"/>
            <a:ext cx="1488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children of </a:t>
            </a:r>
            <a:r>
              <a:rPr lang="en-CA" sz="2000" dirty="0" smtClean="0">
                <a:solidFill>
                  <a:srgbClr val="0000FF"/>
                </a:solidFill>
              </a:rPr>
              <a:t>L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215" name="Oval 7"/>
          <p:cNvSpPr>
            <a:spLocks noChangeAspect="1" noChangeArrowheads="1"/>
          </p:cNvSpPr>
          <p:nvPr/>
        </p:nvSpPr>
        <p:spPr bwMode="auto">
          <a:xfrm>
            <a:off x="5655748" y="301914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88" name="Oval 187"/>
          <p:cNvSpPr/>
          <p:nvPr/>
        </p:nvSpPr>
        <p:spPr bwMode="auto">
          <a:xfrm>
            <a:off x="2151477" y="3519742"/>
            <a:ext cx="870783" cy="6118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90" name="Oval 189"/>
          <p:cNvSpPr/>
          <p:nvPr/>
        </p:nvSpPr>
        <p:spPr bwMode="auto">
          <a:xfrm rot="1819504">
            <a:off x="3524912" y="3429360"/>
            <a:ext cx="1420976" cy="1326198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7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 ingredients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125420"/>
            <a:ext cx="80830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CC0000"/>
                </a:solidFill>
              </a:rPr>
              <a:t>maximal laminar family</a:t>
            </a:r>
            <a:r>
              <a:rPr lang="en-CA" dirty="0" smtClean="0"/>
              <a:t> of sets from </a:t>
            </a:r>
            <a:r>
              <a:rPr lang="en-CA" dirty="0" smtClean="0">
                <a:solidFill>
                  <a:srgbClr val="0000FF"/>
                </a:solidFill>
              </a:rPr>
              <a:t>{S: x*(E(S))=|S|-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468923" y="3635693"/>
            <a:ext cx="8540965" cy="2559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Bef>
                <a:spcPts val="600"/>
              </a:spcBef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For all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 := (x*</a:t>
            </a:r>
            <a:r>
              <a:rPr lang="en-CA" baseline="-25000" dirty="0" smtClean="0">
                <a:solidFill>
                  <a:srgbClr val="0000FF"/>
                </a:solidFill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-25000" dirty="0" err="1" smtClean="0">
                <a:solidFill>
                  <a:srgbClr val="0000FF"/>
                </a:solidFill>
              </a:rPr>
              <a:t>e</a:t>
            </a:r>
            <a:r>
              <a:rPr lang="en-CA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err="1">
                <a:solidFill>
                  <a:srgbClr val="0000FF"/>
                </a:solidFill>
              </a:rPr>
              <a:t>E</a:t>
            </a:r>
            <a:r>
              <a:rPr lang="en-CA" baseline="-42000" dirty="0" err="1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is a fractional spanning tree 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</a:p>
          <a:p>
            <a:pPr marL="182563" indent="-182563">
              <a:spcBef>
                <a:spcPts val="800"/>
              </a:spcBef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CA" dirty="0" smtClean="0"/>
              <a:t>Build spanning tree 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dirty="0" smtClean="0"/>
              <a:t> by combining spanning trees 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’s</a:t>
            </a:r>
          </a:p>
          <a:p>
            <a:pPr marL="182563" indent="-182563">
              <a:lnSpc>
                <a:spcPts val="3000"/>
              </a:lnSpc>
              <a:spcBef>
                <a:spcPts val="800"/>
              </a:spcBef>
              <a:buClr>
                <a:srgbClr val="CC0000"/>
              </a:buClr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B050"/>
                </a:solidFill>
              </a:rPr>
              <a:t>Theorem (OZ13): </a:t>
            </a:r>
            <a:r>
              <a:rPr lang="en-CA" dirty="0" smtClean="0"/>
              <a:t>For every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can find spanning tree </a:t>
            </a:r>
            <a:r>
              <a:rPr lang="en-CA" dirty="0" smtClean="0">
                <a:solidFill>
                  <a:srgbClr val="0000FF"/>
                </a:solidFill>
              </a:rPr>
              <a:t>T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</a:t>
            </a:r>
            <a:r>
              <a:rPr lang="en-CA" dirty="0" smtClean="0"/>
              <a:t>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</a:t>
            </a:r>
            <a:r>
              <a:rPr lang="en-CA" dirty="0" err="1" smtClean="0"/>
              <a:t>s.t.</a:t>
            </a:r>
            <a:r>
              <a:rPr lang="en-CA" dirty="0" smtClean="0"/>
              <a:t> </a:t>
            </a:r>
            <a:r>
              <a:rPr lang="en-CA" dirty="0"/>
              <a:t>if </a:t>
            </a:r>
            <a:r>
              <a:rPr lang="en-CA" dirty="0">
                <a:solidFill>
                  <a:srgbClr val="0000FF"/>
                </a:solidFill>
              </a:rPr>
              <a:t>T</a:t>
            </a:r>
            <a:r>
              <a:rPr lang="en-CA" dirty="0"/>
              <a:t> = combination of </a:t>
            </a:r>
            <a:r>
              <a:rPr lang="en-CA" dirty="0">
                <a:solidFill>
                  <a:srgbClr val="0000FF"/>
                </a:solidFill>
              </a:rPr>
              <a:t>T</a:t>
            </a:r>
            <a:r>
              <a:rPr lang="en-CA" baseline="-25000" dirty="0">
                <a:solidFill>
                  <a:srgbClr val="0000FF"/>
                </a:solidFill>
              </a:rPr>
              <a:t>L</a:t>
            </a:r>
            <a:r>
              <a:rPr lang="en-CA" dirty="0"/>
              <a:t>’s, then </a:t>
            </a:r>
            <a:r>
              <a:rPr lang="en-CA" dirty="0" err="1">
                <a:solidFill>
                  <a:srgbClr val="0000FF"/>
                </a:solidFill>
              </a:rPr>
              <a:t>deg</a:t>
            </a:r>
            <a:r>
              <a:rPr lang="en-CA" baseline="-25000" dirty="0" err="1">
                <a:solidFill>
                  <a:srgbClr val="0000FF"/>
                </a:solidFill>
              </a:rPr>
              <a:t>T</a:t>
            </a:r>
            <a:r>
              <a:rPr lang="en-CA" dirty="0">
                <a:solidFill>
                  <a:srgbClr val="0000FF"/>
                </a:solidFill>
              </a:rPr>
              <a:t>(S) = O(x*(</a:t>
            </a:r>
            <a:r>
              <a:rPr lang="en-CA" dirty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dirty="0">
                <a:solidFill>
                  <a:srgbClr val="0000FF"/>
                </a:solidFill>
              </a:rPr>
              <a:t>(S)))  </a:t>
            </a:r>
            <a:r>
              <a:rPr lang="en-US" altLang="en-US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dirty="0">
                <a:solidFill>
                  <a:srgbClr val="0000FF"/>
                </a:solidFill>
              </a:rPr>
              <a:t>S</a:t>
            </a:r>
            <a:r>
              <a:rPr lang="en-US" altLang="en-US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dirty="0" smtClean="0"/>
              <a:t>.</a:t>
            </a:r>
            <a:endParaRPr lang="en-CA" sz="2000" dirty="0" smtClean="0"/>
          </a:p>
          <a:p>
            <a:pPr marL="446088" lvl="1" indent="-269875">
              <a:spcBef>
                <a:spcPts val="600"/>
              </a:spcBef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Based on modifying </a:t>
            </a:r>
            <a:r>
              <a:rPr lang="en-CA" sz="2200" dirty="0" smtClean="0">
                <a:solidFill>
                  <a:srgbClr val="0000FF"/>
                </a:solidFill>
              </a:rPr>
              <a:t>x*</a:t>
            </a:r>
            <a:r>
              <a:rPr lang="en-CA" sz="2200" baseline="-25000" dirty="0" smtClean="0">
                <a:solidFill>
                  <a:srgbClr val="0000FF"/>
                </a:solidFill>
              </a:rPr>
              <a:t>L</a:t>
            </a:r>
            <a:r>
              <a:rPr lang="en-CA" sz="22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/>
              <a:t>to satisfy certain property (</a:t>
            </a:r>
            <a:r>
              <a:rPr lang="en-CA" sz="2000" dirty="0" smtClean="0"/>
              <a:t>rainbow-freeness</a:t>
            </a:r>
            <a:r>
              <a:rPr lang="en-CA" sz="2200" dirty="0" smtClean="0"/>
              <a:t>) Can </a:t>
            </a:r>
            <a:r>
              <a:rPr lang="en-CA" sz="2200" dirty="0" smtClean="0">
                <a:sym typeface="Symbol" panose="05050102010706020507" pitchFamily="18" charset="2"/>
              </a:rPr>
              <a:t></a:t>
            </a:r>
            <a:r>
              <a:rPr lang="en-CA" sz="2200" dirty="0" smtClean="0"/>
              <a:t> cost of fractional tree arbitrarily,  </a:t>
            </a:r>
            <a:r>
              <a:rPr lang="en-CA" sz="2200" dirty="0" smtClean="0">
                <a:solidFill>
                  <a:srgbClr val="CC0000"/>
                </a:solidFill>
              </a:rPr>
              <a:t>unless we have uniform costs</a:t>
            </a:r>
            <a:r>
              <a:rPr lang="en-CA" sz="2200" dirty="0" smtClean="0"/>
              <a:t> </a:t>
            </a:r>
            <a:endParaRPr lang="en-CA" sz="2200" dirty="0"/>
          </a:p>
        </p:txBody>
      </p:sp>
      <p:sp>
        <p:nvSpPr>
          <p:cNvPr id="154" name="TextBox 153"/>
          <p:cNvSpPr txBox="1"/>
          <p:nvPr/>
        </p:nvSpPr>
        <p:spPr>
          <a:xfrm>
            <a:off x="5486400" y="2151217"/>
            <a:ext cx="3523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 </a:t>
            </a:r>
            <a:r>
              <a:rPr lang="en-CA" dirty="0" smtClean="0">
                <a:solidFill>
                  <a:srgbClr val="0000FF"/>
                </a:solidFill>
              </a:rPr>
              <a:t>=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FFC000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,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CA" baseline="-25000" dirty="0" smtClean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 </a:t>
            </a:r>
            <a:r>
              <a:rPr lang="en-CA" dirty="0" smtClean="0"/>
              <a:t>be graph obtained from </a:t>
            </a:r>
            <a:r>
              <a:rPr lang="en-CA" dirty="0" smtClean="0">
                <a:solidFill>
                  <a:srgbClr val="0000FF"/>
                </a:solidFill>
              </a:rPr>
              <a:t>(L, E(L)) </a:t>
            </a:r>
            <a:r>
              <a:rPr lang="en-CA" dirty="0" smtClean="0"/>
              <a:t>by contracting children of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211" name="Oval 210"/>
          <p:cNvSpPr/>
          <p:nvPr/>
        </p:nvSpPr>
        <p:spPr bwMode="auto">
          <a:xfrm>
            <a:off x="5219583" y="1712873"/>
            <a:ext cx="363415" cy="212062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5791126" y="1579700"/>
            <a:ext cx="1271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sets in </a:t>
            </a:r>
            <a:r>
              <a:rPr lang="en-CA" sz="2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endParaRPr lang="en-CA" sz="2000" dirty="0">
              <a:solidFill>
                <a:srgbClr val="0000FF"/>
              </a:solidFill>
              <a:latin typeface="Brush Script MT" panose="03060802040406070304" pitchFamily="66" charset="0"/>
            </a:endParaRPr>
          </a:p>
        </p:txBody>
      </p:sp>
      <p:sp>
        <p:nvSpPr>
          <p:cNvPr id="213" name="Oval 212"/>
          <p:cNvSpPr/>
          <p:nvPr/>
        </p:nvSpPr>
        <p:spPr bwMode="auto">
          <a:xfrm>
            <a:off x="7117787" y="1702747"/>
            <a:ext cx="363415" cy="2120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7473058" y="1573600"/>
            <a:ext cx="1488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children of </a:t>
            </a:r>
            <a:r>
              <a:rPr lang="en-CA" sz="2000" dirty="0" smtClean="0">
                <a:solidFill>
                  <a:srgbClr val="0000FF"/>
                </a:solidFill>
              </a:rPr>
              <a:t>L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215" name="Oval 7"/>
          <p:cNvSpPr>
            <a:spLocks noChangeAspect="1" noChangeArrowheads="1"/>
          </p:cNvSpPr>
          <p:nvPr/>
        </p:nvSpPr>
        <p:spPr bwMode="auto">
          <a:xfrm>
            <a:off x="5655748" y="172961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6" name="Group 5"/>
          <p:cNvGrpSpPr/>
          <p:nvPr/>
        </p:nvGrpSpPr>
        <p:grpSpPr>
          <a:xfrm>
            <a:off x="1287291" y="1670792"/>
            <a:ext cx="4011541" cy="1812501"/>
            <a:chOff x="1287291" y="2057651"/>
            <a:chExt cx="4011541" cy="1812501"/>
          </a:xfrm>
        </p:grpSpPr>
        <p:cxnSp>
          <p:nvCxnSpPr>
            <p:cNvPr id="156" name="Straight Connector 155"/>
            <p:cNvCxnSpPr>
              <a:stCxn id="199" idx="6"/>
              <a:endCxn id="202" idx="2"/>
            </p:cNvCxnSpPr>
            <p:nvPr/>
          </p:nvCxnSpPr>
          <p:spPr bwMode="auto">
            <a:xfrm flipV="1">
              <a:off x="3054204" y="2963901"/>
              <a:ext cx="857309" cy="46789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Straight Connector 156"/>
            <p:cNvCxnSpPr>
              <a:stCxn id="200" idx="3"/>
              <a:endCxn id="204" idx="0"/>
            </p:cNvCxnSpPr>
            <p:nvPr/>
          </p:nvCxnSpPr>
          <p:spPr bwMode="auto">
            <a:xfrm>
              <a:off x="3748147" y="2689235"/>
              <a:ext cx="53112" cy="62506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Straight Connector 157"/>
            <p:cNvCxnSpPr>
              <a:stCxn id="200" idx="1"/>
              <a:endCxn id="206" idx="5"/>
            </p:cNvCxnSpPr>
            <p:nvPr/>
          </p:nvCxnSpPr>
          <p:spPr bwMode="auto">
            <a:xfrm flipH="1" flipV="1">
              <a:off x="3411221" y="2278281"/>
              <a:ext cx="336926" cy="321858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9" name="Straight Connector 158"/>
            <p:cNvCxnSpPr>
              <a:stCxn id="194" idx="5"/>
              <a:endCxn id="196" idx="2"/>
            </p:cNvCxnSpPr>
            <p:nvPr/>
          </p:nvCxnSpPr>
          <p:spPr bwMode="auto">
            <a:xfrm>
              <a:off x="1816552" y="2980166"/>
              <a:ext cx="388850" cy="28211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Straight Connector 159"/>
            <p:cNvCxnSpPr>
              <a:stCxn id="194" idx="7"/>
              <a:endCxn id="195" idx="2"/>
            </p:cNvCxnSpPr>
            <p:nvPr/>
          </p:nvCxnSpPr>
          <p:spPr bwMode="auto">
            <a:xfrm flipV="1">
              <a:off x="1816552" y="2734087"/>
              <a:ext cx="377873" cy="15698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1" name="Straight Connector 160"/>
            <p:cNvCxnSpPr>
              <a:stCxn id="195" idx="4"/>
              <a:endCxn id="196" idx="0"/>
            </p:cNvCxnSpPr>
            <p:nvPr/>
          </p:nvCxnSpPr>
          <p:spPr bwMode="auto">
            <a:xfrm>
              <a:off x="2257425" y="2797087"/>
              <a:ext cx="10977" cy="402192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2" name="Straight Connector 161"/>
            <p:cNvCxnSpPr>
              <a:stCxn id="195" idx="5"/>
              <a:endCxn id="198" idx="1"/>
            </p:cNvCxnSpPr>
            <p:nvPr/>
          </p:nvCxnSpPr>
          <p:spPr bwMode="auto">
            <a:xfrm>
              <a:off x="2301972" y="2778635"/>
              <a:ext cx="213886" cy="14623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Straight Connector 162"/>
            <p:cNvCxnSpPr>
              <a:stCxn id="198" idx="6"/>
              <a:endCxn id="203" idx="3"/>
            </p:cNvCxnSpPr>
            <p:nvPr/>
          </p:nvCxnSpPr>
          <p:spPr bwMode="auto">
            <a:xfrm>
              <a:off x="2623405" y="2969418"/>
              <a:ext cx="680854" cy="88664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Straight Connector 163"/>
            <p:cNvCxnSpPr>
              <a:stCxn id="197" idx="7"/>
              <a:endCxn id="206" idx="2"/>
            </p:cNvCxnSpPr>
            <p:nvPr/>
          </p:nvCxnSpPr>
          <p:spPr bwMode="auto">
            <a:xfrm flipV="1">
              <a:off x="2553970" y="2233733"/>
              <a:ext cx="749704" cy="269238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5" name="Straight Connector 164"/>
            <p:cNvCxnSpPr>
              <a:stCxn id="196" idx="5"/>
              <a:endCxn id="199" idx="2"/>
            </p:cNvCxnSpPr>
            <p:nvPr/>
          </p:nvCxnSpPr>
          <p:spPr bwMode="auto">
            <a:xfrm>
              <a:off x="2312949" y="3306827"/>
              <a:ext cx="615256" cy="124970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6" name="Straight Connector 165"/>
            <p:cNvCxnSpPr>
              <a:stCxn id="198" idx="5"/>
              <a:endCxn id="199" idx="1"/>
            </p:cNvCxnSpPr>
            <p:nvPr/>
          </p:nvCxnSpPr>
          <p:spPr bwMode="auto">
            <a:xfrm>
              <a:off x="2604953" y="3013966"/>
              <a:ext cx="341704" cy="37328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Straight Connector 166"/>
            <p:cNvCxnSpPr>
              <a:stCxn id="201" idx="6"/>
              <a:endCxn id="209" idx="1"/>
            </p:cNvCxnSpPr>
            <p:nvPr/>
          </p:nvCxnSpPr>
          <p:spPr bwMode="auto">
            <a:xfrm>
              <a:off x="4348749" y="2582317"/>
              <a:ext cx="415309" cy="2147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Straight Connector 167"/>
            <p:cNvCxnSpPr>
              <a:stCxn id="200" idx="6"/>
              <a:endCxn id="201" idx="2"/>
            </p:cNvCxnSpPr>
            <p:nvPr/>
          </p:nvCxnSpPr>
          <p:spPr bwMode="auto">
            <a:xfrm flipV="1">
              <a:off x="3855694" y="2582317"/>
              <a:ext cx="367056" cy="623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Straight Connector 168"/>
            <p:cNvCxnSpPr>
              <a:stCxn id="202" idx="6"/>
              <a:endCxn id="201" idx="3"/>
            </p:cNvCxnSpPr>
            <p:nvPr/>
          </p:nvCxnSpPr>
          <p:spPr bwMode="auto">
            <a:xfrm flipV="1">
              <a:off x="4037512" y="2626865"/>
              <a:ext cx="203690" cy="33703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0" name="Straight Connector 169"/>
            <p:cNvCxnSpPr>
              <a:stCxn id="202" idx="6"/>
              <a:endCxn id="207" idx="1"/>
            </p:cNvCxnSpPr>
            <p:nvPr/>
          </p:nvCxnSpPr>
          <p:spPr bwMode="auto">
            <a:xfrm>
              <a:off x="4037512" y="2963901"/>
              <a:ext cx="232033" cy="38065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1" name="Straight Connector 170"/>
            <p:cNvCxnSpPr>
              <a:stCxn id="204" idx="6"/>
              <a:endCxn id="207" idx="2"/>
            </p:cNvCxnSpPr>
            <p:nvPr/>
          </p:nvCxnSpPr>
          <p:spPr bwMode="auto">
            <a:xfrm>
              <a:off x="3864258" y="3377295"/>
              <a:ext cx="386835" cy="1180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2" name="Straight Connector 171"/>
            <p:cNvCxnSpPr>
              <a:stCxn id="204" idx="7"/>
              <a:endCxn id="205" idx="2"/>
            </p:cNvCxnSpPr>
            <p:nvPr/>
          </p:nvCxnSpPr>
          <p:spPr bwMode="auto">
            <a:xfrm flipV="1">
              <a:off x="3845806" y="3183520"/>
              <a:ext cx="663194" cy="14922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Straight Connector 172"/>
            <p:cNvCxnSpPr>
              <a:stCxn id="201" idx="4"/>
              <a:endCxn id="205" idx="1"/>
            </p:cNvCxnSpPr>
            <p:nvPr/>
          </p:nvCxnSpPr>
          <p:spPr bwMode="auto">
            <a:xfrm>
              <a:off x="4285750" y="2645317"/>
              <a:ext cx="241702" cy="49365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" name="Straight Connector 173"/>
            <p:cNvCxnSpPr>
              <a:stCxn id="207" idx="6"/>
              <a:endCxn id="205" idx="4"/>
            </p:cNvCxnSpPr>
            <p:nvPr/>
          </p:nvCxnSpPr>
          <p:spPr bwMode="auto">
            <a:xfrm flipV="1">
              <a:off x="4377092" y="3246520"/>
              <a:ext cx="194908" cy="142581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5" name="Straight Connector 174"/>
            <p:cNvCxnSpPr>
              <a:stCxn id="205" idx="6"/>
              <a:endCxn id="209" idx="3"/>
            </p:cNvCxnSpPr>
            <p:nvPr/>
          </p:nvCxnSpPr>
          <p:spPr bwMode="auto">
            <a:xfrm flipV="1">
              <a:off x="4634999" y="2886183"/>
              <a:ext cx="129059" cy="29733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6" name="Straight Connector 175"/>
            <p:cNvCxnSpPr>
              <a:stCxn id="203" idx="4"/>
              <a:endCxn id="208" idx="0"/>
            </p:cNvCxnSpPr>
            <p:nvPr/>
          </p:nvCxnSpPr>
          <p:spPr bwMode="auto">
            <a:xfrm>
              <a:off x="3348807" y="3076534"/>
              <a:ext cx="17867" cy="41826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Straight Connector 176"/>
            <p:cNvCxnSpPr>
              <a:stCxn id="197" idx="5"/>
              <a:endCxn id="210" idx="2"/>
            </p:cNvCxnSpPr>
            <p:nvPr/>
          </p:nvCxnSpPr>
          <p:spPr bwMode="auto">
            <a:xfrm>
              <a:off x="2553970" y="2592067"/>
              <a:ext cx="311235" cy="17862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Straight Connector 177"/>
            <p:cNvCxnSpPr>
              <a:stCxn id="197" idx="4"/>
              <a:endCxn id="198" idx="0"/>
            </p:cNvCxnSpPr>
            <p:nvPr/>
          </p:nvCxnSpPr>
          <p:spPr bwMode="auto">
            <a:xfrm>
              <a:off x="2509423" y="2610519"/>
              <a:ext cx="50983" cy="295899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Straight Connector 178"/>
            <p:cNvCxnSpPr>
              <a:stCxn id="198" idx="7"/>
              <a:endCxn id="210" idx="2"/>
            </p:cNvCxnSpPr>
            <p:nvPr/>
          </p:nvCxnSpPr>
          <p:spPr bwMode="auto">
            <a:xfrm flipV="1">
              <a:off x="2604953" y="2770687"/>
              <a:ext cx="260252" cy="15418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Straight Connector 179"/>
            <p:cNvCxnSpPr>
              <a:stCxn id="210" idx="6"/>
              <a:endCxn id="200" idx="3"/>
            </p:cNvCxnSpPr>
            <p:nvPr/>
          </p:nvCxnSpPr>
          <p:spPr bwMode="auto">
            <a:xfrm flipV="1">
              <a:off x="2991204" y="2689235"/>
              <a:ext cx="756943" cy="81452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Straight Connector 180"/>
            <p:cNvCxnSpPr>
              <a:stCxn id="210" idx="7"/>
              <a:endCxn id="206" idx="4"/>
            </p:cNvCxnSpPr>
            <p:nvPr/>
          </p:nvCxnSpPr>
          <p:spPr bwMode="auto">
            <a:xfrm flipV="1">
              <a:off x="2972752" y="2296733"/>
              <a:ext cx="393922" cy="42940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181"/>
            <p:cNvCxnSpPr>
              <a:stCxn id="206" idx="4"/>
              <a:endCxn id="199" idx="7"/>
            </p:cNvCxnSpPr>
            <p:nvPr/>
          </p:nvCxnSpPr>
          <p:spPr bwMode="auto">
            <a:xfrm flipH="1">
              <a:off x="3035752" y="2296733"/>
              <a:ext cx="330922" cy="109051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Straight Connector 182"/>
            <p:cNvCxnSpPr>
              <a:stCxn id="199" idx="5"/>
              <a:endCxn id="208" idx="3"/>
            </p:cNvCxnSpPr>
            <p:nvPr/>
          </p:nvCxnSpPr>
          <p:spPr bwMode="auto">
            <a:xfrm>
              <a:off x="3035752" y="3476345"/>
              <a:ext cx="286374" cy="126000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Straight Connector 183"/>
            <p:cNvCxnSpPr>
              <a:stCxn id="208" idx="6"/>
              <a:endCxn id="204" idx="3"/>
            </p:cNvCxnSpPr>
            <p:nvPr/>
          </p:nvCxnSpPr>
          <p:spPr bwMode="auto">
            <a:xfrm flipV="1">
              <a:off x="3429673" y="3421843"/>
              <a:ext cx="327038" cy="135954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5" name="Oval 184"/>
            <p:cNvSpPr/>
            <p:nvPr/>
          </p:nvSpPr>
          <p:spPr bwMode="auto">
            <a:xfrm>
              <a:off x="1359878" y="2057651"/>
              <a:ext cx="3938954" cy="1812501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86" name="Straight Connector 185"/>
            <p:cNvCxnSpPr>
              <a:stCxn id="201" idx="4"/>
              <a:endCxn id="207" idx="0"/>
            </p:cNvCxnSpPr>
            <p:nvPr/>
          </p:nvCxnSpPr>
          <p:spPr bwMode="auto">
            <a:xfrm>
              <a:off x="4285750" y="2645317"/>
              <a:ext cx="28343" cy="680784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Oval 186"/>
            <p:cNvSpPr/>
            <p:nvPr/>
          </p:nvSpPr>
          <p:spPr bwMode="auto">
            <a:xfrm rot="20310631">
              <a:off x="3624123" y="2453873"/>
              <a:ext cx="836613" cy="56439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89" name="Oval 188"/>
            <p:cNvSpPr/>
            <p:nvPr/>
          </p:nvSpPr>
          <p:spPr bwMode="auto">
            <a:xfrm rot="20624605">
              <a:off x="3702414" y="3100688"/>
              <a:ext cx="1007140" cy="41742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91" name="Straight Connector 190"/>
            <p:cNvCxnSpPr>
              <a:stCxn id="200" idx="3"/>
              <a:endCxn id="202" idx="0"/>
            </p:cNvCxnSpPr>
            <p:nvPr/>
          </p:nvCxnSpPr>
          <p:spPr bwMode="auto">
            <a:xfrm>
              <a:off x="3748147" y="2689235"/>
              <a:ext cx="226366" cy="21166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Straight Connector 191"/>
            <p:cNvCxnSpPr>
              <a:stCxn id="195" idx="7"/>
              <a:endCxn id="197" idx="3"/>
            </p:cNvCxnSpPr>
            <p:nvPr/>
          </p:nvCxnSpPr>
          <p:spPr bwMode="auto">
            <a:xfrm flipV="1">
              <a:off x="2301972" y="2592067"/>
              <a:ext cx="162903" cy="9747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3" name="TextBox 192"/>
            <p:cNvSpPr txBox="1"/>
            <p:nvPr/>
          </p:nvSpPr>
          <p:spPr>
            <a:xfrm>
              <a:off x="1287291" y="2082843"/>
              <a:ext cx="339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L</a:t>
              </a:r>
              <a:endParaRPr lang="en-CA" dirty="0"/>
            </a:p>
          </p:txBody>
        </p:sp>
        <p:sp>
          <p:nvSpPr>
            <p:cNvPr id="194" name="Oval 7"/>
            <p:cNvSpPr>
              <a:spLocks noChangeAspect="1" noChangeArrowheads="1"/>
            </p:cNvSpPr>
            <p:nvPr/>
          </p:nvSpPr>
          <p:spPr bwMode="auto">
            <a:xfrm>
              <a:off x="1709005" y="2872618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5" name="Oval 7"/>
            <p:cNvSpPr>
              <a:spLocks noChangeAspect="1" noChangeArrowheads="1"/>
            </p:cNvSpPr>
            <p:nvPr/>
          </p:nvSpPr>
          <p:spPr bwMode="auto">
            <a:xfrm>
              <a:off x="2194425" y="26710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6" name="Oval 7"/>
            <p:cNvSpPr>
              <a:spLocks noChangeAspect="1" noChangeArrowheads="1"/>
            </p:cNvSpPr>
            <p:nvPr/>
          </p:nvSpPr>
          <p:spPr bwMode="auto">
            <a:xfrm>
              <a:off x="2205402" y="3199279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7" name="Oval 7"/>
            <p:cNvSpPr>
              <a:spLocks noChangeAspect="1" noChangeArrowheads="1"/>
            </p:cNvSpPr>
            <p:nvPr/>
          </p:nvSpPr>
          <p:spPr bwMode="auto">
            <a:xfrm>
              <a:off x="2446423" y="2484519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8" name="Oval 7"/>
            <p:cNvSpPr>
              <a:spLocks noChangeAspect="1" noChangeArrowheads="1"/>
            </p:cNvSpPr>
            <p:nvPr/>
          </p:nvSpPr>
          <p:spPr bwMode="auto">
            <a:xfrm>
              <a:off x="2497406" y="2906418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9" name="Oval 7"/>
            <p:cNvSpPr>
              <a:spLocks noChangeAspect="1" noChangeArrowheads="1"/>
            </p:cNvSpPr>
            <p:nvPr/>
          </p:nvSpPr>
          <p:spPr bwMode="auto">
            <a:xfrm>
              <a:off x="2928205" y="3368797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0" name="Oval 7"/>
            <p:cNvSpPr>
              <a:spLocks noChangeAspect="1" noChangeArrowheads="1"/>
            </p:cNvSpPr>
            <p:nvPr/>
          </p:nvSpPr>
          <p:spPr bwMode="auto">
            <a:xfrm>
              <a:off x="3729695" y="25816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1" name="Oval 7"/>
            <p:cNvSpPr>
              <a:spLocks noChangeAspect="1" noChangeArrowheads="1"/>
            </p:cNvSpPr>
            <p:nvPr/>
          </p:nvSpPr>
          <p:spPr bwMode="auto">
            <a:xfrm>
              <a:off x="4222750" y="251931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2" name="Oval 7"/>
            <p:cNvSpPr>
              <a:spLocks noChangeAspect="1" noChangeArrowheads="1"/>
            </p:cNvSpPr>
            <p:nvPr/>
          </p:nvSpPr>
          <p:spPr bwMode="auto">
            <a:xfrm>
              <a:off x="3911513" y="290090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3" name="Oval 7"/>
            <p:cNvSpPr>
              <a:spLocks noChangeAspect="1" noChangeArrowheads="1"/>
            </p:cNvSpPr>
            <p:nvPr/>
          </p:nvSpPr>
          <p:spPr bwMode="auto">
            <a:xfrm>
              <a:off x="3285807" y="2950534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4" name="Oval 7"/>
            <p:cNvSpPr>
              <a:spLocks noChangeAspect="1" noChangeArrowheads="1"/>
            </p:cNvSpPr>
            <p:nvPr/>
          </p:nvSpPr>
          <p:spPr bwMode="auto">
            <a:xfrm>
              <a:off x="3738259" y="331429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5" name="Oval 7"/>
            <p:cNvSpPr>
              <a:spLocks noChangeAspect="1" noChangeArrowheads="1"/>
            </p:cNvSpPr>
            <p:nvPr/>
          </p:nvSpPr>
          <p:spPr bwMode="auto">
            <a:xfrm>
              <a:off x="4509000" y="3120520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6" name="Oval 7"/>
            <p:cNvSpPr>
              <a:spLocks noChangeAspect="1" noChangeArrowheads="1"/>
            </p:cNvSpPr>
            <p:nvPr/>
          </p:nvSpPr>
          <p:spPr bwMode="auto">
            <a:xfrm>
              <a:off x="3303674" y="2170733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7" name="Oval 7"/>
            <p:cNvSpPr>
              <a:spLocks noChangeAspect="1" noChangeArrowheads="1"/>
            </p:cNvSpPr>
            <p:nvPr/>
          </p:nvSpPr>
          <p:spPr bwMode="auto">
            <a:xfrm>
              <a:off x="4251093" y="332610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8" name="Oval 7"/>
            <p:cNvSpPr>
              <a:spLocks noChangeAspect="1" noChangeArrowheads="1"/>
            </p:cNvSpPr>
            <p:nvPr/>
          </p:nvSpPr>
          <p:spPr bwMode="auto">
            <a:xfrm>
              <a:off x="3303674" y="3494797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9" name="Oval 7"/>
            <p:cNvSpPr>
              <a:spLocks noChangeAspect="1" noChangeArrowheads="1"/>
            </p:cNvSpPr>
            <p:nvPr/>
          </p:nvSpPr>
          <p:spPr bwMode="auto">
            <a:xfrm>
              <a:off x="4745606" y="277863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10" name="Oval 7"/>
            <p:cNvSpPr>
              <a:spLocks noChangeAspect="1" noChangeArrowheads="1"/>
            </p:cNvSpPr>
            <p:nvPr/>
          </p:nvSpPr>
          <p:spPr bwMode="auto">
            <a:xfrm>
              <a:off x="2865205" y="27076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88" name="Oval 187"/>
            <p:cNvSpPr/>
            <p:nvPr/>
          </p:nvSpPr>
          <p:spPr bwMode="auto">
            <a:xfrm>
              <a:off x="2151477" y="2441226"/>
              <a:ext cx="870783" cy="611862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90" name="Oval 189"/>
            <p:cNvSpPr/>
            <p:nvPr/>
          </p:nvSpPr>
          <p:spPr bwMode="auto">
            <a:xfrm rot="1819504">
              <a:off x="3524912" y="2350844"/>
              <a:ext cx="1420976" cy="1326198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600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Rounding algorithm ingredients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125420"/>
            <a:ext cx="80830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CC0000"/>
                </a:solidFill>
              </a:rPr>
              <a:t>maximal laminar family</a:t>
            </a:r>
            <a:r>
              <a:rPr lang="en-CA" dirty="0" smtClean="0"/>
              <a:t> of sets from </a:t>
            </a:r>
            <a:r>
              <a:rPr lang="en-CA" dirty="0" smtClean="0">
                <a:solidFill>
                  <a:srgbClr val="0000FF"/>
                </a:solidFill>
              </a:rPr>
              <a:t>{S: x*(E(S))=|S|-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56492" y="3741200"/>
            <a:ext cx="800686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rgbClr val="CC0000"/>
              </a:buClr>
            </a:pPr>
            <a:r>
              <a:rPr lang="en-CA" dirty="0" smtClean="0">
                <a:solidFill>
                  <a:srgbClr val="00B050"/>
                </a:solidFill>
              </a:rPr>
              <a:t>Theorem </a:t>
            </a:r>
            <a:r>
              <a:rPr lang="en-CA" dirty="0">
                <a:solidFill>
                  <a:srgbClr val="00B050"/>
                </a:solidFill>
              </a:rPr>
              <a:t>(</a:t>
            </a:r>
            <a:r>
              <a:rPr lang="en-CA" dirty="0" smtClean="0">
                <a:solidFill>
                  <a:srgbClr val="00B050"/>
                </a:solidFill>
              </a:rPr>
              <a:t>OZ13): </a:t>
            </a:r>
            <a:r>
              <a:rPr lang="en-CA" dirty="0"/>
              <a:t>For every </a:t>
            </a:r>
            <a:r>
              <a:rPr lang="en-CA" dirty="0">
                <a:solidFill>
                  <a:srgbClr val="0000FF"/>
                </a:solidFill>
              </a:rPr>
              <a:t>L</a:t>
            </a:r>
            <a:r>
              <a:rPr lang="en-CA" dirty="0"/>
              <a:t>, can find spanning tree </a:t>
            </a:r>
            <a:r>
              <a:rPr lang="en-CA" dirty="0">
                <a:solidFill>
                  <a:srgbClr val="0000FF"/>
                </a:solidFill>
              </a:rPr>
              <a:t>T</a:t>
            </a:r>
            <a:r>
              <a:rPr lang="en-CA" baseline="-25000" dirty="0">
                <a:solidFill>
                  <a:srgbClr val="0000FF"/>
                </a:solidFill>
              </a:rPr>
              <a:t>L</a:t>
            </a:r>
            <a:r>
              <a:rPr lang="en-CA" dirty="0"/>
              <a:t> </a:t>
            </a:r>
            <a:r>
              <a:rPr lang="en-CA" dirty="0" smtClean="0"/>
              <a:t>of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 </a:t>
            </a:r>
            <a:r>
              <a:rPr lang="en-CA" dirty="0" err="1" smtClean="0"/>
              <a:t>s.t</a:t>
            </a:r>
            <a:r>
              <a:rPr lang="en-CA" dirty="0" err="1"/>
              <a:t>.</a:t>
            </a:r>
            <a:r>
              <a:rPr lang="en-CA" dirty="0"/>
              <a:t> </a:t>
            </a:r>
            <a:r>
              <a:rPr lang="en-CA" dirty="0"/>
              <a:t>if </a:t>
            </a:r>
            <a:r>
              <a:rPr lang="en-CA" dirty="0">
                <a:solidFill>
                  <a:srgbClr val="0000FF"/>
                </a:solidFill>
              </a:rPr>
              <a:t>T</a:t>
            </a:r>
            <a:r>
              <a:rPr lang="en-CA" dirty="0"/>
              <a:t> = combination of </a:t>
            </a:r>
            <a:r>
              <a:rPr lang="en-CA" dirty="0">
                <a:solidFill>
                  <a:srgbClr val="0000FF"/>
                </a:solidFill>
              </a:rPr>
              <a:t>T</a:t>
            </a:r>
            <a:r>
              <a:rPr lang="en-CA" baseline="-25000" dirty="0">
                <a:solidFill>
                  <a:srgbClr val="0000FF"/>
                </a:solidFill>
              </a:rPr>
              <a:t>L</a:t>
            </a:r>
            <a:r>
              <a:rPr lang="en-CA" dirty="0"/>
              <a:t>’s, then </a:t>
            </a:r>
            <a:r>
              <a:rPr lang="en-CA" dirty="0" err="1">
                <a:solidFill>
                  <a:srgbClr val="0000FF"/>
                </a:solidFill>
              </a:rPr>
              <a:t>deg</a:t>
            </a:r>
            <a:r>
              <a:rPr lang="en-CA" baseline="-25000" dirty="0" err="1">
                <a:solidFill>
                  <a:srgbClr val="0000FF"/>
                </a:solidFill>
              </a:rPr>
              <a:t>T</a:t>
            </a:r>
            <a:r>
              <a:rPr lang="en-CA" dirty="0">
                <a:solidFill>
                  <a:srgbClr val="0000FF"/>
                </a:solidFill>
              </a:rPr>
              <a:t>(S) = O(x*(</a:t>
            </a:r>
            <a:r>
              <a:rPr lang="en-CA" dirty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dirty="0">
                <a:solidFill>
                  <a:srgbClr val="0000FF"/>
                </a:solidFill>
              </a:rPr>
              <a:t>(S))) </a:t>
            </a:r>
            <a:r>
              <a:rPr lang="en-US" altLang="en-US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dirty="0">
                <a:solidFill>
                  <a:srgbClr val="0000FF"/>
                </a:solidFill>
              </a:rPr>
              <a:t>S</a:t>
            </a:r>
            <a:r>
              <a:rPr lang="en-US" altLang="en-US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dirty="0" smtClean="0"/>
              <a:t>.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endParaRPr lang="en-US" altLang="en-US" dirty="0" smtClean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  <a:buClr>
                <a:srgbClr val="CC0000"/>
              </a:buClr>
            </a:pPr>
            <a:r>
              <a:rPr lang="en-CA" dirty="0" smtClean="0">
                <a:solidFill>
                  <a:srgbClr val="00B050"/>
                </a:solidFill>
              </a:rPr>
              <a:t>Observation: </a:t>
            </a:r>
            <a:r>
              <a:rPr lang="en-CA" dirty="0" smtClean="0"/>
              <a:t>OZ13 gives low-cost tree if, for all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</a:t>
            </a:r>
            <a:r>
              <a:rPr lang="en-CA" dirty="0" smtClean="0">
                <a:solidFill>
                  <a:srgbClr val="CC0000"/>
                </a:solidFill>
              </a:rPr>
              <a:t>all edges in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CC0000"/>
                </a:solidFill>
              </a:rPr>
              <a:t> have equal cost </a:t>
            </a:r>
            <a:r>
              <a:rPr lang="en-CA" dirty="0" smtClean="0"/>
              <a:t>(</a:t>
            </a:r>
            <a:r>
              <a:rPr lang="en-CA" dirty="0" smtClean="0"/>
              <a:t>weaker than: all </a:t>
            </a:r>
            <a:r>
              <a:rPr lang="en-CA" dirty="0" smtClean="0"/>
              <a:t>edges </a:t>
            </a:r>
            <a:r>
              <a:rPr lang="en-CA" dirty="0" smtClean="0"/>
              <a:t>in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have equal costs)</a:t>
            </a:r>
            <a:endParaRPr lang="en-CA" dirty="0" smtClean="0"/>
          </a:p>
          <a:p>
            <a:pPr>
              <a:spcBef>
                <a:spcPts val="600"/>
              </a:spcBef>
              <a:buClr>
                <a:srgbClr val="CC0000"/>
              </a:buClr>
            </a:pPr>
            <a:r>
              <a:rPr lang="en-CA" dirty="0" smtClean="0">
                <a:solidFill>
                  <a:srgbClr val="CC0000"/>
                </a:solidFill>
              </a:rPr>
              <a:t>Key insight: </a:t>
            </a:r>
            <a:r>
              <a:rPr lang="en-CA" dirty="0" smtClean="0"/>
              <a:t>Can </a:t>
            </a:r>
            <a:r>
              <a:rPr lang="en-CA" dirty="0" smtClean="0">
                <a:solidFill>
                  <a:srgbClr val="CC0000"/>
                </a:solidFill>
              </a:rPr>
              <a:t>equalize costs in E</a:t>
            </a:r>
            <a:r>
              <a:rPr lang="en-CA" baseline="-25000" dirty="0" smtClean="0">
                <a:solidFill>
                  <a:srgbClr val="CC0000"/>
                </a:solidFill>
              </a:rPr>
              <a:t>L</a:t>
            </a:r>
            <a:r>
              <a:rPr lang="en-CA" dirty="0" smtClean="0">
                <a:solidFill>
                  <a:srgbClr val="CC0000"/>
                </a:solidFill>
              </a:rPr>
              <a:t> </a:t>
            </a:r>
            <a:r>
              <a:rPr lang="en-CA" dirty="0" smtClean="0"/>
              <a:t>by perturbing costs using optimal values of dual vars. corresponding to degree constr.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5486400" y="2151217"/>
            <a:ext cx="3523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G</a:t>
            </a:r>
            <a:r>
              <a:rPr lang="en-CA" baseline="-25000" dirty="0" smtClean="0">
                <a:solidFill>
                  <a:srgbClr val="0000FF"/>
                </a:solidFill>
              </a:rPr>
              <a:t>L </a:t>
            </a:r>
            <a:r>
              <a:rPr lang="en-CA" dirty="0" smtClean="0">
                <a:solidFill>
                  <a:srgbClr val="0000FF"/>
                </a:solidFill>
              </a:rPr>
              <a:t>=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smtClean="0">
                <a:solidFill>
                  <a:srgbClr val="FFC000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, </a:t>
            </a:r>
            <a:r>
              <a:rPr lang="en-CA" dirty="0" smtClean="0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en-CA" baseline="-25000" dirty="0" smtClean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 </a:t>
            </a:r>
            <a:r>
              <a:rPr lang="en-CA" dirty="0" smtClean="0"/>
              <a:t>be graph obtained from </a:t>
            </a:r>
            <a:r>
              <a:rPr lang="en-CA" dirty="0" smtClean="0">
                <a:solidFill>
                  <a:srgbClr val="0000FF"/>
                </a:solidFill>
              </a:rPr>
              <a:t>(L, E(L)) </a:t>
            </a:r>
            <a:r>
              <a:rPr lang="en-CA" dirty="0" smtClean="0"/>
              <a:t>by contracting children of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211" name="Oval 210"/>
          <p:cNvSpPr/>
          <p:nvPr/>
        </p:nvSpPr>
        <p:spPr bwMode="auto">
          <a:xfrm>
            <a:off x="5219583" y="1712873"/>
            <a:ext cx="363415" cy="212062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5791126" y="1579700"/>
            <a:ext cx="1271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sets in </a:t>
            </a:r>
            <a:r>
              <a:rPr lang="en-CA" sz="2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endParaRPr lang="en-CA" sz="2000" dirty="0">
              <a:solidFill>
                <a:srgbClr val="0000FF"/>
              </a:solidFill>
              <a:latin typeface="Brush Script MT" panose="03060802040406070304" pitchFamily="66" charset="0"/>
            </a:endParaRPr>
          </a:p>
        </p:txBody>
      </p:sp>
      <p:sp>
        <p:nvSpPr>
          <p:cNvPr id="213" name="Oval 212"/>
          <p:cNvSpPr/>
          <p:nvPr/>
        </p:nvSpPr>
        <p:spPr bwMode="auto">
          <a:xfrm>
            <a:off x="7117787" y="1702747"/>
            <a:ext cx="363415" cy="212062"/>
          </a:xfrm>
          <a:prstGeom prst="ellipse">
            <a:avLst/>
          </a:prstGeom>
          <a:solidFill>
            <a:srgbClr val="FFC000">
              <a:alpha val="6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7473058" y="1573600"/>
            <a:ext cx="1488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smtClean="0"/>
              <a:t>children of </a:t>
            </a:r>
            <a:r>
              <a:rPr lang="en-CA" sz="2000" dirty="0" smtClean="0">
                <a:solidFill>
                  <a:srgbClr val="0000FF"/>
                </a:solidFill>
              </a:rPr>
              <a:t>L</a:t>
            </a:r>
            <a:endParaRPr lang="en-CA" sz="2000" dirty="0">
              <a:solidFill>
                <a:srgbClr val="0000FF"/>
              </a:solidFill>
            </a:endParaRPr>
          </a:p>
        </p:txBody>
      </p:sp>
      <p:sp>
        <p:nvSpPr>
          <p:cNvPr id="215" name="Oval 7"/>
          <p:cNvSpPr>
            <a:spLocks noChangeAspect="1" noChangeArrowheads="1"/>
          </p:cNvSpPr>
          <p:nvPr/>
        </p:nvSpPr>
        <p:spPr bwMode="auto">
          <a:xfrm>
            <a:off x="5655748" y="1729613"/>
            <a:ext cx="125999" cy="126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6" name="Group 5"/>
          <p:cNvGrpSpPr/>
          <p:nvPr/>
        </p:nvGrpSpPr>
        <p:grpSpPr>
          <a:xfrm>
            <a:off x="1287291" y="1670792"/>
            <a:ext cx="4011541" cy="1812501"/>
            <a:chOff x="1287291" y="2057651"/>
            <a:chExt cx="4011541" cy="1812501"/>
          </a:xfrm>
        </p:grpSpPr>
        <p:cxnSp>
          <p:nvCxnSpPr>
            <p:cNvPr id="156" name="Straight Connector 155"/>
            <p:cNvCxnSpPr>
              <a:stCxn id="199" idx="6"/>
              <a:endCxn id="202" idx="2"/>
            </p:cNvCxnSpPr>
            <p:nvPr/>
          </p:nvCxnSpPr>
          <p:spPr bwMode="auto">
            <a:xfrm flipV="1">
              <a:off x="3054204" y="2963901"/>
              <a:ext cx="857309" cy="46789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Straight Connector 156"/>
            <p:cNvCxnSpPr>
              <a:stCxn id="200" idx="3"/>
              <a:endCxn id="204" idx="0"/>
            </p:cNvCxnSpPr>
            <p:nvPr/>
          </p:nvCxnSpPr>
          <p:spPr bwMode="auto">
            <a:xfrm>
              <a:off x="3748147" y="2689235"/>
              <a:ext cx="53112" cy="62506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Straight Connector 157"/>
            <p:cNvCxnSpPr>
              <a:stCxn id="200" idx="1"/>
              <a:endCxn id="206" idx="5"/>
            </p:cNvCxnSpPr>
            <p:nvPr/>
          </p:nvCxnSpPr>
          <p:spPr bwMode="auto">
            <a:xfrm flipH="1" flipV="1">
              <a:off x="3411221" y="2278281"/>
              <a:ext cx="336926" cy="321858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9" name="Straight Connector 158"/>
            <p:cNvCxnSpPr>
              <a:stCxn id="194" idx="5"/>
              <a:endCxn id="196" idx="2"/>
            </p:cNvCxnSpPr>
            <p:nvPr/>
          </p:nvCxnSpPr>
          <p:spPr bwMode="auto">
            <a:xfrm>
              <a:off x="1816552" y="2980166"/>
              <a:ext cx="388850" cy="28211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Straight Connector 159"/>
            <p:cNvCxnSpPr>
              <a:stCxn id="194" idx="7"/>
              <a:endCxn id="195" idx="2"/>
            </p:cNvCxnSpPr>
            <p:nvPr/>
          </p:nvCxnSpPr>
          <p:spPr bwMode="auto">
            <a:xfrm flipV="1">
              <a:off x="1816552" y="2734087"/>
              <a:ext cx="377873" cy="15698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1" name="Straight Connector 160"/>
            <p:cNvCxnSpPr>
              <a:stCxn id="195" idx="4"/>
              <a:endCxn id="196" idx="0"/>
            </p:cNvCxnSpPr>
            <p:nvPr/>
          </p:nvCxnSpPr>
          <p:spPr bwMode="auto">
            <a:xfrm>
              <a:off x="2257425" y="2797087"/>
              <a:ext cx="10977" cy="402192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2" name="Straight Connector 161"/>
            <p:cNvCxnSpPr>
              <a:stCxn id="195" idx="5"/>
              <a:endCxn id="198" idx="1"/>
            </p:cNvCxnSpPr>
            <p:nvPr/>
          </p:nvCxnSpPr>
          <p:spPr bwMode="auto">
            <a:xfrm>
              <a:off x="2301972" y="2778635"/>
              <a:ext cx="213886" cy="14623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Straight Connector 162"/>
            <p:cNvCxnSpPr>
              <a:stCxn id="198" idx="6"/>
              <a:endCxn id="203" idx="3"/>
            </p:cNvCxnSpPr>
            <p:nvPr/>
          </p:nvCxnSpPr>
          <p:spPr bwMode="auto">
            <a:xfrm>
              <a:off x="2623405" y="2969418"/>
              <a:ext cx="680854" cy="88664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Straight Connector 163"/>
            <p:cNvCxnSpPr>
              <a:stCxn id="197" idx="7"/>
              <a:endCxn id="206" idx="2"/>
            </p:cNvCxnSpPr>
            <p:nvPr/>
          </p:nvCxnSpPr>
          <p:spPr bwMode="auto">
            <a:xfrm flipV="1">
              <a:off x="2553970" y="2233733"/>
              <a:ext cx="749704" cy="269238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5" name="Straight Connector 164"/>
            <p:cNvCxnSpPr>
              <a:stCxn id="196" idx="5"/>
              <a:endCxn id="199" idx="2"/>
            </p:cNvCxnSpPr>
            <p:nvPr/>
          </p:nvCxnSpPr>
          <p:spPr bwMode="auto">
            <a:xfrm>
              <a:off x="2312949" y="3306827"/>
              <a:ext cx="615256" cy="124970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6" name="Straight Connector 165"/>
            <p:cNvCxnSpPr>
              <a:stCxn id="198" idx="5"/>
              <a:endCxn id="199" idx="1"/>
            </p:cNvCxnSpPr>
            <p:nvPr/>
          </p:nvCxnSpPr>
          <p:spPr bwMode="auto">
            <a:xfrm>
              <a:off x="2604953" y="3013966"/>
              <a:ext cx="341704" cy="37328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Straight Connector 166"/>
            <p:cNvCxnSpPr>
              <a:stCxn id="201" idx="6"/>
              <a:endCxn id="209" idx="1"/>
            </p:cNvCxnSpPr>
            <p:nvPr/>
          </p:nvCxnSpPr>
          <p:spPr bwMode="auto">
            <a:xfrm>
              <a:off x="4348749" y="2582317"/>
              <a:ext cx="415309" cy="2147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Straight Connector 167"/>
            <p:cNvCxnSpPr>
              <a:stCxn id="200" idx="6"/>
              <a:endCxn id="201" idx="2"/>
            </p:cNvCxnSpPr>
            <p:nvPr/>
          </p:nvCxnSpPr>
          <p:spPr bwMode="auto">
            <a:xfrm flipV="1">
              <a:off x="3855694" y="2582317"/>
              <a:ext cx="367056" cy="6237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Straight Connector 168"/>
            <p:cNvCxnSpPr>
              <a:stCxn id="202" idx="6"/>
              <a:endCxn id="201" idx="3"/>
            </p:cNvCxnSpPr>
            <p:nvPr/>
          </p:nvCxnSpPr>
          <p:spPr bwMode="auto">
            <a:xfrm flipV="1">
              <a:off x="4037512" y="2626865"/>
              <a:ext cx="203690" cy="33703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0" name="Straight Connector 169"/>
            <p:cNvCxnSpPr>
              <a:stCxn id="202" idx="6"/>
              <a:endCxn id="207" idx="1"/>
            </p:cNvCxnSpPr>
            <p:nvPr/>
          </p:nvCxnSpPr>
          <p:spPr bwMode="auto">
            <a:xfrm>
              <a:off x="4037512" y="2963901"/>
              <a:ext cx="232033" cy="38065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1" name="Straight Connector 170"/>
            <p:cNvCxnSpPr>
              <a:stCxn id="204" idx="6"/>
              <a:endCxn id="207" idx="2"/>
            </p:cNvCxnSpPr>
            <p:nvPr/>
          </p:nvCxnSpPr>
          <p:spPr bwMode="auto">
            <a:xfrm>
              <a:off x="3864258" y="3377295"/>
              <a:ext cx="386835" cy="1180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2" name="Straight Connector 171"/>
            <p:cNvCxnSpPr>
              <a:stCxn id="204" idx="7"/>
              <a:endCxn id="205" idx="2"/>
            </p:cNvCxnSpPr>
            <p:nvPr/>
          </p:nvCxnSpPr>
          <p:spPr bwMode="auto">
            <a:xfrm flipV="1">
              <a:off x="3845806" y="3183520"/>
              <a:ext cx="663194" cy="14922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Straight Connector 172"/>
            <p:cNvCxnSpPr>
              <a:stCxn id="201" idx="4"/>
              <a:endCxn id="205" idx="1"/>
            </p:cNvCxnSpPr>
            <p:nvPr/>
          </p:nvCxnSpPr>
          <p:spPr bwMode="auto">
            <a:xfrm>
              <a:off x="4285750" y="2645317"/>
              <a:ext cx="241702" cy="493655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" name="Straight Connector 173"/>
            <p:cNvCxnSpPr>
              <a:stCxn id="207" idx="6"/>
              <a:endCxn id="205" idx="4"/>
            </p:cNvCxnSpPr>
            <p:nvPr/>
          </p:nvCxnSpPr>
          <p:spPr bwMode="auto">
            <a:xfrm flipV="1">
              <a:off x="4377092" y="3246520"/>
              <a:ext cx="194908" cy="142581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5" name="Straight Connector 174"/>
            <p:cNvCxnSpPr>
              <a:stCxn id="205" idx="6"/>
              <a:endCxn id="209" idx="3"/>
            </p:cNvCxnSpPr>
            <p:nvPr/>
          </p:nvCxnSpPr>
          <p:spPr bwMode="auto">
            <a:xfrm flipV="1">
              <a:off x="4634999" y="2886183"/>
              <a:ext cx="129059" cy="297337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6" name="Straight Connector 175"/>
            <p:cNvCxnSpPr>
              <a:stCxn id="203" idx="4"/>
              <a:endCxn id="208" idx="0"/>
            </p:cNvCxnSpPr>
            <p:nvPr/>
          </p:nvCxnSpPr>
          <p:spPr bwMode="auto">
            <a:xfrm>
              <a:off x="3348807" y="3076534"/>
              <a:ext cx="17867" cy="418263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Straight Connector 176"/>
            <p:cNvCxnSpPr>
              <a:stCxn id="197" idx="5"/>
              <a:endCxn id="210" idx="2"/>
            </p:cNvCxnSpPr>
            <p:nvPr/>
          </p:nvCxnSpPr>
          <p:spPr bwMode="auto">
            <a:xfrm>
              <a:off x="2553970" y="2592067"/>
              <a:ext cx="311235" cy="178620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Straight Connector 177"/>
            <p:cNvCxnSpPr>
              <a:stCxn id="197" idx="4"/>
              <a:endCxn id="198" idx="0"/>
            </p:cNvCxnSpPr>
            <p:nvPr/>
          </p:nvCxnSpPr>
          <p:spPr bwMode="auto">
            <a:xfrm>
              <a:off x="2509423" y="2610519"/>
              <a:ext cx="50983" cy="295899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Straight Connector 178"/>
            <p:cNvCxnSpPr>
              <a:stCxn id="198" idx="7"/>
              <a:endCxn id="210" idx="2"/>
            </p:cNvCxnSpPr>
            <p:nvPr/>
          </p:nvCxnSpPr>
          <p:spPr bwMode="auto">
            <a:xfrm flipV="1">
              <a:off x="2604953" y="2770687"/>
              <a:ext cx="260252" cy="154183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Straight Connector 179"/>
            <p:cNvCxnSpPr>
              <a:stCxn id="210" idx="6"/>
              <a:endCxn id="200" idx="3"/>
            </p:cNvCxnSpPr>
            <p:nvPr/>
          </p:nvCxnSpPr>
          <p:spPr bwMode="auto">
            <a:xfrm flipV="1">
              <a:off x="2991204" y="2689235"/>
              <a:ext cx="756943" cy="81452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Straight Connector 180"/>
            <p:cNvCxnSpPr>
              <a:stCxn id="210" idx="7"/>
              <a:endCxn id="206" idx="4"/>
            </p:cNvCxnSpPr>
            <p:nvPr/>
          </p:nvCxnSpPr>
          <p:spPr bwMode="auto">
            <a:xfrm flipV="1">
              <a:off x="2972752" y="2296733"/>
              <a:ext cx="393922" cy="42940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181"/>
            <p:cNvCxnSpPr>
              <a:stCxn id="206" idx="4"/>
              <a:endCxn id="199" idx="7"/>
            </p:cNvCxnSpPr>
            <p:nvPr/>
          </p:nvCxnSpPr>
          <p:spPr bwMode="auto">
            <a:xfrm flipH="1">
              <a:off x="3035752" y="2296733"/>
              <a:ext cx="330922" cy="1090516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Straight Connector 182"/>
            <p:cNvCxnSpPr>
              <a:stCxn id="199" idx="5"/>
              <a:endCxn id="208" idx="3"/>
            </p:cNvCxnSpPr>
            <p:nvPr/>
          </p:nvCxnSpPr>
          <p:spPr bwMode="auto">
            <a:xfrm>
              <a:off x="3035752" y="3476345"/>
              <a:ext cx="286374" cy="126000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Straight Connector 183"/>
            <p:cNvCxnSpPr>
              <a:stCxn id="208" idx="6"/>
              <a:endCxn id="204" idx="3"/>
            </p:cNvCxnSpPr>
            <p:nvPr/>
          </p:nvCxnSpPr>
          <p:spPr bwMode="auto">
            <a:xfrm flipV="1">
              <a:off x="3429673" y="3421843"/>
              <a:ext cx="327038" cy="135954"/>
            </a:xfrm>
            <a:prstGeom prst="line">
              <a:avLst/>
            </a:prstGeom>
            <a:noFill/>
            <a:ln w="3175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5" name="Oval 184"/>
            <p:cNvSpPr/>
            <p:nvPr/>
          </p:nvSpPr>
          <p:spPr bwMode="auto">
            <a:xfrm>
              <a:off x="1359878" y="2057651"/>
              <a:ext cx="3938954" cy="1812501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86" name="Straight Connector 185"/>
            <p:cNvCxnSpPr>
              <a:stCxn id="201" idx="4"/>
              <a:endCxn id="207" idx="0"/>
            </p:cNvCxnSpPr>
            <p:nvPr/>
          </p:nvCxnSpPr>
          <p:spPr bwMode="auto">
            <a:xfrm>
              <a:off x="4285750" y="2645317"/>
              <a:ext cx="28343" cy="680784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Oval 186"/>
            <p:cNvSpPr/>
            <p:nvPr/>
          </p:nvSpPr>
          <p:spPr bwMode="auto">
            <a:xfrm rot="20310631">
              <a:off x="3624123" y="2453873"/>
              <a:ext cx="836613" cy="56439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89" name="Oval 188"/>
            <p:cNvSpPr/>
            <p:nvPr/>
          </p:nvSpPr>
          <p:spPr bwMode="auto">
            <a:xfrm rot="20624605">
              <a:off x="3702414" y="3100688"/>
              <a:ext cx="1007140" cy="417423"/>
            </a:xfrm>
            <a:prstGeom prst="ellips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91" name="Straight Connector 190"/>
            <p:cNvCxnSpPr>
              <a:stCxn id="200" idx="3"/>
              <a:endCxn id="202" idx="0"/>
            </p:cNvCxnSpPr>
            <p:nvPr/>
          </p:nvCxnSpPr>
          <p:spPr bwMode="auto">
            <a:xfrm>
              <a:off x="3748147" y="2689235"/>
              <a:ext cx="226366" cy="211666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Straight Connector 191"/>
            <p:cNvCxnSpPr>
              <a:stCxn id="195" idx="7"/>
              <a:endCxn id="197" idx="3"/>
            </p:cNvCxnSpPr>
            <p:nvPr/>
          </p:nvCxnSpPr>
          <p:spPr bwMode="auto">
            <a:xfrm flipV="1">
              <a:off x="2301972" y="2592067"/>
              <a:ext cx="162903" cy="97472"/>
            </a:xfrm>
            <a:prstGeom prst="line">
              <a:avLst/>
            </a:prstGeom>
            <a:noFill/>
            <a:ln w="3175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3" name="TextBox 192"/>
            <p:cNvSpPr txBox="1"/>
            <p:nvPr/>
          </p:nvSpPr>
          <p:spPr>
            <a:xfrm>
              <a:off x="1287291" y="2082843"/>
              <a:ext cx="339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/>
                <a:t>L</a:t>
              </a:r>
              <a:endParaRPr lang="en-CA" dirty="0"/>
            </a:p>
          </p:txBody>
        </p:sp>
        <p:sp>
          <p:nvSpPr>
            <p:cNvPr id="194" name="Oval 7"/>
            <p:cNvSpPr>
              <a:spLocks noChangeAspect="1" noChangeArrowheads="1"/>
            </p:cNvSpPr>
            <p:nvPr/>
          </p:nvSpPr>
          <p:spPr bwMode="auto">
            <a:xfrm>
              <a:off x="1709005" y="2872618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5" name="Oval 7"/>
            <p:cNvSpPr>
              <a:spLocks noChangeAspect="1" noChangeArrowheads="1"/>
            </p:cNvSpPr>
            <p:nvPr/>
          </p:nvSpPr>
          <p:spPr bwMode="auto">
            <a:xfrm>
              <a:off x="2194425" y="26710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6" name="Oval 7"/>
            <p:cNvSpPr>
              <a:spLocks noChangeAspect="1" noChangeArrowheads="1"/>
            </p:cNvSpPr>
            <p:nvPr/>
          </p:nvSpPr>
          <p:spPr bwMode="auto">
            <a:xfrm>
              <a:off x="2205402" y="3199279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7" name="Oval 7"/>
            <p:cNvSpPr>
              <a:spLocks noChangeAspect="1" noChangeArrowheads="1"/>
            </p:cNvSpPr>
            <p:nvPr/>
          </p:nvSpPr>
          <p:spPr bwMode="auto">
            <a:xfrm>
              <a:off x="2446423" y="2484519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8" name="Oval 7"/>
            <p:cNvSpPr>
              <a:spLocks noChangeAspect="1" noChangeArrowheads="1"/>
            </p:cNvSpPr>
            <p:nvPr/>
          </p:nvSpPr>
          <p:spPr bwMode="auto">
            <a:xfrm>
              <a:off x="2497406" y="2906418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9" name="Oval 7"/>
            <p:cNvSpPr>
              <a:spLocks noChangeAspect="1" noChangeArrowheads="1"/>
            </p:cNvSpPr>
            <p:nvPr/>
          </p:nvSpPr>
          <p:spPr bwMode="auto">
            <a:xfrm>
              <a:off x="2928205" y="3368797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0" name="Oval 7"/>
            <p:cNvSpPr>
              <a:spLocks noChangeAspect="1" noChangeArrowheads="1"/>
            </p:cNvSpPr>
            <p:nvPr/>
          </p:nvSpPr>
          <p:spPr bwMode="auto">
            <a:xfrm>
              <a:off x="3729695" y="25816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1" name="Oval 7"/>
            <p:cNvSpPr>
              <a:spLocks noChangeAspect="1" noChangeArrowheads="1"/>
            </p:cNvSpPr>
            <p:nvPr/>
          </p:nvSpPr>
          <p:spPr bwMode="auto">
            <a:xfrm>
              <a:off x="4222750" y="251931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2" name="Oval 7"/>
            <p:cNvSpPr>
              <a:spLocks noChangeAspect="1" noChangeArrowheads="1"/>
            </p:cNvSpPr>
            <p:nvPr/>
          </p:nvSpPr>
          <p:spPr bwMode="auto">
            <a:xfrm>
              <a:off x="3911513" y="290090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3" name="Oval 7"/>
            <p:cNvSpPr>
              <a:spLocks noChangeAspect="1" noChangeArrowheads="1"/>
            </p:cNvSpPr>
            <p:nvPr/>
          </p:nvSpPr>
          <p:spPr bwMode="auto">
            <a:xfrm>
              <a:off x="3285807" y="2950534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4" name="Oval 7"/>
            <p:cNvSpPr>
              <a:spLocks noChangeAspect="1" noChangeArrowheads="1"/>
            </p:cNvSpPr>
            <p:nvPr/>
          </p:nvSpPr>
          <p:spPr bwMode="auto">
            <a:xfrm>
              <a:off x="3738259" y="331429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5" name="Oval 7"/>
            <p:cNvSpPr>
              <a:spLocks noChangeAspect="1" noChangeArrowheads="1"/>
            </p:cNvSpPr>
            <p:nvPr/>
          </p:nvSpPr>
          <p:spPr bwMode="auto">
            <a:xfrm>
              <a:off x="4509000" y="3120520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6" name="Oval 7"/>
            <p:cNvSpPr>
              <a:spLocks noChangeAspect="1" noChangeArrowheads="1"/>
            </p:cNvSpPr>
            <p:nvPr/>
          </p:nvSpPr>
          <p:spPr bwMode="auto">
            <a:xfrm>
              <a:off x="3303674" y="2170733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7" name="Oval 7"/>
            <p:cNvSpPr>
              <a:spLocks noChangeAspect="1" noChangeArrowheads="1"/>
            </p:cNvSpPr>
            <p:nvPr/>
          </p:nvSpPr>
          <p:spPr bwMode="auto">
            <a:xfrm>
              <a:off x="4251093" y="3326101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8" name="Oval 7"/>
            <p:cNvSpPr>
              <a:spLocks noChangeAspect="1" noChangeArrowheads="1"/>
            </p:cNvSpPr>
            <p:nvPr/>
          </p:nvSpPr>
          <p:spPr bwMode="auto">
            <a:xfrm>
              <a:off x="3303674" y="3494797"/>
              <a:ext cx="125999" cy="126000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9" name="Oval 7"/>
            <p:cNvSpPr>
              <a:spLocks noChangeAspect="1" noChangeArrowheads="1"/>
            </p:cNvSpPr>
            <p:nvPr/>
          </p:nvSpPr>
          <p:spPr bwMode="auto">
            <a:xfrm>
              <a:off x="4745606" y="2778635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10" name="Oval 7"/>
            <p:cNvSpPr>
              <a:spLocks noChangeAspect="1" noChangeArrowheads="1"/>
            </p:cNvSpPr>
            <p:nvPr/>
          </p:nvSpPr>
          <p:spPr bwMode="auto">
            <a:xfrm>
              <a:off x="2865205" y="2707687"/>
              <a:ext cx="125999" cy="126000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00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33"/>
                </a:buClr>
                <a:buChar char="–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SzPct val="12000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88" name="Oval 187"/>
            <p:cNvSpPr/>
            <p:nvPr/>
          </p:nvSpPr>
          <p:spPr bwMode="auto">
            <a:xfrm>
              <a:off x="2151477" y="2441226"/>
              <a:ext cx="870783" cy="611862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90" name="Oval 189"/>
            <p:cNvSpPr/>
            <p:nvPr/>
          </p:nvSpPr>
          <p:spPr bwMode="auto">
            <a:xfrm rot="1819504">
              <a:off x="3524912" y="2350844"/>
              <a:ext cx="1420976" cy="1326198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231739" y="4615424"/>
            <a:ext cx="4873450" cy="492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buClr>
                <a:srgbClr val="CC0000"/>
              </a:buClr>
            </a:pPr>
            <a:r>
              <a:rPr lang="en-CA" sz="2600" dirty="0"/>
              <a:t>But this </a:t>
            </a:r>
            <a:r>
              <a:rPr lang="en-CA" sz="2600" dirty="0" smtClean="0"/>
              <a:t>also seems </a:t>
            </a:r>
            <a:r>
              <a:rPr lang="en-CA" sz="2600" dirty="0"/>
              <a:t>rather </a:t>
            </a:r>
            <a:r>
              <a:rPr lang="en-CA" sz="2600" dirty="0" smtClean="0"/>
              <a:t>special </a:t>
            </a:r>
            <a:r>
              <a:rPr lang="en-CA" sz="2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6663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146295"/>
            <a:ext cx="7772400" cy="8382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Equalizing costs in E</a:t>
            </a:r>
            <a:r>
              <a:rPr lang="en-US" altLang="en-US" baseline="-25000" dirty="0" smtClean="0">
                <a:ea typeface="ＭＳ Ｐゴシック" panose="020B0600070205080204" pitchFamily="34" charset="-128"/>
              </a:rPr>
              <a:t>L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46150" y="1072296"/>
            <a:ext cx="7799388" cy="2293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1887538" algn="l"/>
                <a:tab pos="2157413" algn="l"/>
                <a:tab pos="2427288" algn="l"/>
                <a:tab pos="2778125" algn="l"/>
                <a:tab pos="4219575" algn="l"/>
              </a:tabLst>
            </a:pPr>
            <a:r>
              <a:rPr lang="en-US" altLang="en-US" sz="2400" dirty="0"/>
              <a:t>Minimize 			</a:t>
            </a:r>
            <a:r>
              <a:rPr lang="en-US" altLang="en-US" sz="2400" dirty="0" smtClean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e</a:t>
            </a:r>
            <a:r>
              <a:rPr lang="en-US" altLang="en-US" sz="24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	</a:t>
            </a:r>
            <a:r>
              <a:rPr lang="en-US" altLang="en-US" sz="2400" dirty="0">
                <a:solidFill>
                  <a:srgbClr val="0000FF"/>
                </a:solidFill>
              </a:rPr>
              <a:t>(P)</a:t>
            </a:r>
          </a:p>
          <a:p>
            <a:pPr eaLnBrk="1" hangingPunct="1">
              <a:spcBef>
                <a:spcPts val="8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1887538" algn="l"/>
                <a:tab pos="2157413" algn="l"/>
                <a:tab pos="2427288" algn="l"/>
                <a:tab pos="2778125" algn="l"/>
                <a:tab pos="4219575" algn="l"/>
              </a:tabLst>
            </a:pPr>
            <a:r>
              <a:rPr lang="en-US" altLang="en-US" sz="2400" dirty="0"/>
              <a:t>subject to,		</a:t>
            </a:r>
            <a:r>
              <a:rPr lang="en-US" altLang="en-US" sz="2400" dirty="0" smtClean="0">
                <a:solidFill>
                  <a:srgbClr val="0000FF"/>
                </a:solidFill>
              </a:rPr>
              <a:t>x(E(S))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≤ |S|-</a:t>
            </a:r>
            <a:r>
              <a:rPr lang="en-US" altLang="en-US" sz="26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>
                <a:latin typeface="Comic Sans MS" panose="030F0702030302020204" pitchFamily="66" charset="0"/>
              </a:rPr>
              <a:t>	</a:t>
            </a:r>
            <a:r>
              <a:rPr lang="en-US" altLang="en-US" sz="2400" dirty="0"/>
              <a:t>for all 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≠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 smtClean="0"/>
              <a:t> 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US" altLang="en-US" sz="2400" dirty="0" smtClean="0">
                <a:solidFill>
                  <a:srgbClr val="0000FF"/>
                </a:solidFill>
              </a:rPr>
              <a:t>V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</a:p>
          <a:p>
            <a:pPr eaLnBrk="1" hangingPunct="1">
              <a:buClrTx/>
              <a:buSzTx/>
              <a:buFontTx/>
              <a:buNone/>
              <a:tabLst>
                <a:tab pos="1254125" algn="l"/>
                <a:tab pos="1600200" algn="l"/>
                <a:tab pos="1887538" algn="l"/>
                <a:tab pos="2157413" algn="l"/>
                <a:tab pos="2427288" algn="l"/>
                <a:tab pos="2778125" algn="l"/>
                <a:tab pos="4219575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	</a:t>
            </a:r>
            <a:r>
              <a:rPr lang="en-US" altLang="en-US" sz="2400" dirty="0" smtClean="0">
                <a:solidFill>
                  <a:srgbClr val="0000FF"/>
                </a:solidFill>
              </a:rPr>
              <a:t>		x(E)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= n-</a:t>
            </a:r>
            <a:r>
              <a:rPr lang="en-US" altLang="en-US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endParaRPr lang="en-US" altLang="en-US" sz="24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300"/>
              </a:spcBef>
              <a:buClrTx/>
              <a:buSzTx/>
              <a:buNone/>
              <a:tabLst>
                <a:tab pos="1254125" algn="l"/>
                <a:tab pos="1600200" algn="l"/>
                <a:tab pos="1887538" algn="l"/>
                <a:tab pos="2157413" algn="l"/>
                <a:tab pos="2427288" algn="l"/>
                <a:tab pos="2778125" algn="l"/>
                <a:tab pos="4219575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				x	≥ </a:t>
            </a:r>
            <a:r>
              <a:rPr lang="en-US" altLang="en-US" sz="2400" dirty="0" smtClean="0">
                <a:solidFill>
                  <a:srgbClr val="0000FF"/>
                </a:solidFill>
              </a:rPr>
              <a:t>0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  <a:tabLst>
                <a:tab pos="1254125" algn="l"/>
                <a:tab pos="1600200" algn="l"/>
                <a:tab pos="1887538" algn="l"/>
                <a:tab pos="2157413" algn="l"/>
                <a:tab pos="2427288" algn="l"/>
                <a:tab pos="2778125" algn="l"/>
                <a:tab pos="4219575" algn="l"/>
              </a:tabLst>
            </a:pP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		x(</a:t>
            </a:r>
            <a:r>
              <a:rPr lang="en-US" altLang="en-US" sz="2400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dirty="0" smtClean="0">
                <a:solidFill>
                  <a:srgbClr val="0000FF"/>
                </a:solidFill>
              </a:rPr>
              <a:t>(S))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 smtClean="0">
                <a:solidFill>
                  <a:srgbClr val="0000FF"/>
                </a:solidFill>
              </a:rPr>
              <a:t>≤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  <a:r>
              <a:rPr lang="en-US" altLang="en-US" sz="2400" dirty="0">
                <a:solidFill>
                  <a:srgbClr val="000000"/>
                </a:solidFill>
              </a:rPr>
              <a:t>for all </a:t>
            </a:r>
            <a:r>
              <a:rPr lang="en-US" altLang="en-US" sz="2400" dirty="0">
                <a:solidFill>
                  <a:srgbClr val="0000FF"/>
                </a:solidFill>
              </a:rPr>
              <a:t>S</a:t>
            </a:r>
            <a:r>
              <a:rPr lang="en-US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400" dirty="0" smtClean="0">
                <a:solidFill>
                  <a:srgbClr val="0000FF"/>
                </a:solidFill>
              </a:rPr>
              <a:t>.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46150" y="3377676"/>
            <a:ext cx="7962900" cy="294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 smtClean="0"/>
              <a:t>Define </a:t>
            </a:r>
            <a:r>
              <a:rPr lang="en-CA" altLang="en-US" sz="2400" dirty="0" smtClean="0">
                <a:solidFill>
                  <a:srgbClr val="0000FF"/>
                </a:solidFill>
              </a:rPr>
              <a:t>c</a:t>
            </a:r>
            <a:r>
              <a:rPr lang="en-CA" altLang="en-US" sz="2400" baseline="30000" dirty="0" smtClean="0">
                <a:solidFill>
                  <a:srgbClr val="0000FF"/>
                </a:solidFill>
              </a:rPr>
              <a:t>y*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</a:rPr>
              <a:t> = </a:t>
            </a:r>
            <a:r>
              <a:rPr lang="en-CA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CA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</a:rPr>
              <a:t> + </a:t>
            </a:r>
            <a:r>
              <a:rPr lang="en-US" altLang="en-US" sz="2400" dirty="0" smtClean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: 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(S)</a:t>
            </a:r>
            <a:r>
              <a:rPr lang="en-US" altLang="en-US" sz="2400" dirty="0" smtClean="0">
                <a:solidFill>
                  <a:srgbClr val="0000FF"/>
                </a:solidFill>
              </a:rPr>
              <a:t> y</a:t>
            </a:r>
            <a:r>
              <a:rPr lang="en-US" altLang="en-US" sz="2400" baseline="30000" dirty="0" smtClean="0">
                <a:solidFill>
                  <a:srgbClr val="0000FF"/>
                </a:solidFill>
              </a:rPr>
              <a:t>*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S</a:t>
            </a:r>
            <a:endParaRPr lang="en-US" altLang="en-US" sz="24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CC0000"/>
                </a:solidFill>
              </a:rPr>
              <a:t>Key Lemma: </a:t>
            </a:r>
            <a:r>
              <a:rPr lang="en-US" altLang="en-US" sz="2400" dirty="0" smtClean="0"/>
              <a:t>For all </a:t>
            </a:r>
            <a:r>
              <a:rPr lang="en-US" altLang="en-US" sz="2400" dirty="0" smtClean="0">
                <a:solidFill>
                  <a:srgbClr val="0000FF"/>
                </a:solidFill>
              </a:rPr>
              <a:t>L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US" altLang="en-US" sz="2400" dirty="0" smtClean="0"/>
              <a:t>,  for all </a:t>
            </a:r>
            <a:r>
              <a:rPr lang="en-CA" altLang="en-US" sz="2400" dirty="0" smtClean="0">
                <a:solidFill>
                  <a:srgbClr val="0000FF"/>
                </a:solidFill>
              </a:rPr>
              <a:t>e,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400" dirty="0" smtClean="0">
                <a:solidFill>
                  <a:srgbClr val="0000FF"/>
                </a:solidFill>
              </a:rPr>
              <a:t>f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dirty="0" smtClean="0">
                <a:solidFill>
                  <a:srgbClr val="0000FF"/>
                </a:solidFill>
              </a:rPr>
              <a:t>E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L</a:t>
            </a:r>
            <a:r>
              <a:rPr lang="en-CA" altLang="en-US" sz="2400" dirty="0" smtClean="0"/>
              <a:t>, we have </a:t>
            </a:r>
            <a:r>
              <a:rPr lang="en-CA" altLang="en-US" sz="2400" dirty="0" smtClean="0">
                <a:solidFill>
                  <a:srgbClr val="0000FF"/>
                </a:solidFill>
              </a:rPr>
              <a:t>c</a:t>
            </a:r>
            <a:r>
              <a:rPr lang="en-CA" altLang="en-US" sz="2400" baseline="30000" dirty="0" smtClean="0">
                <a:solidFill>
                  <a:srgbClr val="0000FF"/>
                </a:solidFill>
              </a:rPr>
              <a:t>y*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</a:rPr>
              <a:t> = c</a:t>
            </a:r>
            <a:r>
              <a:rPr lang="en-CA" altLang="en-US" sz="2400" baseline="30000" dirty="0" smtClean="0">
                <a:solidFill>
                  <a:srgbClr val="0000FF"/>
                </a:solidFill>
              </a:rPr>
              <a:t>y*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f</a:t>
            </a:r>
            <a:endParaRPr lang="en-CA" altLang="en-US" sz="24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CA" altLang="en-US" sz="2400" dirty="0" smtClean="0">
                <a:solidFill>
                  <a:srgbClr val="00B050"/>
                </a:solidFill>
              </a:rPr>
              <a:t>Proof: </a:t>
            </a:r>
            <a:r>
              <a:rPr lang="en-CA" altLang="en-US" sz="2400" dirty="0" smtClean="0"/>
              <a:t>By complementary slackness,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CA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CA" altLang="en-US" sz="24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</a:rPr>
              <a:t> =</a:t>
            </a:r>
            <a:r>
              <a:rPr lang="en-CA" altLang="en-US" sz="2400" dirty="0" smtClean="0"/>
              <a:t> (Dual contribution to </a:t>
            </a:r>
            <a:r>
              <a:rPr lang="en-CA" altLang="en-US" sz="2400" dirty="0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/>
              <a:t> from </a:t>
            </a:r>
            <a:r>
              <a:rPr lang="en-CA" altLang="en-US" sz="2400" dirty="0" smtClean="0">
                <a:solidFill>
                  <a:srgbClr val="0000FF"/>
                </a:solidFill>
              </a:rPr>
              <a:t>(ST)</a:t>
            </a:r>
            <a:r>
              <a:rPr lang="en-CA" altLang="en-US" sz="2400" dirty="0" smtClean="0"/>
              <a:t>) </a:t>
            </a:r>
            <a:r>
              <a:rPr lang="en-CA" altLang="en-US" sz="2400" dirty="0" smtClean="0">
                <a:solidFill>
                  <a:srgbClr val="0000FF"/>
                </a:solidFill>
              </a:rPr>
              <a:t>– 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: 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sz="2400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 dirty="0" err="1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(S)</a:t>
            </a:r>
            <a:r>
              <a:rPr lang="en-US" altLang="en-US" sz="2400" dirty="0">
                <a:solidFill>
                  <a:srgbClr val="0000FF"/>
                </a:solidFill>
              </a:rPr>
              <a:t> y</a:t>
            </a:r>
            <a:r>
              <a:rPr lang="en-US" altLang="en-US" sz="2400" baseline="30000" dirty="0">
                <a:solidFill>
                  <a:srgbClr val="0000FF"/>
                </a:solidFill>
              </a:rPr>
              <a:t>*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S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CA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CA" altLang="en-US" sz="2400" baseline="-25000" dirty="0" err="1" smtClean="0">
                <a:solidFill>
                  <a:srgbClr val="0000FF"/>
                </a:solidFill>
              </a:rPr>
              <a:t>f</a:t>
            </a:r>
            <a:r>
              <a:rPr lang="en-CA" altLang="en-US" sz="2400" dirty="0" smtClean="0">
                <a:solidFill>
                  <a:srgbClr val="0000FF"/>
                </a:solidFill>
              </a:rPr>
              <a:t> 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400" dirty="0" smtClean="0">
                <a:solidFill>
                  <a:srgbClr val="0000FF"/>
                </a:solidFill>
              </a:rPr>
              <a:t>=</a:t>
            </a:r>
            <a:r>
              <a:rPr lang="en-CA" altLang="en-US" sz="2400" dirty="0" smtClean="0"/>
              <a:t> </a:t>
            </a:r>
            <a:r>
              <a:rPr lang="en-CA" altLang="en-US" sz="2400" dirty="0"/>
              <a:t>(Dual contribution to </a:t>
            </a:r>
            <a:r>
              <a:rPr lang="en-CA" altLang="en-US" sz="2400" dirty="0" smtClean="0">
                <a:solidFill>
                  <a:srgbClr val="0000FF"/>
                </a:solidFill>
              </a:rPr>
              <a:t>f</a:t>
            </a:r>
            <a:r>
              <a:rPr lang="en-CA" altLang="en-US" sz="2400" dirty="0" smtClean="0"/>
              <a:t> </a:t>
            </a:r>
            <a:r>
              <a:rPr lang="en-CA" altLang="en-US" sz="2400" dirty="0"/>
              <a:t>from </a:t>
            </a:r>
            <a:r>
              <a:rPr lang="en-CA" altLang="en-US" sz="2400" dirty="0" smtClean="0">
                <a:solidFill>
                  <a:srgbClr val="0000FF"/>
                </a:solidFill>
              </a:rPr>
              <a:t>(ST)</a:t>
            </a:r>
            <a:r>
              <a:rPr lang="en-CA" altLang="en-US" sz="2400" dirty="0" smtClean="0"/>
              <a:t>)  </a:t>
            </a:r>
            <a:r>
              <a:rPr lang="en-CA" altLang="en-US" sz="2400" dirty="0">
                <a:solidFill>
                  <a:srgbClr val="0000FF"/>
                </a:solidFill>
              </a:rPr>
              <a:t>– 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S</a:t>
            </a:r>
            <a:r>
              <a:rPr lang="en-US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: 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f</a:t>
            </a:r>
            <a:r>
              <a:rPr lang="en-US" altLang="en-US" sz="2400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 dirty="0" err="1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(S)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rgbClr val="0000FF"/>
                </a:solidFill>
              </a:rPr>
              <a:t>y</a:t>
            </a:r>
            <a:r>
              <a:rPr lang="en-US" altLang="en-US" sz="2400" baseline="30000" dirty="0" smtClean="0">
                <a:solidFill>
                  <a:srgbClr val="0000FF"/>
                </a:solidFill>
              </a:rPr>
              <a:t>*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S</a:t>
            </a:r>
            <a:r>
              <a:rPr lang="en-CA" altLang="en-US" sz="2400" dirty="0" smtClean="0"/>
              <a:t> </a:t>
            </a:r>
          </a:p>
          <a:p>
            <a:pPr eaLnBrk="1" hangingPunct="1">
              <a:spcBef>
                <a:spcPts val="300"/>
              </a:spcBef>
              <a:buClrTx/>
              <a:buSzTx/>
              <a:buNone/>
            </a:pPr>
            <a:r>
              <a:rPr lang="en-CA" altLang="en-US" sz="2400" dirty="0" smtClean="0"/>
              <a:t>But </a:t>
            </a:r>
            <a:r>
              <a:rPr lang="en-CA" altLang="en-US" sz="2400" dirty="0" smtClean="0">
                <a:solidFill>
                  <a:srgbClr val="0000FF"/>
                </a:solidFill>
              </a:rPr>
              <a:t>e, f </a:t>
            </a:r>
            <a:r>
              <a:rPr lang="en-CA" altLang="en-US" sz="2400" dirty="0" smtClean="0"/>
              <a:t>belong to same sets of laminar family </a:t>
            </a:r>
            <a:r>
              <a:rPr lang="en-CA" altLang="en-US" sz="24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CA" altLang="en-US" sz="2400" dirty="0" smtClean="0"/>
              <a:t> </a:t>
            </a:r>
            <a:r>
              <a:rPr lang="en-CA" altLang="en-US" sz="2400" dirty="0" smtClean="0">
                <a:sym typeface="Symbol" panose="05050102010706020507" pitchFamily="18" charset="2"/>
              </a:rPr>
              <a:t></a:t>
            </a:r>
            <a:r>
              <a:rPr lang="en-CA" altLang="en-US" sz="2400" dirty="0" smtClean="0"/>
              <a:t> incur same dual contribution from spanning tree constraints, so </a:t>
            </a:r>
            <a:r>
              <a:rPr lang="en-CA" altLang="en-US" sz="2400" dirty="0" smtClean="0">
                <a:solidFill>
                  <a:srgbClr val="0000FF"/>
                </a:solidFill>
              </a:rPr>
              <a:t>c</a:t>
            </a:r>
            <a:r>
              <a:rPr lang="en-CA" altLang="en-US" sz="2400" baseline="30000" dirty="0" smtClean="0">
                <a:solidFill>
                  <a:srgbClr val="0000FF"/>
                </a:solidFill>
              </a:rPr>
              <a:t>y*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</a:rPr>
              <a:t> = c</a:t>
            </a:r>
            <a:r>
              <a:rPr lang="en-CA" altLang="en-US" sz="2400" baseline="30000" dirty="0" smtClean="0">
                <a:solidFill>
                  <a:srgbClr val="0000FF"/>
                </a:solidFill>
              </a:rPr>
              <a:t>y*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f </a:t>
            </a:r>
            <a:r>
              <a:rPr lang="en-CA" altLang="en-US" sz="2400" dirty="0" smtClean="0"/>
              <a:t>.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6723671" y="2801817"/>
            <a:ext cx="175847" cy="422031"/>
          </a:xfrm>
          <a:prstGeom prst="rightBrace">
            <a:avLst>
              <a:gd name="adj1" fmla="val 26754"/>
              <a:gd name="adj2" fmla="val 51075"/>
            </a:avLst>
          </a:prstGeom>
          <a:noFill/>
          <a:ln w="1905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6899518" y="2597333"/>
            <a:ext cx="21331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y*</a:t>
            </a:r>
            <a:r>
              <a:rPr lang="en-CA" sz="2200" baseline="-25000" dirty="0" smtClean="0">
                <a:solidFill>
                  <a:srgbClr val="0000FF"/>
                </a:solidFill>
              </a:rPr>
              <a:t>S </a:t>
            </a:r>
            <a:r>
              <a:rPr lang="en-US" altLang="en-US" sz="2200" dirty="0">
                <a:solidFill>
                  <a:srgbClr val="0000FF"/>
                </a:solidFill>
              </a:rPr>
              <a:t>≥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0</a:t>
            </a:r>
            <a:r>
              <a:rPr lang="en-CA" sz="2200" dirty="0" smtClean="0"/>
              <a:t>: opt. value of dual variable</a:t>
            </a:r>
            <a:endParaRPr lang="en-CA" sz="2200" dirty="0"/>
          </a:p>
        </p:txBody>
      </p:sp>
      <p:sp>
        <p:nvSpPr>
          <p:cNvPr id="11" name="Right Brace 10"/>
          <p:cNvSpPr/>
          <p:nvPr/>
        </p:nvSpPr>
        <p:spPr bwMode="auto">
          <a:xfrm>
            <a:off x="7010401" y="1570894"/>
            <a:ext cx="217364" cy="679940"/>
          </a:xfrm>
          <a:prstGeom prst="rightBrace">
            <a:avLst>
              <a:gd name="adj1" fmla="val 26754"/>
              <a:gd name="adj2" fmla="val 51075"/>
            </a:avLst>
          </a:prstGeom>
          <a:noFill/>
          <a:ln w="1905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7227765" y="1680031"/>
            <a:ext cx="685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00FF"/>
                </a:solidFill>
              </a:rPr>
              <a:t>(ST)</a:t>
            </a:r>
            <a:endParaRPr lang="en-CA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6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5" grpId="0" animBg="1"/>
      <p:bldP spid="6" grpId="0"/>
      <p:bldP spid="11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Putting everything together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207478"/>
            <a:ext cx="7942385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Algorithm (almost)</a:t>
            </a:r>
          </a:p>
          <a:p>
            <a:pPr marL="363538" indent="-363538">
              <a:spcBef>
                <a:spcPts val="200"/>
              </a:spcBef>
              <a:buFont typeface="+mj-lt"/>
              <a:buAutoNum type="arabicPeriod"/>
            </a:pPr>
            <a:r>
              <a:rPr lang="en-CA" dirty="0" smtClean="0"/>
              <a:t>Solve </a:t>
            </a:r>
            <a:r>
              <a:rPr lang="en-CA" dirty="0" smtClean="0">
                <a:solidFill>
                  <a:srgbClr val="0000FF"/>
                </a:solidFill>
              </a:rPr>
              <a:t>(P)</a:t>
            </a:r>
            <a:r>
              <a:rPr lang="en-CA" dirty="0" smtClean="0"/>
              <a:t> and its dual to get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  <a:r>
              <a:rPr lang="en-CA" dirty="0" smtClean="0"/>
              <a:t> and </a:t>
            </a:r>
            <a:r>
              <a:rPr lang="en-CA" dirty="0" smtClean="0">
                <a:solidFill>
                  <a:srgbClr val="0000FF"/>
                </a:solidFill>
              </a:rPr>
              <a:t>(y*</a:t>
            </a:r>
            <a:r>
              <a:rPr lang="en-CA" baseline="-25000" dirty="0" smtClean="0">
                <a:solidFill>
                  <a:srgbClr val="0000FF"/>
                </a:solidFill>
              </a:rPr>
              <a:t>S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US" altLang="en-US" baseline="-25000" dirty="0">
                <a:solidFill>
                  <a:srgbClr val="0000FF"/>
                </a:solidFill>
              </a:rPr>
              <a:t> 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CA" dirty="0" smtClean="0"/>
              <a:t>.</a:t>
            </a:r>
          </a:p>
          <a:p>
            <a:pPr marL="363538" indent="-363538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altLang="en-US" dirty="0" smtClean="0"/>
              <a:t>Define laminar family </a:t>
            </a:r>
            <a:r>
              <a:rPr lang="en-US" altLang="en-US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US" altLang="en-US" dirty="0" smtClean="0"/>
              <a:t>, use OZ13 to find spanning tree </a:t>
            </a:r>
            <a:r>
              <a:rPr lang="en-US" altLang="en-US" dirty="0" smtClean="0">
                <a:solidFill>
                  <a:srgbClr val="0000FF"/>
                </a:solidFill>
              </a:rPr>
              <a:t>T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/>
              <a:t>of </a:t>
            </a:r>
            <a:r>
              <a:rPr lang="en-US" altLang="en-US" dirty="0" smtClean="0">
                <a:solidFill>
                  <a:srgbClr val="0000FF"/>
                </a:solidFill>
              </a:rPr>
              <a:t>G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/>
              <a:t>for each </a:t>
            </a:r>
            <a:r>
              <a:rPr lang="en-US" altLang="en-US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US" altLang="en-US" dirty="0" smtClean="0"/>
              <a:t>; return </a:t>
            </a:r>
            <a:r>
              <a:rPr lang="en-US" altLang="en-US" dirty="0" smtClean="0">
                <a:solidFill>
                  <a:srgbClr val="0000FF"/>
                </a:solidFill>
              </a:rPr>
              <a:t>T = </a:t>
            </a:r>
            <a:r>
              <a:rPr lang="en-US" altLang="en-US" dirty="0" smtClean="0"/>
              <a:t>combination of </a:t>
            </a:r>
            <a:r>
              <a:rPr lang="en-US" altLang="en-US" dirty="0" smtClean="0">
                <a:solidFill>
                  <a:srgbClr val="0000FF"/>
                </a:solidFill>
              </a:rPr>
              <a:t>T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’s.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000186"/>
            <a:ext cx="8036169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Analysis: </a:t>
            </a:r>
            <a:r>
              <a:rPr lang="en-CA" dirty="0" smtClean="0"/>
              <a:t>By OZ13, have </a:t>
            </a:r>
            <a:r>
              <a:rPr lang="en-CA" dirty="0" err="1" smtClean="0">
                <a:solidFill>
                  <a:srgbClr val="0000FF"/>
                </a:solidFill>
              </a:rPr>
              <a:t>deg</a:t>
            </a:r>
            <a:r>
              <a:rPr lang="en-CA" baseline="-25000" dirty="0" err="1" smtClean="0">
                <a:solidFill>
                  <a:srgbClr val="0000FF"/>
                </a:solidFill>
              </a:rPr>
              <a:t>T</a:t>
            </a:r>
            <a:r>
              <a:rPr lang="en-CA" dirty="0" smtClean="0">
                <a:solidFill>
                  <a:srgbClr val="0000FF"/>
                </a:solidFill>
              </a:rPr>
              <a:t>(S) = O(x*(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dirty="0" smtClean="0">
                <a:solidFill>
                  <a:srgbClr val="0000FF"/>
                </a:solidFill>
              </a:rPr>
              <a:t>(S)) = O(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-25000" dirty="0" err="1" smtClean="0">
                <a:solidFill>
                  <a:srgbClr val="0000FF"/>
                </a:solidFill>
              </a:rPr>
              <a:t>S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 </a:t>
            </a:r>
          </a:p>
          <a:p>
            <a:pPr>
              <a:spcBef>
                <a:spcPts val="600"/>
              </a:spcBef>
            </a:pPr>
            <a:r>
              <a:rPr lang="en-CA" dirty="0"/>
              <a:t>Define </a:t>
            </a:r>
            <a:r>
              <a:rPr lang="en-CA" altLang="en-US" dirty="0">
                <a:solidFill>
                  <a:srgbClr val="0000FF"/>
                </a:solidFill>
              </a:rPr>
              <a:t>c</a:t>
            </a:r>
            <a:r>
              <a:rPr lang="en-CA" altLang="en-US" baseline="30000" dirty="0">
                <a:solidFill>
                  <a:srgbClr val="0000FF"/>
                </a:solidFill>
              </a:rPr>
              <a:t>y*</a:t>
            </a:r>
            <a:r>
              <a:rPr lang="en-CA" altLang="en-US" baseline="-25000" dirty="0">
                <a:solidFill>
                  <a:srgbClr val="0000FF"/>
                </a:solidFill>
              </a:rPr>
              <a:t>e</a:t>
            </a:r>
            <a:r>
              <a:rPr lang="en-CA" altLang="en-US" dirty="0">
                <a:solidFill>
                  <a:srgbClr val="0000FF"/>
                </a:solidFill>
              </a:rPr>
              <a:t> = </a:t>
            </a:r>
            <a:r>
              <a:rPr lang="en-CA" altLang="en-US" dirty="0" err="1">
                <a:solidFill>
                  <a:srgbClr val="0000FF"/>
                </a:solidFill>
              </a:rPr>
              <a:t>c</a:t>
            </a:r>
            <a:r>
              <a:rPr lang="en-CA" altLang="en-US" baseline="-25000" dirty="0" err="1">
                <a:solidFill>
                  <a:srgbClr val="0000FF"/>
                </a:solidFill>
              </a:rPr>
              <a:t>e</a:t>
            </a:r>
            <a:r>
              <a:rPr lang="en-CA" altLang="en-US" dirty="0">
                <a:solidFill>
                  <a:srgbClr val="0000FF"/>
                </a:solidFill>
              </a:rPr>
              <a:t> + 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>
                <a:solidFill>
                  <a:srgbClr val="0000FF"/>
                </a:solidFill>
              </a:rPr>
              <a:t>: 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-25000" dirty="0">
                <a:solidFill>
                  <a:srgbClr val="0000FF"/>
                </a:solidFill>
              </a:rPr>
              <a:t>(S)</a:t>
            </a:r>
            <a:r>
              <a:rPr lang="en-US" altLang="en-US" dirty="0">
                <a:solidFill>
                  <a:srgbClr val="0000FF"/>
                </a:solidFill>
              </a:rPr>
              <a:t> y</a:t>
            </a:r>
            <a:r>
              <a:rPr lang="en-US" altLang="en-US" baseline="30000" dirty="0">
                <a:solidFill>
                  <a:srgbClr val="0000FF"/>
                </a:solidFill>
              </a:rPr>
              <a:t>*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/>
              <a:t>for all </a:t>
            </a:r>
            <a:r>
              <a:rPr lang="en-US" altLang="en-US" dirty="0">
                <a:solidFill>
                  <a:srgbClr val="0000FF"/>
                </a:solidFill>
              </a:rPr>
              <a:t>e </a:t>
            </a:r>
            <a:r>
              <a:rPr lang="en-US" altLang="en-US" dirty="0"/>
              <a:t>in </a:t>
            </a:r>
            <a:r>
              <a:rPr lang="en-US" altLang="en-US" dirty="0">
                <a:solidFill>
                  <a:srgbClr val="0000FF"/>
                </a:solidFill>
              </a:rPr>
              <a:t>support(x*).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For every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all edges in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baseline="-25000" dirty="0"/>
              <a:t> </a:t>
            </a:r>
            <a:r>
              <a:rPr lang="en-CA" dirty="0" smtClean="0"/>
              <a:t>have same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/>
              <a:t>-cost, so 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(T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US" altLang="en-US" dirty="0" smtClean="0">
                <a:solidFill>
                  <a:srgbClr val="0000FF"/>
                </a:solidFill>
              </a:rPr>
              <a:t> = ∑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44000" dirty="0" err="1" smtClean="0">
                <a:solidFill>
                  <a:srgbClr val="0000FF"/>
                </a:solidFill>
              </a:rPr>
              <a:t>L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 </a:t>
            </a:r>
            <a:r>
              <a:rPr lang="en-US" altLang="en-US" dirty="0" smtClean="0">
                <a:solidFill>
                  <a:srgbClr val="0000FF"/>
                </a:solidFill>
              </a:rPr>
              <a:t>x*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</a:t>
            </a:r>
            <a:r>
              <a:rPr lang="en-CA" dirty="0" smtClean="0">
                <a:solidFill>
                  <a:srgbClr val="0000FF"/>
                </a:solidFill>
              </a:rPr>
              <a:t> c(T) </a:t>
            </a:r>
            <a:r>
              <a:rPr lang="en-US" altLang="en-US" dirty="0" smtClean="0">
                <a:solidFill>
                  <a:srgbClr val="0000FF"/>
                </a:solidFill>
              </a:rPr>
              <a:t>≤ 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dirty="0" smtClean="0">
                <a:solidFill>
                  <a:srgbClr val="0000FF"/>
                </a:solidFill>
              </a:rPr>
              <a:t>(T) = 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 </a:t>
            </a:r>
            <a:r>
              <a:rPr lang="en-US" altLang="en-US" dirty="0" smtClean="0">
                <a:solidFill>
                  <a:srgbClr val="0000FF"/>
                </a:solidFill>
              </a:rPr>
              <a:t>x*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</a:t>
            </a:r>
            <a:r>
              <a:rPr lang="en-US" altLang="en-US" dirty="0" smtClean="0">
                <a:solidFill>
                  <a:srgbClr val="0000FF"/>
                </a:solidFill>
              </a:rPr>
              <a:t> = OPT + 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b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dirty="0" err="1" smtClean="0">
                <a:solidFill>
                  <a:srgbClr val="0000FF"/>
                </a:solidFill>
              </a:rPr>
              <a:t>y</a:t>
            </a:r>
            <a:r>
              <a:rPr lang="en-US" altLang="en-US" dirty="0" smtClean="0">
                <a:solidFill>
                  <a:srgbClr val="0000FF"/>
                </a:solidFill>
              </a:rPr>
              <a:t>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</a:p>
          <a:p>
            <a:pPr>
              <a:spcBef>
                <a:spcPts val="600"/>
              </a:spcBef>
              <a:tabLst>
                <a:tab pos="1254125" algn="l"/>
              </a:tabLst>
            </a:pPr>
            <a:r>
              <a:rPr lang="en-CA" dirty="0" smtClean="0">
                <a:solidFill>
                  <a:srgbClr val="00B050"/>
                </a:solidFill>
              </a:rPr>
              <a:t>Problem: 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b</a:t>
            </a:r>
            <a:r>
              <a:rPr lang="en-US" altLang="en-US" baseline="-25000" dirty="0" err="1">
                <a:solidFill>
                  <a:srgbClr val="0000FF"/>
                </a:solidFill>
              </a:rPr>
              <a:t>S</a:t>
            </a:r>
            <a:r>
              <a:rPr lang="en-US" altLang="en-US" dirty="0" err="1">
                <a:solidFill>
                  <a:srgbClr val="0000FF"/>
                </a:solidFill>
              </a:rPr>
              <a:t>y</a:t>
            </a:r>
            <a:r>
              <a:rPr lang="en-US" altLang="en-US" dirty="0">
                <a:solidFill>
                  <a:srgbClr val="0000FF"/>
                </a:solidFill>
              </a:rPr>
              <a:t>*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dirty="0"/>
              <a:t> </a:t>
            </a:r>
            <a:r>
              <a:rPr lang="en-US" altLang="en-US" dirty="0" smtClean="0"/>
              <a:t>may be </a:t>
            </a:r>
            <a:r>
              <a:rPr lang="en-US" altLang="en-US" dirty="0" smtClean="0">
                <a:solidFill>
                  <a:srgbClr val="0000FF"/>
                </a:solidFill>
              </a:rPr>
              <a:t>&gt;&gt; OPT</a:t>
            </a:r>
          </a:p>
          <a:p>
            <a:pPr>
              <a:spcBef>
                <a:spcPts val="600"/>
              </a:spcBef>
              <a:tabLst>
                <a:tab pos="1254125" algn="l"/>
              </a:tabLst>
            </a:pPr>
            <a:r>
              <a:rPr lang="en-US" dirty="0" smtClean="0">
                <a:solidFill>
                  <a:srgbClr val="CC0000"/>
                </a:solidFill>
              </a:rPr>
              <a:t>Fix: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	Start with slightly inflated degree bounds (e.g., </a:t>
            </a:r>
            <a:r>
              <a:rPr lang="en-US" dirty="0" smtClean="0">
                <a:solidFill>
                  <a:srgbClr val="0000FF"/>
                </a:solidFill>
              </a:rPr>
              <a:t>2b</a:t>
            </a:r>
            <a:r>
              <a:rPr 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dirty="0" smtClean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467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375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RECALL: MST problem</a:t>
            </a:r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1917334" y="2206870"/>
            <a:ext cx="987425" cy="392113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1206134" y="2664070"/>
            <a:ext cx="555625" cy="269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984677" y="2175914"/>
            <a:ext cx="554038" cy="29210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572846" y="1546471"/>
            <a:ext cx="331787" cy="4048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2674572" y="841620"/>
            <a:ext cx="6350" cy="121602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468321" y="1446458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4230321" y="1673470"/>
            <a:ext cx="655638" cy="15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4204127" y="2575964"/>
            <a:ext cx="398463" cy="10477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3593734" y="2364033"/>
            <a:ext cx="601662" cy="31115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76934" y="3386298"/>
            <a:ext cx="82764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chemeClr val="tx2"/>
                </a:solidFill>
              </a:rPr>
              <a:t>MST problem: find spanning tree </a:t>
            </a:r>
            <a:r>
              <a:rPr lang="en-US" altLang="en-US" sz="2800" dirty="0" smtClean="0">
                <a:solidFill>
                  <a:srgbClr val="0000FF"/>
                </a:solidFill>
              </a:rPr>
              <a:t>T</a:t>
            </a:r>
            <a:r>
              <a:rPr lang="en-US" altLang="en-US" sz="2800" dirty="0" smtClean="0">
                <a:solidFill>
                  <a:schemeClr val="tx2"/>
                </a:solidFill>
              </a:rPr>
              <a:t> to minimize </a:t>
            </a:r>
            <a:r>
              <a:rPr lang="en-US" altLang="en-US" sz="2800" dirty="0" smtClean="0">
                <a:solidFill>
                  <a:srgbClr val="0000FF"/>
                </a:solidFill>
              </a:rPr>
              <a:t>∑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800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e</a:t>
            </a:r>
            <a:endParaRPr lang="en-US" altLang="en-US" sz="28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>
            <a:stCxn id="5127" idx="4"/>
            <a:endCxn id="5126" idx="0"/>
          </p:cNvCxnSpPr>
          <p:nvPr/>
        </p:nvCxnSpPr>
        <p:spPr bwMode="auto">
          <a:xfrm flipH="1">
            <a:off x="4520040" y="1763958"/>
            <a:ext cx="457200" cy="103663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24" idx="5"/>
            <a:endCxn id="5123" idx="1"/>
          </p:cNvCxnSpPr>
          <p:nvPr/>
        </p:nvCxnSpPr>
        <p:spPr bwMode="auto">
          <a:xfrm>
            <a:off x="1536585" y="2043609"/>
            <a:ext cx="251910" cy="55512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7"/>
            <a:endCxn id="5129" idx="1"/>
          </p:cNvCxnSpPr>
          <p:nvPr/>
        </p:nvCxnSpPr>
        <p:spPr bwMode="auto">
          <a:xfrm>
            <a:off x="1536585" y="1914519"/>
            <a:ext cx="1394910" cy="22701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2069985" y="1581647"/>
            <a:ext cx="861510" cy="5598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stCxn id="5129" idx="5"/>
            <a:endCxn id="5131" idx="1"/>
          </p:cNvCxnSpPr>
          <p:nvPr/>
        </p:nvCxnSpPr>
        <p:spPr bwMode="auto">
          <a:xfrm>
            <a:off x="3060585" y="2270622"/>
            <a:ext cx="404310" cy="4043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>
            <a:off x="3620721" y="2739477"/>
            <a:ext cx="808038" cy="1524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5137" idx="7"/>
            <a:endCxn id="5127" idx="3"/>
          </p:cNvCxnSpPr>
          <p:nvPr/>
        </p:nvCxnSpPr>
        <p:spPr bwMode="auto">
          <a:xfrm flipV="1">
            <a:off x="4351223" y="1737222"/>
            <a:ext cx="561472" cy="56305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3441585" y="1510209"/>
            <a:ext cx="87855" cy="113798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593985" y="1737222"/>
            <a:ext cx="480510" cy="9377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>
            <a:off x="1944321" y="2663277"/>
            <a:ext cx="1493838" cy="762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685693" y="1425820"/>
            <a:ext cx="32004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G=(V,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E)   n=|V|, m=|E|</a:t>
            </a:r>
          </a:p>
          <a:p>
            <a:pPr>
              <a:spcBef>
                <a:spcPts val="600"/>
              </a:spcBef>
            </a:pPr>
            <a:r>
              <a:rPr lang="en-CA" sz="2600" dirty="0" smtClean="0"/>
              <a:t>edge costs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0}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29121" y="2601003"/>
            <a:ext cx="9862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c(T)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761759" y="25719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380759" y="18877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0477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428759" y="28005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8859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914159" y="142582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04759" y="21147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285759" y="13543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438159" y="26481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1023571" y="259898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4195396" y="227354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2" name="Right Arrow 31"/>
          <p:cNvSpPr/>
          <p:nvPr/>
        </p:nvSpPr>
        <p:spPr bwMode="auto">
          <a:xfrm rot="17982144">
            <a:off x="7729648" y="3161256"/>
            <a:ext cx="406770" cy="22812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Putting everything together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207478"/>
            <a:ext cx="7942385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Algorithm (almost)</a:t>
            </a:r>
          </a:p>
          <a:p>
            <a:pPr marL="363538" indent="-363538">
              <a:spcBef>
                <a:spcPts val="200"/>
              </a:spcBef>
              <a:buFont typeface="+mj-lt"/>
              <a:buAutoNum type="arabicPeriod"/>
            </a:pPr>
            <a:r>
              <a:rPr lang="en-CA" dirty="0" smtClean="0"/>
              <a:t>Solve </a:t>
            </a:r>
            <a:r>
              <a:rPr lang="en-CA" dirty="0" smtClean="0">
                <a:solidFill>
                  <a:srgbClr val="0000FF"/>
                </a:solidFill>
              </a:rPr>
              <a:t>(P)</a:t>
            </a:r>
            <a:r>
              <a:rPr lang="en-CA" dirty="0" smtClean="0"/>
              <a:t> and its dual to get </a:t>
            </a:r>
            <a:r>
              <a:rPr lang="en-CA" dirty="0" smtClean="0">
                <a:solidFill>
                  <a:srgbClr val="0000FF"/>
                </a:solidFill>
              </a:rPr>
              <a:t>x*</a:t>
            </a:r>
            <a:r>
              <a:rPr lang="en-CA" dirty="0" smtClean="0"/>
              <a:t> and </a:t>
            </a:r>
            <a:r>
              <a:rPr lang="en-CA" dirty="0" smtClean="0">
                <a:solidFill>
                  <a:srgbClr val="0000FF"/>
                </a:solidFill>
              </a:rPr>
              <a:t>(y*</a:t>
            </a:r>
            <a:r>
              <a:rPr lang="en-CA" baseline="-25000" dirty="0" smtClean="0">
                <a:solidFill>
                  <a:srgbClr val="0000FF"/>
                </a:solidFill>
              </a:rPr>
              <a:t>S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US" altLang="en-US" baseline="-25000" dirty="0">
                <a:solidFill>
                  <a:srgbClr val="0000FF"/>
                </a:solidFill>
              </a:rPr>
              <a:t> 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CA" dirty="0" smtClean="0"/>
              <a:t>.</a:t>
            </a:r>
          </a:p>
          <a:p>
            <a:pPr marL="363538" indent="-363538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altLang="en-US" dirty="0" smtClean="0"/>
              <a:t>Define laminar family </a:t>
            </a:r>
            <a:r>
              <a:rPr lang="en-US" altLang="en-US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US" altLang="en-US" dirty="0" smtClean="0"/>
              <a:t>, use OZ13 to find spanning tree </a:t>
            </a:r>
            <a:r>
              <a:rPr lang="en-US" altLang="en-US" dirty="0" smtClean="0">
                <a:solidFill>
                  <a:srgbClr val="0000FF"/>
                </a:solidFill>
              </a:rPr>
              <a:t>T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/>
              <a:t>of </a:t>
            </a:r>
            <a:r>
              <a:rPr lang="en-US" altLang="en-US" dirty="0" smtClean="0">
                <a:solidFill>
                  <a:srgbClr val="0000FF"/>
                </a:solidFill>
              </a:rPr>
              <a:t>G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/>
              <a:t>for each </a:t>
            </a:r>
            <a:r>
              <a:rPr lang="en-US" altLang="en-US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>
                <a:solidFill>
                  <a:srgbClr val="0000FF"/>
                </a:solidFill>
                <a:latin typeface="Brush Script MT" panose="03060802040406070304" pitchFamily="66" charset="0"/>
              </a:rPr>
              <a:t>L</a:t>
            </a:r>
            <a:r>
              <a:rPr lang="en-US" altLang="en-US" dirty="0" smtClean="0"/>
              <a:t>; return </a:t>
            </a:r>
            <a:r>
              <a:rPr lang="en-US" altLang="en-US" dirty="0" smtClean="0">
                <a:solidFill>
                  <a:srgbClr val="0000FF"/>
                </a:solidFill>
              </a:rPr>
              <a:t>T = </a:t>
            </a:r>
            <a:r>
              <a:rPr lang="en-US" altLang="en-US" dirty="0" smtClean="0"/>
              <a:t>combination of </a:t>
            </a:r>
            <a:r>
              <a:rPr lang="en-US" altLang="en-US" dirty="0" smtClean="0">
                <a:solidFill>
                  <a:srgbClr val="0000FF"/>
                </a:solidFill>
              </a:rPr>
              <a:t>T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L</a:t>
            </a:r>
            <a:r>
              <a:rPr lang="en-US" altLang="en-US" dirty="0" smtClean="0">
                <a:solidFill>
                  <a:srgbClr val="0000FF"/>
                </a:solidFill>
              </a:rPr>
              <a:t>’s.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998232"/>
            <a:ext cx="8036169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Analysis: </a:t>
            </a:r>
            <a:r>
              <a:rPr lang="en-CA" dirty="0" smtClean="0"/>
              <a:t>By OZ13, have </a:t>
            </a:r>
            <a:r>
              <a:rPr lang="en-CA" dirty="0" err="1" smtClean="0">
                <a:solidFill>
                  <a:srgbClr val="0000FF"/>
                </a:solidFill>
              </a:rPr>
              <a:t>deg</a:t>
            </a:r>
            <a:r>
              <a:rPr lang="en-CA" baseline="-25000" dirty="0" err="1" smtClean="0">
                <a:solidFill>
                  <a:srgbClr val="0000FF"/>
                </a:solidFill>
              </a:rPr>
              <a:t>T</a:t>
            </a:r>
            <a:r>
              <a:rPr lang="en-CA" dirty="0" smtClean="0">
                <a:solidFill>
                  <a:srgbClr val="0000FF"/>
                </a:solidFill>
              </a:rPr>
              <a:t>(S) = O(x*(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CA" dirty="0" smtClean="0">
                <a:solidFill>
                  <a:srgbClr val="0000FF"/>
                </a:solidFill>
              </a:rPr>
              <a:t>(S)) = O(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-25000" dirty="0" err="1" smtClean="0">
                <a:solidFill>
                  <a:srgbClr val="0000FF"/>
                </a:solidFill>
              </a:rPr>
              <a:t>S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CC0000"/>
                </a:solidFill>
              </a:rPr>
              <a:t>O(2b</a:t>
            </a:r>
            <a:r>
              <a:rPr lang="en-CA" baseline="-25000" dirty="0" smtClean="0">
                <a:solidFill>
                  <a:srgbClr val="CC0000"/>
                </a:solidFill>
              </a:rPr>
              <a:t>S</a:t>
            </a:r>
            <a:r>
              <a:rPr lang="en-CA" dirty="0" smtClean="0">
                <a:solidFill>
                  <a:srgbClr val="CC0000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CA" dirty="0"/>
              <a:t>Define </a:t>
            </a:r>
            <a:r>
              <a:rPr lang="en-CA" altLang="en-US" dirty="0">
                <a:solidFill>
                  <a:srgbClr val="0000FF"/>
                </a:solidFill>
              </a:rPr>
              <a:t>c</a:t>
            </a:r>
            <a:r>
              <a:rPr lang="en-CA" altLang="en-US" baseline="30000" dirty="0">
                <a:solidFill>
                  <a:srgbClr val="0000FF"/>
                </a:solidFill>
              </a:rPr>
              <a:t>y*</a:t>
            </a:r>
            <a:r>
              <a:rPr lang="en-CA" altLang="en-US" baseline="-25000" dirty="0">
                <a:solidFill>
                  <a:srgbClr val="0000FF"/>
                </a:solidFill>
              </a:rPr>
              <a:t>e</a:t>
            </a:r>
            <a:r>
              <a:rPr lang="en-CA" altLang="en-US" dirty="0">
                <a:solidFill>
                  <a:srgbClr val="0000FF"/>
                </a:solidFill>
              </a:rPr>
              <a:t> = </a:t>
            </a:r>
            <a:r>
              <a:rPr lang="en-CA" altLang="en-US" dirty="0" err="1">
                <a:solidFill>
                  <a:srgbClr val="0000FF"/>
                </a:solidFill>
              </a:rPr>
              <a:t>c</a:t>
            </a:r>
            <a:r>
              <a:rPr lang="en-CA" altLang="en-US" baseline="-25000" dirty="0" err="1">
                <a:solidFill>
                  <a:srgbClr val="0000FF"/>
                </a:solidFill>
              </a:rPr>
              <a:t>e</a:t>
            </a:r>
            <a:r>
              <a:rPr lang="en-CA" altLang="en-US" dirty="0">
                <a:solidFill>
                  <a:srgbClr val="0000FF"/>
                </a:solidFill>
              </a:rPr>
              <a:t> + 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>
                <a:solidFill>
                  <a:srgbClr val="0000FF"/>
                </a:solidFill>
              </a:rPr>
              <a:t>: 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-25000" dirty="0">
                <a:solidFill>
                  <a:srgbClr val="0000FF"/>
                </a:solidFill>
              </a:rPr>
              <a:t>(S)</a:t>
            </a:r>
            <a:r>
              <a:rPr lang="en-US" altLang="en-US" dirty="0">
                <a:solidFill>
                  <a:srgbClr val="0000FF"/>
                </a:solidFill>
              </a:rPr>
              <a:t> y</a:t>
            </a:r>
            <a:r>
              <a:rPr lang="en-US" altLang="en-US" baseline="30000" dirty="0">
                <a:solidFill>
                  <a:srgbClr val="0000FF"/>
                </a:solidFill>
              </a:rPr>
              <a:t>*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/>
              <a:t>for all </a:t>
            </a:r>
            <a:r>
              <a:rPr lang="en-US" altLang="en-US" dirty="0">
                <a:solidFill>
                  <a:srgbClr val="0000FF"/>
                </a:solidFill>
              </a:rPr>
              <a:t>e </a:t>
            </a:r>
            <a:r>
              <a:rPr lang="en-US" altLang="en-US" dirty="0"/>
              <a:t>in </a:t>
            </a:r>
            <a:r>
              <a:rPr lang="en-US" altLang="en-US" dirty="0">
                <a:solidFill>
                  <a:srgbClr val="0000FF"/>
                </a:solidFill>
              </a:rPr>
              <a:t>support(x*).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For every </a:t>
            </a:r>
            <a:r>
              <a:rPr lang="en-CA" dirty="0" smtClean="0">
                <a:solidFill>
                  <a:srgbClr val="0000FF"/>
                </a:solidFill>
              </a:rPr>
              <a:t>L</a:t>
            </a:r>
            <a:r>
              <a:rPr lang="en-CA" dirty="0" smtClean="0"/>
              <a:t>, all edges in </a:t>
            </a:r>
            <a:r>
              <a:rPr lang="en-CA" dirty="0" smtClean="0">
                <a:solidFill>
                  <a:srgbClr val="0000FF"/>
                </a:solidFill>
              </a:rPr>
              <a:t>E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baseline="-25000" dirty="0"/>
              <a:t> </a:t>
            </a:r>
            <a:r>
              <a:rPr lang="en-CA" dirty="0" smtClean="0"/>
              <a:t>have same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/>
              <a:t>-cost, so 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(T</a:t>
            </a:r>
            <a:r>
              <a:rPr lang="en-CA" baseline="-25000" dirty="0" smtClean="0">
                <a:solidFill>
                  <a:srgbClr val="0000FF"/>
                </a:solidFill>
              </a:rPr>
              <a:t>L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US" altLang="en-US" dirty="0" smtClean="0">
                <a:solidFill>
                  <a:srgbClr val="0000FF"/>
                </a:solidFill>
              </a:rPr>
              <a:t> = ∑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44000" dirty="0" err="1" smtClean="0">
                <a:solidFill>
                  <a:srgbClr val="0000FF"/>
                </a:solidFill>
              </a:rPr>
              <a:t>L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 </a:t>
            </a:r>
            <a:r>
              <a:rPr lang="en-US" altLang="en-US" dirty="0" smtClean="0">
                <a:solidFill>
                  <a:srgbClr val="0000FF"/>
                </a:solidFill>
              </a:rPr>
              <a:t>x*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</a:t>
            </a:r>
            <a:r>
              <a:rPr lang="en-CA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</a:t>
            </a:r>
            <a:r>
              <a:rPr lang="en-CA" dirty="0" smtClean="0">
                <a:solidFill>
                  <a:srgbClr val="0000FF"/>
                </a:solidFill>
              </a:rPr>
              <a:t> c(T) </a:t>
            </a:r>
            <a:r>
              <a:rPr lang="en-US" altLang="en-US" dirty="0" smtClean="0">
                <a:solidFill>
                  <a:srgbClr val="0000FF"/>
                </a:solidFill>
              </a:rPr>
              <a:t>≤ 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dirty="0" smtClean="0">
                <a:solidFill>
                  <a:srgbClr val="0000FF"/>
                </a:solidFill>
              </a:rPr>
              <a:t>(T) = 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y*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 </a:t>
            </a:r>
            <a:r>
              <a:rPr lang="en-US" altLang="en-US" dirty="0" smtClean="0">
                <a:solidFill>
                  <a:srgbClr val="0000FF"/>
                </a:solidFill>
              </a:rPr>
              <a:t>x*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e</a:t>
            </a:r>
            <a:r>
              <a:rPr lang="en-US" altLang="en-US" dirty="0" smtClean="0">
                <a:solidFill>
                  <a:srgbClr val="0000FF"/>
                </a:solidFill>
              </a:rPr>
              <a:t> = 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baseline="-25000" dirty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x*</a:t>
            </a:r>
            <a:r>
              <a:rPr lang="en-US" altLang="en-US" baseline="-25000" dirty="0">
                <a:solidFill>
                  <a:srgbClr val="0000FF"/>
                </a:solidFill>
              </a:rPr>
              <a:t>e</a:t>
            </a:r>
            <a:r>
              <a:rPr lang="en-US" altLang="en-US" dirty="0" smtClean="0">
                <a:solidFill>
                  <a:srgbClr val="0000FF"/>
                </a:solidFill>
              </a:rPr>
              <a:t> +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CC0000"/>
                </a:solidFill>
              </a:rPr>
              <a:t>2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b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dirty="0" err="1" smtClean="0">
                <a:solidFill>
                  <a:srgbClr val="0000FF"/>
                </a:solidFill>
              </a:rPr>
              <a:t>y</a:t>
            </a:r>
            <a:r>
              <a:rPr lang="en-US" altLang="en-US" dirty="0" smtClean="0">
                <a:solidFill>
                  <a:srgbClr val="0000FF"/>
                </a:solidFill>
              </a:rPr>
              <a:t>*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</a:p>
          <a:p>
            <a:pPr>
              <a:spcBef>
                <a:spcPts val="600"/>
              </a:spcBef>
              <a:tabLst>
                <a:tab pos="1254125" algn="l"/>
              </a:tabLst>
            </a:pPr>
            <a:r>
              <a:rPr lang="en-CA" dirty="0" smtClean="0">
                <a:solidFill>
                  <a:srgbClr val="00B050"/>
                </a:solidFill>
              </a:rPr>
              <a:t>Problem:</a:t>
            </a:r>
            <a:r>
              <a:rPr lang="en-CA" dirty="0" smtClean="0">
                <a:solidFill>
                  <a:srgbClr val="CC0000"/>
                </a:solidFill>
              </a:rPr>
              <a:t> 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S</a:t>
            </a:r>
            <a:r>
              <a:rPr lang="en-US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b</a:t>
            </a:r>
            <a:r>
              <a:rPr lang="en-US" altLang="en-US" baseline="-25000" dirty="0" err="1">
                <a:solidFill>
                  <a:srgbClr val="0000FF"/>
                </a:solidFill>
              </a:rPr>
              <a:t>S</a:t>
            </a:r>
            <a:r>
              <a:rPr lang="en-US" altLang="en-US" dirty="0" err="1">
                <a:solidFill>
                  <a:srgbClr val="0000FF"/>
                </a:solidFill>
              </a:rPr>
              <a:t>y</a:t>
            </a:r>
            <a:r>
              <a:rPr lang="en-US" altLang="en-US" dirty="0">
                <a:solidFill>
                  <a:srgbClr val="0000FF"/>
                </a:solidFill>
              </a:rPr>
              <a:t>*</a:t>
            </a:r>
            <a:r>
              <a:rPr lang="en-US" altLang="en-US" baseline="-25000" dirty="0">
                <a:solidFill>
                  <a:srgbClr val="0000FF"/>
                </a:solidFill>
              </a:rPr>
              <a:t>S</a:t>
            </a:r>
            <a:r>
              <a:rPr lang="en-US" altLang="en-US" dirty="0"/>
              <a:t> </a:t>
            </a:r>
            <a:r>
              <a:rPr lang="en-US" altLang="en-US" dirty="0" smtClean="0"/>
              <a:t>may be </a:t>
            </a:r>
            <a:r>
              <a:rPr lang="en-US" altLang="en-US" dirty="0" smtClean="0">
                <a:solidFill>
                  <a:srgbClr val="0000FF"/>
                </a:solidFill>
              </a:rPr>
              <a:t>&gt;&gt; OPT</a:t>
            </a:r>
          </a:p>
          <a:p>
            <a:pPr>
              <a:spcBef>
                <a:spcPts val="600"/>
              </a:spcBef>
              <a:tabLst>
                <a:tab pos="1254125" algn="l"/>
              </a:tabLst>
            </a:pPr>
            <a:r>
              <a:rPr lang="en-US" dirty="0" smtClean="0">
                <a:solidFill>
                  <a:srgbClr val="CC0000"/>
                </a:solidFill>
              </a:rPr>
              <a:t>Fix: </a:t>
            </a:r>
            <a:r>
              <a:rPr lang="en-US" dirty="0" smtClean="0"/>
              <a:t>	Start with slightly inflated degree bounds (e.g., </a:t>
            </a:r>
            <a:r>
              <a:rPr lang="en-US" dirty="0" smtClean="0">
                <a:solidFill>
                  <a:srgbClr val="CC0000"/>
                </a:solidFill>
              </a:rPr>
              <a:t>2b</a:t>
            </a:r>
            <a:r>
              <a:rPr lang="en-US" baseline="-25000" dirty="0" smtClean="0">
                <a:solidFill>
                  <a:srgbClr val="CC0000"/>
                </a:solidFill>
              </a:rPr>
              <a:t>S</a:t>
            </a:r>
            <a:r>
              <a:rPr lang="en-US" dirty="0" smtClean="0"/>
              <a:t>)</a:t>
            </a:r>
            <a:endParaRPr lang="en-CA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074985" y="1465386"/>
            <a:ext cx="1078523" cy="234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3516923" y="1041336"/>
            <a:ext cx="413824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C0000"/>
                </a:solidFill>
              </a:rPr>
              <a:t>with degree bounds (2b</a:t>
            </a:r>
            <a:r>
              <a:rPr lang="en-CA" baseline="-25000" dirty="0" smtClean="0">
                <a:solidFill>
                  <a:srgbClr val="CC0000"/>
                </a:solidFill>
              </a:rPr>
              <a:t>S</a:t>
            </a:r>
            <a:r>
              <a:rPr lang="en-CA" dirty="0" smtClean="0">
                <a:solidFill>
                  <a:srgbClr val="CC0000"/>
                </a:solidFill>
              </a:rPr>
              <a:t>)</a:t>
            </a:r>
            <a:r>
              <a:rPr lang="en-US" altLang="en-US" baseline="-25000" dirty="0" smtClean="0">
                <a:solidFill>
                  <a:srgbClr val="CC0000"/>
                </a:solidFill>
              </a:rPr>
              <a:t>S</a:t>
            </a:r>
            <a:r>
              <a:rPr lang="en-US" altLang="en-US" baseline="-25000" dirty="0">
                <a:solidFill>
                  <a:srgbClr val="CC0000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baseline="-25000" dirty="0">
                <a:solidFill>
                  <a:srgbClr val="CC0000"/>
                </a:solidFill>
                <a:latin typeface="Brush Script MT" panose="03060802040406070304" pitchFamily="66" charset="0"/>
              </a:rPr>
              <a:t>C</a:t>
            </a:r>
            <a:endParaRPr lang="en-CA" dirty="0">
              <a:solidFill>
                <a:srgbClr val="CC0000"/>
              </a:solidFill>
            </a:endParaRPr>
          </a:p>
        </p:txBody>
      </p:sp>
      <p:sp>
        <p:nvSpPr>
          <p:cNvPr id="8" name="Right Arrow 7"/>
          <p:cNvSpPr/>
          <p:nvPr/>
        </p:nvSpPr>
        <p:spPr bwMode="auto">
          <a:xfrm rot="20592934">
            <a:off x="2257044" y="1345608"/>
            <a:ext cx="1136699" cy="290081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6646985" y="3247297"/>
            <a:ext cx="77372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685800" y="5380894"/>
            <a:ext cx="4636477" cy="3516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900246" y="4324253"/>
            <a:ext cx="137160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en-US" dirty="0">
                <a:solidFill>
                  <a:srgbClr val="CC0000"/>
                </a:solidFill>
              </a:rPr>
              <a:t>≤ </a:t>
            </a:r>
            <a:r>
              <a:rPr lang="en-CA" dirty="0" smtClean="0">
                <a:solidFill>
                  <a:srgbClr val="CC0000"/>
                </a:solidFill>
              </a:rPr>
              <a:t>OPT</a:t>
            </a:r>
            <a:endParaRPr lang="en-CA" dirty="0">
              <a:solidFill>
                <a:srgbClr val="CC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7361" y="5150061"/>
            <a:ext cx="1266693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en-US" dirty="0">
                <a:solidFill>
                  <a:srgbClr val="CC0000"/>
                </a:solidFill>
              </a:rPr>
              <a:t>≤ </a:t>
            </a:r>
            <a:r>
              <a:rPr lang="en-CA" dirty="0" smtClean="0">
                <a:solidFill>
                  <a:srgbClr val="CC0000"/>
                </a:solidFill>
              </a:rPr>
              <a:t>2.OPT</a:t>
            </a:r>
            <a:endParaRPr lang="en-CA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4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492" y="242770"/>
            <a:ext cx="7825154" cy="838200"/>
          </a:xfrm>
        </p:spPr>
        <p:txBody>
          <a:bodyPr/>
          <a:lstStyle/>
          <a:p>
            <a:r>
              <a:rPr lang="en-CA" dirty="0" smtClean="0"/>
              <a:t>General reduction from weighted to unweighted problems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56492" y="1477110"/>
            <a:ext cx="7872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  <a:tab pos="1524000" algn="l"/>
                <a:tab pos="2238375" algn="l"/>
                <a:tab pos="5919788" algn="l"/>
                <a:tab pos="7080250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Min</a:t>
            </a:r>
            <a:r>
              <a:rPr lang="en-CA" dirty="0" smtClean="0"/>
              <a:t>	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	</a:t>
            </a:r>
            <a:r>
              <a:rPr lang="en-CA" dirty="0" err="1" smtClean="0"/>
              <a:t>s.t.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is an extreme point of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,	</a:t>
            </a:r>
            <a:r>
              <a:rPr lang="en-CA" dirty="0" smtClean="0">
                <a:solidFill>
                  <a:srgbClr val="0000FF"/>
                </a:solidFill>
              </a:rPr>
              <a:t>Ax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b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</a:rPr>
              <a:t>(Q</a:t>
            </a:r>
            <a:r>
              <a:rPr lang="en-CA" baseline="30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endParaRPr lang="en-CA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6492" y="1922588"/>
                <a:ext cx="7825154" cy="28315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How can we use an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O(</a:t>
                </a:r>
                <a:r>
                  <a:rPr lang="en-CA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-approximation for unweighted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 smtClean="0"/>
                  <a:t>to obtain approximation guarantees for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/>
                  <a:t>)?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Key properties we utilize from OZ13-algorithm:</a:t>
                </a:r>
              </a:p>
              <a:p>
                <a:pPr marL="539750" indent="-269875">
                  <a:buClr>
                    <a:srgbClr val="CC0000"/>
                  </a:buClr>
                  <a:buSzPct val="100000"/>
                  <a:buFont typeface="Arial" panose="020B0604020202020204" pitchFamily="34" charset="0"/>
                  <a:buChar char="•"/>
                </a:pPr>
                <a:r>
                  <a:rPr lang="en-CA" dirty="0" smtClean="0"/>
                  <a:t>approximation for unweighted problem</a:t>
                </a:r>
              </a:p>
              <a:p>
                <a:pPr marL="539750" indent="-269875">
                  <a:buClr>
                    <a:srgbClr val="CC0000"/>
                  </a:buClr>
                  <a:buSzPct val="100000"/>
                  <a:buFont typeface="Arial" panose="020B0604020202020204" pitchFamily="34" charset="0"/>
                  <a:buChar char="•"/>
                </a:pPr>
                <a:r>
                  <a:rPr lang="en-CA" dirty="0" smtClean="0"/>
                  <a:t>preserves tight spanning-tree constraints</a:t>
                </a:r>
              </a:p>
              <a:p>
                <a:pPr>
                  <a:spcBef>
                    <a:spcPts val="600"/>
                  </a:spcBef>
                  <a:buClr>
                    <a:srgbClr val="CC0000"/>
                  </a:buClr>
                  <a:buSzPct val="100000"/>
                </a:pPr>
                <a:r>
                  <a:rPr lang="en-CA" dirty="0" smtClean="0">
                    <a:solidFill>
                      <a:srgbClr val="CC0000"/>
                    </a:solidFill>
                  </a:rPr>
                  <a:t>Face-preserving rounding algorithm (FPRA):</a:t>
                </a:r>
                <a:r>
                  <a:rPr lang="en-CA" dirty="0" smtClean="0"/>
                  <a:t> </a:t>
                </a:r>
              </a:p>
              <a:p>
                <a:pPr>
                  <a:buClr>
                    <a:srgbClr val="CC0000"/>
                  </a:buClr>
                  <a:buSzPct val="100000"/>
                </a:pPr>
                <a:r>
                  <a:rPr lang="en-CA" dirty="0" smtClean="0"/>
                  <a:t>rounds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CA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err="1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/>
                  <a:t> to an extreme point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dirty="0" smtClean="0"/>
                  <a:t> s.t.</a:t>
                </a:r>
                <a:endParaRPr lang="en-CA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492" y="1922588"/>
                <a:ext cx="7825154" cy="2831544"/>
              </a:xfrm>
              <a:prstGeom prst="rect">
                <a:avLst/>
              </a:prstGeom>
              <a:blipFill rotWithShape="0">
                <a:blip r:embed="rId3"/>
                <a:stretch>
                  <a:fillRect l="-1247" t="-1935" r="-1949" b="-408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72218" y="4880873"/>
                <a:ext cx="9092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dirty="0" smtClean="0"/>
                  <a:t>   </a:t>
                </a:r>
                <a:r>
                  <a:rPr lang="en-CA" b="1" dirty="0" smtClean="0">
                    <a:sym typeface="Symbol" panose="05050102010706020507" pitchFamily="18" charset="2"/>
                  </a:rPr>
                  <a:t></a:t>
                </a:r>
                <a:endParaRPr lang="en-CA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218" y="4880873"/>
                <a:ext cx="909213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342" t="-12000" b="-2933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927315" y="4714172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m</a:t>
            </a:r>
            <a:r>
              <a:rPr lang="en-CA" dirty="0" smtClean="0"/>
              <a:t>inimal face of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 containing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endParaRPr lang="en-CA" dirty="0">
              <a:solidFill>
                <a:srgbClr val="0000FF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469023" y="3969908"/>
            <a:ext cx="2487847" cy="2459403"/>
            <a:chOff x="1170831" y="2341637"/>
            <a:chExt cx="2149022" cy="2124451"/>
          </a:xfrm>
        </p:grpSpPr>
        <p:grpSp>
          <p:nvGrpSpPr>
            <p:cNvPr id="18" name="Group 17"/>
            <p:cNvGrpSpPr/>
            <p:nvPr/>
          </p:nvGrpSpPr>
          <p:grpSpPr>
            <a:xfrm>
              <a:off x="1170831" y="2341637"/>
              <a:ext cx="2149022" cy="2124451"/>
              <a:chOff x="1170831" y="2341637"/>
              <a:chExt cx="2149022" cy="2124451"/>
            </a:xfrm>
          </p:grpSpPr>
          <p:sp>
            <p:nvSpPr>
              <p:cNvPr id="20" name="Triangle 18"/>
              <p:cNvSpPr/>
              <p:nvPr/>
            </p:nvSpPr>
            <p:spPr bwMode="auto">
              <a:xfrm rot="20843751">
                <a:off x="1170831" y="2660887"/>
                <a:ext cx="1950211" cy="1569993"/>
              </a:xfrm>
              <a:custGeom>
                <a:avLst/>
                <a:gdLst>
                  <a:gd name="connsiteX0" fmla="*/ 0 w 2234808"/>
                  <a:gd name="connsiteY0" fmla="*/ 1812411 h 1812411"/>
                  <a:gd name="connsiteX1" fmla="*/ 1117404 w 2234808"/>
                  <a:gd name="connsiteY1" fmla="*/ 0 h 1812411"/>
                  <a:gd name="connsiteX2" fmla="*/ 2234808 w 2234808"/>
                  <a:gd name="connsiteY2" fmla="*/ 1812411 h 1812411"/>
                  <a:gd name="connsiteX3" fmla="*/ 0 w 2234808"/>
                  <a:gd name="connsiteY3" fmla="*/ 1812411 h 1812411"/>
                  <a:gd name="connsiteX0" fmla="*/ 0 w 2255131"/>
                  <a:gd name="connsiteY0" fmla="*/ 1812411 h 1828966"/>
                  <a:gd name="connsiteX1" fmla="*/ 1117404 w 2255131"/>
                  <a:gd name="connsiteY1" fmla="*/ 0 h 1828966"/>
                  <a:gd name="connsiteX2" fmla="*/ 2255131 w 2255131"/>
                  <a:gd name="connsiteY2" fmla="*/ 1828966 h 1828966"/>
                  <a:gd name="connsiteX3" fmla="*/ 0 w 2255131"/>
                  <a:gd name="connsiteY3" fmla="*/ 1812411 h 1828966"/>
                  <a:gd name="connsiteX0" fmla="*/ 0 w 2260248"/>
                  <a:gd name="connsiteY0" fmla="*/ 1812411 h 1812411"/>
                  <a:gd name="connsiteX1" fmla="*/ 1117404 w 2260248"/>
                  <a:gd name="connsiteY1" fmla="*/ 0 h 1812411"/>
                  <a:gd name="connsiteX2" fmla="*/ 2260248 w 2260248"/>
                  <a:gd name="connsiteY2" fmla="*/ 1806085 h 1812411"/>
                  <a:gd name="connsiteX3" fmla="*/ 0 w 2260248"/>
                  <a:gd name="connsiteY3" fmla="*/ 1812411 h 1812411"/>
                  <a:gd name="connsiteX0" fmla="*/ 0 w 2257691"/>
                  <a:gd name="connsiteY0" fmla="*/ 1812411 h 1817526"/>
                  <a:gd name="connsiteX1" fmla="*/ 1117404 w 2257691"/>
                  <a:gd name="connsiteY1" fmla="*/ 0 h 1817526"/>
                  <a:gd name="connsiteX2" fmla="*/ 2257691 w 2257691"/>
                  <a:gd name="connsiteY2" fmla="*/ 1817526 h 1817526"/>
                  <a:gd name="connsiteX3" fmla="*/ 0 w 2257691"/>
                  <a:gd name="connsiteY3" fmla="*/ 1812411 h 18175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57691" h="1817526">
                    <a:moveTo>
                      <a:pt x="0" y="1812411"/>
                    </a:moveTo>
                    <a:lnTo>
                      <a:pt x="1117404" y="0"/>
                    </a:lnTo>
                    <a:lnTo>
                      <a:pt x="2257691" y="1817526"/>
                    </a:lnTo>
                    <a:lnTo>
                      <a:pt x="0" y="1812411"/>
                    </a:lnTo>
                    <a:close/>
                  </a:path>
                </a:pathLst>
              </a:custGeom>
              <a:solidFill>
                <a:srgbClr val="C00000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  <p:sp>
            <p:nvSpPr>
              <p:cNvPr id="21" name="Triangle 19"/>
              <p:cNvSpPr/>
              <p:nvPr/>
            </p:nvSpPr>
            <p:spPr bwMode="auto">
              <a:xfrm rot="10070675">
                <a:off x="1397835" y="4206671"/>
                <a:ext cx="1922018" cy="259417"/>
              </a:xfrm>
              <a:prstGeom prst="triangle">
                <a:avLst>
                  <a:gd name="adj" fmla="val 73708"/>
                </a:avLst>
              </a:prstGeom>
              <a:solidFill>
                <a:srgbClr val="FFC000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  <p:sp>
            <p:nvSpPr>
              <p:cNvPr id="22" name="Triangle 20"/>
              <p:cNvSpPr/>
              <p:nvPr/>
            </p:nvSpPr>
            <p:spPr bwMode="auto">
              <a:xfrm rot="2723415">
                <a:off x="1799338" y="3143553"/>
                <a:ext cx="1846383" cy="242552"/>
              </a:xfrm>
              <a:prstGeom prst="triangle">
                <a:avLst/>
              </a:prstGeom>
              <a:solidFill>
                <a:srgbClr val="00B050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ill Sans MT" pitchFamily="34" charset="0"/>
                </a:endParaRPr>
              </a:p>
            </p:txBody>
          </p:sp>
        </p:grpSp>
        <p:sp>
          <p:nvSpPr>
            <p:cNvPr id="19" name="Triangle 17"/>
            <p:cNvSpPr/>
            <p:nvPr/>
          </p:nvSpPr>
          <p:spPr bwMode="auto">
            <a:xfrm rot="17339872">
              <a:off x="532634" y="3207853"/>
              <a:ext cx="1814815" cy="511698"/>
            </a:xfrm>
            <a:prstGeom prst="triangle">
              <a:avLst>
                <a:gd name="adj" fmla="val 50432"/>
              </a:avLst>
            </a:prstGeom>
            <a:solidFill>
              <a:schemeClr val="bg2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 flipH="1">
            <a:off x="6718823" y="4426888"/>
            <a:ext cx="675968" cy="1963391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4" name="Group 23"/>
          <p:cNvGrpSpPr/>
          <p:nvPr/>
        </p:nvGrpSpPr>
        <p:grpSpPr>
          <a:xfrm>
            <a:off x="6888970" y="5335520"/>
            <a:ext cx="724290" cy="369332"/>
            <a:chOff x="6724847" y="5542732"/>
            <a:chExt cx="724290" cy="369332"/>
          </a:xfrm>
        </p:grpSpPr>
        <p:sp>
          <p:nvSpPr>
            <p:cNvPr id="25" name="Oval 24"/>
            <p:cNvSpPr/>
            <p:nvPr/>
          </p:nvSpPr>
          <p:spPr bwMode="auto">
            <a:xfrm>
              <a:off x="6724847" y="5674738"/>
              <a:ext cx="199839" cy="199838"/>
            </a:xfrm>
            <a:prstGeom prst="ellipse">
              <a:avLst/>
            </a:prstGeom>
            <a:solidFill>
              <a:srgbClr val="0000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756923" y="5542732"/>
                  <a:ext cx="692214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00FF"/>
                            </a:solidFill>
                            <a:latin typeface="Cambria Math" charset="0"/>
                          </a:rPr>
                          <m:t>x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6923" y="5542732"/>
                  <a:ext cx="692214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5794287" y="4475264"/>
            <a:ext cx="1185078" cy="1520278"/>
            <a:chOff x="4242913" y="4549277"/>
            <a:chExt cx="1185078" cy="15202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4242913" y="4707579"/>
                  <a:ext cx="30136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rgbClr val="CC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C6600"/>
                                </a:solidFill>
                                <a:latin typeface="Cambria Math" charset="0"/>
                              </a:rPr>
                              <m:t>x</m:t>
                            </m:r>
                          </m:e>
                        </m:acc>
                        <m:r>
                          <a:rPr lang="en-US" b="0" i="1" smtClean="0">
                            <a:latin typeface="Cambria Math" charset="0"/>
                          </a:rPr>
                          <m:t>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42913" y="4707579"/>
                  <a:ext cx="301365" cy="36933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20408" t="-14754" r="-55102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Straight Arrow Connector 28"/>
            <p:cNvCxnSpPr/>
            <p:nvPr/>
          </p:nvCxnSpPr>
          <p:spPr bwMode="auto">
            <a:xfrm flipV="1">
              <a:off x="4544278" y="4549277"/>
              <a:ext cx="883713" cy="3654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Arrow Connector 29"/>
            <p:cNvCxnSpPr/>
            <p:nvPr/>
          </p:nvCxnSpPr>
          <p:spPr bwMode="auto">
            <a:xfrm>
              <a:off x="4504503" y="5141725"/>
              <a:ext cx="403306" cy="92783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" name="Oval 30"/>
          <p:cNvSpPr/>
          <p:nvPr/>
        </p:nvSpPr>
        <p:spPr bwMode="auto">
          <a:xfrm>
            <a:off x="7283337" y="4354221"/>
            <a:ext cx="188189" cy="188189"/>
          </a:xfrm>
          <a:prstGeom prst="ellipse">
            <a:avLst/>
          </a:prstGeom>
          <a:solidFill>
            <a:srgbClr val="CC99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634905" y="6198383"/>
            <a:ext cx="214373" cy="214373"/>
          </a:xfrm>
          <a:prstGeom prst="ellipse">
            <a:avLst/>
          </a:prstGeom>
          <a:solidFill>
            <a:srgbClr val="CC99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87663" y="5522820"/>
                <a:ext cx="514114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CC0000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>
                    <a:solidFill>
                      <a:srgbClr val="CC0000"/>
                    </a:solidFill>
                  </a:rPr>
                  <a:t>-approximation FPRA: </a:t>
                </a:r>
                <a:r>
                  <a:rPr lang="en-CA" dirty="0" smtClean="0"/>
                  <a:t> also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CC66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baseline="-25000" dirty="0" smtClean="0"/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</a:p>
              <a:p>
                <a:r>
                  <a:rPr lang="en-CA" dirty="0" smtClean="0"/>
                  <a:t>(no guarantee on cost)</a:t>
                </a:r>
                <a:endParaRPr lang="en-CA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663" y="5522820"/>
                <a:ext cx="5141142" cy="830997"/>
              </a:xfrm>
              <a:prstGeom prst="rect">
                <a:avLst/>
              </a:prstGeom>
              <a:blipFill rotWithShape="0">
                <a:blip r:embed="rId11"/>
                <a:stretch>
                  <a:fillRect l="-1777" t="-6618" b="-161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4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1" grpId="0" animBg="1"/>
      <p:bldP spid="32" grpId="0" animBg="1"/>
      <p:bldP spid="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2770"/>
            <a:ext cx="7772400" cy="838200"/>
          </a:xfrm>
        </p:spPr>
        <p:txBody>
          <a:bodyPr/>
          <a:lstStyle/>
          <a:p>
            <a:r>
              <a:rPr lang="en-CA" dirty="0" smtClean="0"/>
              <a:t>Reductions to unweighted (Q</a:t>
            </a:r>
            <a:r>
              <a:rPr lang="en-CA" baseline="30000" dirty="0" smtClean="0"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)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5800" y="1594339"/>
                <a:ext cx="7772400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CC0000"/>
                    </a:solidFill>
                  </a:rPr>
                  <a:t>Theorem: </a:t>
                </a:r>
                <a:r>
                  <a:rPr lang="en-CA" dirty="0" smtClean="0"/>
                  <a:t>Given a 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/>
                  <a:t>-approximation FPRA for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, we can obtain a 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/(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l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-</a:t>
                </a:r>
                <a:r>
                  <a:rPr lang="en-CA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), </a:t>
                </a:r>
                <a:r>
                  <a:rPr lang="en-CA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bl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-approximation for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 for any 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l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&gt;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dirty="0" smtClean="0"/>
                  <a:t>.</a:t>
                </a:r>
              </a:p>
              <a:p>
                <a:pPr>
                  <a:spcBef>
                    <a:spcPts val="3000"/>
                  </a:spcBef>
                </a:pPr>
                <a:r>
                  <a:rPr lang="en-CA" dirty="0" smtClean="0">
                    <a:solidFill>
                      <a:srgbClr val="CC0000"/>
                    </a:solidFill>
                  </a:rPr>
                  <a:t>Theorem: </a:t>
                </a:r>
                <a:r>
                  <a:rPr lang="en-CA" dirty="0" smtClean="0"/>
                  <a:t>Suppose we have an FPRA for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dirty="0" smtClean="0"/>
                  <a:t>that rounds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x</a:t>
                </a:r>
                <a:r>
                  <a:rPr lang="en-CA" dirty="0" smtClean="0"/>
                  <a:t> to an extreme point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dirty="0" smtClean="0"/>
                  <a:t> such that</a:t>
                </a:r>
              </a:p>
              <a:p>
                <a:pPr marL="269875" indent="-176213">
                  <a:spcBef>
                    <a:spcPts val="600"/>
                  </a:spcBef>
                  <a:buClr>
                    <a:srgbClr val="CC0000"/>
                  </a:buClr>
                  <a:buFont typeface="Arial" panose="020B0604020202020204" pitchFamily="34" charset="0"/>
                  <a:buChar char="•"/>
                  <a:tabLst>
                    <a:tab pos="2954338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Ax/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≤ A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dirty="0">
                    <a:solidFill>
                      <a:srgbClr val="0000FF"/>
                    </a:solidFill>
                  </a:rPr>
                  <a:t> ≤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b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Ax</a:t>
                </a:r>
                <a:r>
                  <a:rPr lang="en-CA" dirty="0" smtClean="0"/>
                  <a:t>	(2-sided multiplicative guarantee) </a:t>
                </a:r>
                <a:r>
                  <a:rPr lang="en-CA" cap="small" dirty="0" smtClean="0"/>
                  <a:t>Or</a:t>
                </a:r>
              </a:p>
              <a:p>
                <a:pPr marL="269875" indent="-176213">
                  <a:spcBef>
                    <a:spcPts val="600"/>
                  </a:spcBef>
                  <a:buClr>
                    <a:srgbClr val="CC0000"/>
                  </a:buClr>
                  <a:buFont typeface="Arial" panose="020B0604020202020204" pitchFamily="34" charset="0"/>
                  <a:buChar char="•"/>
                  <a:tabLst>
                    <a:tab pos="2954338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Ax-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>
                    <a:solidFill>
                      <a:srgbClr val="0000FF"/>
                    </a:solidFill>
                  </a:rPr>
                  <a:t>≤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Ax+</a:t>
                </a:r>
                <a:r>
                  <a:rPr lang="en-CA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CA" dirty="0" smtClean="0"/>
                  <a:t>	(2-sided additive guarantee)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Then, there exists a 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, O(</a:t>
                </a:r>
                <a:r>
                  <a:rPr lang="en-CA" dirty="0" smtClean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sz="2800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-approximation for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(Q</a:t>
                </a:r>
                <a:r>
                  <a:rPr lang="en-CA" baseline="30000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</a:rPr>
                  <a:t>P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dirty="0" smtClean="0"/>
                  <a:t>.</a:t>
                </a:r>
                <a:endParaRPr lang="en-C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594339"/>
                <a:ext cx="7772400" cy="3416320"/>
              </a:xfrm>
              <a:prstGeom prst="rect">
                <a:avLst/>
              </a:prstGeom>
              <a:blipFill rotWithShape="0">
                <a:blip r:embed="rId2"/>
                <a:stretch>
                  <a:fillRect l="-1255" t="-1607" b="-410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179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819807" y="1245476"/>
            <a:ext cx="3310759" cy="1647496"/>
          </a:xfrm>
          <a:custGeom>
            <a:avLst/>
            <a:gdLst>
              <a:gd name="connsiteX0" fmla="*/ 0 w 3310759"/>
              <a:gd name="connsiteY0" fmla="*/ 31531 h 1647496"/>
              <a:gd name="connsiteX1" fmla="*/ 2081048 w 3310759"/>
              <a:gd name="connsiteY1" fmla="*/ 0 h 1647496"/>
              <a:gd name="connsiteX2" fmla="*/ 3310759 w 3310759"/>
              <a:gd name="connsiteY2" fmla="*/ 1008993 h 1647496"/>
              <a:gd name="connsiteX3" fmla="*/ 843455 w 3310759"/>
              <a:gd name="connsiteY3" fmla="*/ 1647496 h 1647496"/>
              <a:gd name="connsiteX4" fmla="*/ 0 w 3310759"/>
              <a:gd name="connsiteY4" fmla="*/ 31531 h 1647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759" h="1647496">
                <a:moveTo>
                  <a:pt x="0" y="31531"/>
                </a:moveTo>
                <a:lnTo>
                  <a:pt x="2081048" y="0"/>
                </a:lnTo>
                <a:lnTo>
                  <a:pt x="3310759" y="1008993"/>
                </a:lnTo>
                <a:lnTo>
                  <a:pt x="843455" y="1647496"/>
                </a:lnTo>
                <a:lnTo>
                  <a:pt x="0" y="31531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73" name="Freeform 72"/>
          <p:cNvSpPr/>
          <p:nvPr/>
        </p:nvSpPr>
        <p:spPr bwMode="auto">
          <a:xfrm>
            <a:off x="1014299" y="2613498"/>
            <a:ext cx="2710740" cy="1426018"/>
          </a:xfrm>
          <a:custGeom>
            <a:avLst/>
            <a:gdLst>
              <a:gd name="connsiteX0" fmla="*/ 381600 w 1620000"/>
              <a:gd name="connsiteY0" fmla="*/ 187200 h 907200"/>
              <a:gd name="connsiteX1" fmla="*/ 1620000 w 1620000"/>
              <a:gd name="connsiteY1" fmla="*/ 0 h 907200"/>
              <a:gd name="connsiteX2" fmla="*/ 993600 w 1620000"/>
              <a:gd name="connsiteY2" fmla="*/ 518400 h 907200"/>
              <a:gd name="connsiteX3" fmla="*/ 0 w 1620000"/>
              <a:gd name="connsiteY3" fmla="*/ 907200 h 907200"/>
              <a:gd name="connsiteX4" fmla="*/ 381600 w 1620000"/>
              <a:gd name="connsiteY4" fmla="*/ 187200 h 907200"/>
              <a:gd name="connsiteX0" fmla="*/ 381600 w 1620000"/>
              <a:gd name="connsiteY0" fmla="*/ 187200 h 900000"/>
              <a:gd name="connsiteX1" fmla="*/ 1620000 w 1620000"/>
              <a:gd name="connsiteY1" fmla="*/ 0 h 900000"/>
              <a:gd name="connsiteX2" fmla="*/ 993600 w 1620000"/>
              <a:gd name="connsiteY2" fmla="*/ 518400 h 900000"/>
              <a:gd name="connsiteX3" fmla="*/ 0 w 1620000"/>
              <a:gd name="connsiteY3" fmla="*/ 900000 h 900000"/>
              <a:gd name="connsiteX4" fmla="*/ 381600 w 1620000"/>
              <a:gd name="connsiteY4" fmla="*/ 187200 h 900000"/>
              <a:gd name="connsiteX0" fmla="*/ 375421 w 1613821"/>
              <a:gd name="connsiteY0" fmla="*/ 187200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75421 w 1613821"/>
              <a:gd name="connsiteY4" fmla="*/ 187200 h 900000"/>
              <a:gd name="connsiteX0" fmla="*/ 381599 w 1613821"/>
              <a:gd name="connsiteY0" fmla="*/ 174843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81599 w 1613821"/>
              <a:gd name="connsiteY4" fmla="*/ 174843 h 900000"/>
              <a:gd name="connsiteX0" fmla="*/ 381599 w 1607643"/>
              <a:gd name="connsiteY0" fmla="*/ 181021 h 906178"/>
              <a:gd name="connsiteX1" fmla="*/ 1607643 w 1607643"/>
              <a:gd name="connsiteY1" fmla="*/ 0 h 906178"/>
              <a:gd name="connsiteX2" fmla="*/ 987421 w 1607643"/>
              <a:gd name="connsiteY2" fmla="*/ 524578 h 906178"/>
              <a:gd name="connsiteX3" fmla="*/ 0 w 1607643"/>
              <a:gd name="connsiteY3" fmla="*/ 906178 h 906178"/>
              <a:gd name="connsiteX4" fmla="*/ 381599 w 1607643"/>
              <a:gd name="connsiteY4" fmla="*/ 181021 h 90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643" h="906178">
                <a:moveTo>
                  <a:pt x="381599" y="181021"/>
                </a:moveTo>
                <a:lnTo>
                  <a:pt x="1607643" y="0"/>
                </a:lnTo>
                <a:lnTo>
                  <a:pt x="987421" y="524578"/>
                </a:lnTo>
                <a:lnTo>
                  <a:pt x="0" y="906178"/>
                </a:lnTo>
                <a:lnTo>
                  <a:pt x="381599" y="181021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74" name="Freeform 73"/>
          <p:cNvSpPr/>
          <p:nvPr/>
        </p:nvSpPr>
        <p:spPr bwMode="auto">
          <a:xfrm>
            <a:off x="377279" y="2367253"/>
            <a:ext cx="1282977" cy="1691037"/>
          </a:xfrm>
          <a:custGeom>
            <a:avLst/>
            <a:gdLst>
              <a:gd name="connsiteX0" fmla="*/ 0 w 760888"/>
              <a:gd name="connsiteY0" fmla="*/ 0 h 1074587"/>
              <a:gd name="connsiteX1" fmla="*/ 380444 w 760888"/>
              <a:gd name="connsiteY1" fmla="*/ 1074587 h 1074587"/>
              <a:gd name="connsiteX2" fmla="*/ 760888 w 760888"/>
              <a:gd name="connsiteY2" fmla="*/ 340397 h 1074587"/>
              <a:gd name="connsiteX3" fmla="*/ 0 w 760888"/>
              <a:gd name="connsiteY3" fmla="*/ 0 h 107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0888" h="1074587">
                <a:moveTo>
                  <a:pt x="0" y="0"/>
                </a:moveTo>
                <a:lnTo>
                  <a:pt x="380444" y="1074587"/>
                </a:lnTo>
                <a:lnTo>
                  <a:pt x="760888" y="340397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76" name="Freeform 75"/>
          <p:cNvSpPr/>
          <p:nvPr/>
        </p:nvSpPr>
        <p:spPr bwMode="auto">
          <a:xfrm>
            <a:off x="1030023" y="2262220"/>
            <a:ext cx="3094899" cy="1785565"/>
          </a:xfrm>
          <a:custGeom>
            <a:avLst/>
            <a:gdLst>
              <a:gd name="connsiteX0" fmla="*/ 373769 w 1835474"/>
              <a:gd name="connsiteY0" fmla="*/ 400467 h 1134656"/>
              <a:gd name="connsiteX1" fmla="*/ 1835474 w 1835474"/>
              <a:gd name="connsiteY1" fmla="*/ 0 h 1134656"/>
              <a:gd name="connsiteX2" fmla="*/ 1635241 w 1835474"/>
              <a:gd name="connsiteY2" fmla="*/ 1094610 h 1134656"/>
              <a:gd name="connsiteX3" fmla="*/ 0 w 1835474"/>
              <a:gd name="connsiteY3" fmla="*/ 1134656 h 1134656"/>
              <a:gd name="connsiteX4" fmla="*/ 373769 w 1835474"/>
              <a:gd name="connsiteY4" fmla="*/ 400467 h 11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5474" h="1134656">
                <a:moveTo>
                  <a:pt x="373769" y="400467"/>
                </a:moveTo>
                <a:lnTo>
                  <a:pt x="1835474" y="0"/>
                </a:lnTo>
                <a:lnTo>
                  <a:pt x="1635241" y="1094610"/>
                </a:lnTo>
                <a:lnTo>
                  <a:pt x="0" y="1134656"/>
                </a:lnTo>
                <a:lnTo>
                  <a:pt x="373769" y="400467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80" name="Freeform 79"/>
          <p:cNvSpPr/>
          <p:nvPr/>
        </p:nvSpPr>
        <p:spPr bwMode="auto">
          <a:xfrm>
            <a:off x="382754" y="2363846"/>
            <a:ext cx="1281380" cy="1682025"/>
          </a:xfrm>
          <a:custGeom>
            <a:avLst/>
            <a:gdLst>
              <a:gd name="connsiteX0" fmla="*/ 0 w 759941"/>
              <a:gd name="connsiteY0" fmla="*/ 0 h 1068860"/>
              <a:gd name="connsiteX1" fmla="*/ 759941 w 759941"/>
              <a:gd name="connsiteY1" fmla="*/ 333633 h 1068860"/>
              <a:gd name="connsiteX2" fmla="*/ 376882 w 759941"/>
              <a:gd name="connsiteY2" fmla="*/ 1068860 h 1068860"/>
              <a:gd name="connsiteX3" fmla="*/ 0 w 759941"/>
              <a:gd name="connsiteY3" fmla="*/ 0 h 106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68860">
                <a:moveTo>
                  <a:pt x="0" y="0"/>
                </a:moveTo>
                <a:lnTo>
                  <a:pt x="759941" y="333633"/>
                </a:lnTo>
                <a:lnTo>
                  <a:pt x="376882" y="106886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75" name="Freeform 74"/>
          <p:cNvSpPr/>
          <p:nvPr/>
        </p:nvSpPr>
        <p:spPr bwMode="auto">
          <a:xfrm>
            <a:off x="378115" y="1274908"/>
            <a:ext cx="1282141" cy="2772101"/>
          </a:xfrm>
          <a:custGeom>
            <a:avLst/>
            <a:gdLst>
              <a:gd name="connsiteX0" fmla="*/ 260304 w 754213"/>
              <a:gd name="connsiteY0" fmla="*/ 0 h 1755381"/>
              <a:gd name="connsiteX1" fmla="*/ 754213 w 754213"/>
              <a:gd name="connsiteY1" fmla="*/ 1034540 h 1755381"/>
              <a:gd name="connsiteX2" fmla="*/ 373769 w 754213"/>
              <a:gd name="connsiteY2" fmla="*/ 1755381 h 1755381"/>
              <a:gd name="connsiteX3" fmla="*/ 0 w 754213"/>
              <a:gd name="connsiteY3" fmla="*/ 694143 h 1755381"/>
              <a:gd name="connsiteX4" fmla="*/ 260304 w 754213"/>
              <a:gd name="connsiteY4" fmla="*/ 0 h 1755381"/>
              <a:gd name="connsiteX0" fmla="*/ 266483 w 760392"/>
              <a:gd name="connsiteY0" fmla="*/ 0 h 1755381"/>
              <a:gd name="connsiteX1" fmla="*/ 760392 w 760392"/>
              <a:gd name="connsiteY1" fmla="*/ 1034540 h 1755381"/>
              <a:gd name="connsiteX2" fmla="*/ 379948 w 760392"/>
              <a:gd name="connsiteY2" fmla="*/ 1755381 h 1755381"/>
              <a:gd name="connsiteX3" fmla="*/ 0 w 760392"/>
              <a:gd name="connsiteY3" fmla="*/ 700321 h 1755381"/>
              <a:gd name="connsiteX4" fmla="*/ 266483 w 760392"/>
              <a:gd name="connsiteY4" fmla="*/ 0 h 1755381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700321 h 1761560"/>
              <a:gd name="connsiteX4" fmla="*/ 266483 w 760392"/>
              <a:gd name="connsiteY4" fmla="*/ 0 h 1761560"/>
              <a:gd name="connsiteX0" fmla="*/ 272662 w 766571"/>
              <a:gd name="connsiteY0" fmla="*/ 0 h 1761560"/>
              <a:gd name="connsiteX1" fmla="*/ 766571 w 766571"/>
              <a:gd name="connsiteY1" fmla="*/ 1034540 h 1761560"/>
              <a:gd name="connsiteX2" fmla="*/ 386127 w 766571"/>
              <a:gd name="connsiteY2" fmla="*/ 1761560 h 1761560"/>
              <a:gd name="connsiteX3" fmla="*/ 0 w 766571"/>
              <a:gd name="connsiteY3" fmla="*/ 700321 h 1761560"/>
              <a:gd name="connsiteX4" fmla="*/ 272662 w 766571"/>
              <a:gd name="connsiteY4" fmla="*/ 0 h 1761560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694142 h 1761560"/>
              <a:gd name="connsiteX4" fmla="*/ 266483 w 760392"/>
              <a:gd name="connsiteY4" fmla="*/ 0 h 176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392" h="1761560">
                <a:moveTo>
                  <a:pt x="266483" y="0"/>
                </a:moveTo>
                <a:lnTo>
                  <a:pt x="760392" y="1034540"/>
                </a:lnTo>
                <a:lnTo>
                  <a:pt x="379948" y="1761560"/>
                </a:lnTo>
                <a:lnTo>
                  <a:pt x="0" y="694142"/>
                </a:lnTo>
                <a:lnTo>
                  <a:pt x="266483" y="0"/>
                </a:ln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77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2296290" y="1238010"/>
            <a:ext cx="1833105" cy="2748776"/>
          </a:xfrm>
          <a:custGeom>
            <a:avLst/>
            <a:gdLst>
              <a:gd name="connsiteX0" fmla="*/ 422031 w 1148862"/>
              <a:gd name="connsiteY0" fmla="*/ 0 h 1746738"/>
              <a:gd name="connsiteX1" fmla="*/ 1148862 w 1148862"/>
              <a:gd name="connsiteY1" fmla="*/ 644769 h 1746738"/>
              <a:gd name="connsiteX2" fmla="*/ 949569 w 1148862"/>
              <a:gd name="connsiteY2" fmla="*/ 1746738 h 1746738"/>
              <a:gd name="connsiteX3" fmla="*/ 293077 w 1148862"/>
              <a:gd name="connsiteY3" fmla="*/ 1395046 h 1746738"/>
              <a:gd name="connsiteX4" fmla="*/ 0 w 1148862"/>
              <a:gd name="connsiteY4" fmla="*/ 668215 h 1746738"/>
              <a:gd name="connsiteX5" fmla="*/ 422031 w 1148862"/>
              <a:gd name="connsiteY5" fmla="*/ 0 h 1746738"/>
              <a:gd name="connsiteX0" fmla="*/ 351692 w 1078523"/>
              <a:gd name="connsiteY0" fmla="*/ 0 h 1746738"/>
              <a:gd name="connsiteX1" fmla="*/ 1078523 w 1078523"/>
              <a:gd name="connsiteY1" fmla="*/ 644769 h 1746738"/>
              <a:gd name="connsiteX2" fmla="*/ 879230 w 1078523"/>
              <a:gd name="connsiteY2" fmla="*/ 1746738 h 1746738"/>
              <a:gd name="connsiteX3" fmla="*/ 222738 w 1078523"/>
              <a:gd name="connsiteY3" fmla="*/ 1395046 h 1746738"/>
              <a:gd name="connsiteX4" fmla="*/ 0 w 1078523"/>
              <a:gd name="connsiteY4" fmla="*/ 504092 h 1746738"/>
              <a:gd name="connsiteX5" fmla="*/ 351692 w 1078523"/>
              <a:gd name="connsiteY5" fmla="*/ 0 h 1746738"/>
              <a:gd name="connsiteX0" fmla="*/ 360318 w 1087149"/>
              <a:gd name="connsiteY0" fmla="*/ 0 h 1746738"/>
              <a:gd name="connsiteX1" fmla="*/ 1087149 w 1087149"/>
              <a:gd name="connsiteY1" fmla="*/ 644769 h 1746738"/>
              <a:gd name="connsiteX2" fmla="*/ 887856 w 1087149"/>
              <a:gd name="connsiteY2" fmla="*/ 1746738 h 1746738"/>
              <a:gd name="connsiteX3" fmla="*/ 231364 w 1087149"/>
              <a:gd name="connsiteY3" fmla="*/ 1395046 h 1746738"/>
              <a:gd name="connsiteX4" fmla="*/ 0 w 1087149"/>
              <a:gd name="connsiteY4" fmla="*/ 504092 h 1746738"/>
              <a:gd name="connsiteX5" fmla="*/ 360318 w 1087149"/>
              <a:gd name="connsiteY5" fmla="*/ 0 h 174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7149" h="1746738">
                <a:moveTo>
                  <a:pt x="360318" y="0"/>
                </a:moveTo>
                <a:lnTo>
                  <a:pt x="1087149" y="644769"/>
                </a:lnTo>
                <a:lnTo>
                  <a:pt x="887856" y="1746738"/>
                </a:lnTo>
                <a:lnTo>
                  <a:pt x="231364" y="1395046"/>
                </a:lnTo>
                <a:lnTo>
                  <a:pt x="0" y="504092"/>
                </a:lnTo>
                <a:lnTo>
                  <a:pt x="360318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/>
              <p:cNvSpPr txBox="1"/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x</m:t>
                          </m:r>
                        </m:e>
                        <m:sup>
                          <m: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itle 88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Why is an FPRA useful?</a:t>
            </a:r>
            <a:endParaRPr lang="en-CA" dirty="0"/>
          </a:p>
        </p:txBody>
      </p:sp>
      <p:sp>
        <p:nvSpPr>
          <p:cNvPr id="90" name="TextBox 89"/>
          <p:cNvSpPr txBox="1"/>
          <p:nvPr/>
        </p:nvSpPr>
        <p:spPr>
          <a:xfrm>
            <a:off x="779672" y="4156271"/>
            <a:ext cx="8106508" cy="1821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Then </a:t>
            </a:r>
            <a:r>
              <a:rPr lang="en-CA" dirty="0" smtClean="0">
                <a:solidFill>
                  <a:srgbClr val="0000FF"/>
                </a:solidFill>
              </a:rPr>
              <a:t>y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an optimal solution to </a:t>
            </a:r>
            <a:r>
              <a:rPr lang="en-CA" dirty="0" err="1" smtClean="0"/>
              <a:t>Lagrangian</a:t>
            </a:r>
            <a:r>
              <a:rPr lang="en-CA" dirty="0" smtClean="0"/>
              <a:t> problem:</a:t>
            </a:r>
          </a:p>
          <a:p>
            <a:pPr>
              <a:tabLst>
                <a:tab pos="6810375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Max  </a:t>
            </a:r>
            <a:r>
              <a:rPr lang="en-CA" sz="2800" dirty="0" smtClean="0">
                <a:solidFill>
                  <a:srgbClr val="0000FF"/>
                </a:solidFill>
              </a:rPr>
              <a:t>{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–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 + </a:t>
            </a:r>
            <a:r>
              <a:rPr lang="en-CA" sz="2800" dirty="0" smtClean="0">
                <a:solidFill>
                  <a:srgbClr val="0000FF"/>
                </a:solidFill>
              </a:rPr>
              <a:t>[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+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A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>
                <a:solidFill>
                  <a:srgbClr val="0000FF"/>
                </a:solidFill>
              </a:rPr>
              <a:t>  </a:t>
            </a:r>
            <a:r>
              <a:rPr lang="en-CA" dirty="0" err="1" smtClean="0"/>
              <a:t>s.t.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]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: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y ≥ 0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}</a:t>
            </a:r>
            <a:r>
              <a:rPr lang="en-CA" sz="2800" dirty="0" smtClean="0"/>
              <a:t>	</a:t>
            </a:r>
            <a:r>
              <a:rPr lang="en-CA" sz="2800" cap="small" dirty="0" smtClean="0"/>
              <a:t>And</a:t>
            </a:r>
          </a:p>
          <a:p>
            <a:pPr>
              <a:tabLst>
                <a:tab pos="6810375" algn="l"/>
              </a:tabLst>
            </a:pPr>
            <a:endParaRPr lang="en-CA" sz="2800" cap="small" dirty="0"/>
          </a:p>
          <a:p>
            <a:pPr>
              <a:spcBef>
                <a:spcPts val="1000"/>
              </a:spcBef>
            </a:pP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optimal solution to inner problem:  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  </a:t>
            </a:r>
            <a:r>
              <a:rPr lang="en-CA" dirty="0" err="1" smtClean="0"/>
              <a:t>s.t.</a:t>
            </a:r>
            <a:r>
              <a:rPr lang="en-CA" dirty="0" smtClean="0"/>
              <a:t> 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370368" y="1224047"/>
            <a:ext cx="427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endParaRPr lang="en-CA" dirty="0">
              <a:solidFill>
                <a:srgbClr val="0000FF"/>
              </a:solidFill>
              <a:latin typeface="Lucida Calligraphy" panose="03010101010101010101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/>
              <p:cNvSpPr txBox="1"/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CA" dirty="0" smtClean="0"/>
                  <a:t>:  optimal solution to	</a:t>
                </a:r>
              </a:p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Min	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c</a:t>
                </a:r>
                <a:r>
                  <a:rPr lang="en-CA" baseline="30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CA" dirty="0" smtClean="0"/>
                  <a:t>	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  <a:sym typeface="Symbol" panose="05050102010706020507" pitchFamily="18" charset="2"/>
                  </a:rPr>
                  <a:t>P</a:t>
                </a:r>
                <a:r>
                  <a:rPr lang="en-CA" dirty="0" smtClean="0"/>
                  <a:t>, 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2171" t="-5839" r="-145" b="-160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4655986" y="2483255"/>
            <a:ext cx="4230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0000FF"/>
                </a:solidFill>
              </a:rPr>
              <a:t>y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dirty="0"/>
              <a:t>: optimal dual values </a:t>
            </a:r>
            <a:r>
              <a:rPr lang="en-CA" dirty="0" err="1" smtClean="0"/>
              <a:t>corresp</a:t>
            </a:r>
            <a:r>
              <a:rPr lang="en-CA" dirty="0" smtClean="0"/>
              <a:t>. to </a:t>
            </a:r>
            <a:r>
              <a:rPr lang="en-CA" dirty="0"/>
              <a:t>side constraints </a:t>
            </a:r>
            <a:r>
              <a:rPr lang="en-CA" dirty="0">
                <a:solidFill>
                  <a:srgbClr val="0000FF"/>
                </a:solidFill>
              </a:rPr>
              <a:t>Ax ≤ b</a:t>
            </a:r>
          </a:p>
        </p:txBody>
      </p:sp>
      <p:sp>
        <p:nvSpPr>
          <p:cNvPr id="18" name="Freeform 17"/>
          <p:cNvSpPr/>
          <p:nvPr/>
        </p:nvSpPr>
        <p:spPr bwMode="auto">
          <a:xfrm>
            <a:off x="369993" y="1245894"/>
            <a:ext cx="2537851" cy="1135904"/>
          </a:xfrm>
          <a:custGeom>
            <a:avLst/>
            <a:gdLst>
              <a:gd name="connsiteX0" fmla="*/ 1500554 w 1500554"/>
              <a:gd name="connsiteY0" fmla="*/ 0 h 726831"/>
              <a:gd name="connsiteX1" fmla="*/ 1066800 w 1500554"/>
              <a:gd name="connsiteY1" fmla="*/ 668215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0554 w 1500554"/>
              <a:gd name="connsiteY0" fmla="*/ 0 h 726831"/>
              <a:gd name="connsiteX1" fmla="*/ 1125416 w 1500554"/>
              <a:gd name="connsiteY1" fmla="*/ 504092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7506 w 1507506"/>
              <a:gd name="connsiteY0" fmla="*/ 0 h 726831"/>
              <a:gd name="connsiteX1" fmla="*/ 1132368 w 1507506"/>
              <a:gd name="connsiteY1" fmla="*/ 504092 h 726831"/>
              <a:gd name="connsiteX2" fmla="*/ 0 w 1507506"/>
              <a:gd name="connsiteY2" fmla="*/ 726831 h 726831"/>
              <a:gd name="connsiteX3" fmla="*/ 264860 w 1507506"/>
              <a:gd name="connsiteY3" fmla="*/ 35169 h 726831"/>
              <a:gd name="connsiteX4" fmla="*/ 1507506 w 1507506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5169 h 726831"/>
              <a:gd name="connsiteX4" fmla="*/ 1514459 w 1514459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0160 h 726831"/>
              <a:gd name="connsiteX4" fmla="*/ 1514459 w 1514459"/>
              <a:gd name="connsiteY4" fmla="*/ 0 h 726831"/>
              <a:gd name="connsiteX0" fmla="*/ 1514459 w 1514459"/>
              <a:gd name="connsiteY0" fmla="*/ 0 h 716813"/>
              <a:gd name="connsiteX1" fmla="*/ 1139321 w 1514459"/>
              <a:gd name="connsiteY1" fmla="*/ 494074 h 716813"/>
              <a:gd name="connsiteX2" fmla="*/ 0 w 1514459"/>
              <a:gd name="connsiteY2" fmla="*/ 716813 h 716813"/>
              <a:gd name="connsiteX3" fmla="*/ 271813 w 1514459"/>
              <a:gd name="connsiteY3" fmla="*/ 20142 h 716813"/>
              <a:gd name="connsiteX4" fmla="*/ 1514459 w 1514459"/>
              <a:gd name="connsiteY4" fmla="*/ 0 h 716813"/>
              <a:gd name="connsiteX0" fmla="*/ 1514459 w 1514459"/>
              <a:gd name="connsiteY0" fmla="*/ 0 h 721822"/>
              <a:gd name="connsiteX1" fmla="*/ 1139321 w 1514459"/>
              <a:gd name="connsiteY1" fmla="*/ 499083 h 721822"/>
              <a:gd name="connsiteX2" fmla="*/ 0 w 1514459"/>
              <a:gd name="connsiteY2" fmla="*/ 721822 h 721822"/>
              <a:gd name="connsiteX3" fmla="*/ 271813 w 1514459"/>
              <a:gd name="connsiteY3" fmla="*/ 25151 h 721822"/>
              <a:gd name="connsiteX4" fmla="*/ 1514459 w 1514459"/>
              <a:gd name="connsiteY4" fmla="*/ 0 h 721822"/>
              <a:gd name="connsiteX0" fmla="*/ 1505109 w 1505109"/>
              <a:gd name="connsiteY0" fmla="*/ 0 h 721822"/>
              <a:gd name="connsiteX1" fmla="*/ 1139321 w 1505109"/>
              <a:gd name="connsiteY1" fmla="*/ 499083 h 721822"/>
              <a:gd name="connsiteX2" fmla="*/ 0 w 1505109"/>
              <a:gd name="connsiteY2" fmla="*/ 721822 h 721822"/>
              <a:gd name="connsiteX3" fmla="*/ 271813 w 1505109"/>
              <a:gd name="connsiteY3" fmla="*/ 25151 h 721822"/>
              <a:gd name="connsiteX4" fmla="*/ 1505109 w 1505109"/>
              <a:gd name="connsiteY4" fmla="*/ 0 h 72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109" h="721822">
                <a:moveTo>
                  <a:pt x="1505109" y="0"/>
                </a:moveTo>
                <a:lnTo>
                  <a:pt x="1139321" y="499083"/>
                </a:lnTo>
                <a:lnTo>
                  <a:pt x="0" y="721822"/>
                </a:lnTo>
                <a:lnTo>
                  <a:pt x="271813" y="25151"/>
                </a:lnTo>
                <a:lnTo>
                  <a:pt x="150510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>
            <a:off x="378373" y="2041634"/>
            <a:ext cx="2301766" cy="1994338"/>
          </a:xfrm>
          <a:custGeom>
            <a:avLst/>
            <a:gdLst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70034 w 2317531"/>
              <a:gd name="connsiteY3" fmla="*/ 1994338 h 1994338"/>
              <a:gd name="connsiteX4" fmla="*/ 0 w 2317531"/>
              <a:gd name="connsiteY4" fmla="*/ 338959 h 1994338"/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62152 w 2317531"/>
              <a:gd name="connsiteY3" fmla="*/ 1994338 h 1994338"/>
              <a:gd name="connsiteX4" fmla="*/ 0 w 2317531"/>
              <a:gd name="connsiteY4" fmla="*/ 338959 h 1994338"/>
              <a:gd name="connsiteX0" fmla="*/ 0 w 2301766"/>
              <a:gd name="connsiteY0" fmla="*/ 331076 h 1994338"/>
              <a:gd name="connsiteX1" fmla="*/ 1915511 w 2301766"/>
              <a:gd name="connsiteY1" fmla="*/ 0 h 1994338"/>
              <a:gd name="connsiteX2" fmla="*/ 2301766 w 2301766"/>
              <a:gd name="connsiteY2" fmla="*/ 1387366 h 1994338"/>
              <a:gd name="connsiteX3" fmla="*/ 646387 w 2301766"/>
              <a:gd name="connsiteY3" fmla="*/ 1994338 h 1994338"/>
              <a:gd name="connsiteX4" fmla="*/ 0 w 2301766"/>
              <a:gd name="connsiteY4" fmla="*/ 331076 h 19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1766" h="1994338">
                <a:moveTo>
                  <a:pt x="0" y="331076"/>
                </a:moveTo>
                <a:lnTo>
                  <a:pt x="1915511" y="0"/>
                </a:lnTo>
                <a:lnTo>
                  <a:pt x="2301766" y="1387366"/>
                </a:lnTo>
                <a:lnTo>
                  <a:pt x="646387" y="1994338"/>
                </a:lnTo>
                <a:lnTo>
                  <a:pt x="0" y="331076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1024759" y="3429000"/>
            <a:ext cx="2766848" cy="614855"/>
          </a:xfrm>
          <a:custGeom>
            <a:avLst/>
            <a:gdLst>
              <a:gd name="connsiteX0" fmla="*/ 1655379 w 2766848"/>
              <a:gd name="connsiteY0" fmla="*/ 0 h 614855"/>
              <a:gd name="connsiteX1" fmla="*/ 2766848 w 2766848"/>
              <a:gd name="connsiteY1" fmla="*/ 559676 h 614855"/>
              <a:gd name="connsiteX2" fmla="*/ 0 w 2766848"/>
              <a:gd name="connsiteY2" fmla="*/ 614855 h 614855"/>
              <a:gd name="connsiteX3" fmla="*/ 1655379 w 2766848"/>
              <a:gd name="connsiteY3" fmla="*/ 0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6848" h="614855">
                <a:moveTo>
                  <a:pt x="1655379" y="0"/>
                </a:moveTo>
                <a:lnTo>
                  <a:pt x="2766848" y="559676"/>
                </a:lnTo>
                <a:lnTo>
                  <a:pt x="0" y="614855"/>
                </a:lnTo>
                <a:lnTo>
                  <a:pt x="165537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7" name="Straight Connector 6"/>
          <p:cNvCxnSpPr>
            <a:stCxn id="75" idx="1"/>
            <a:endCxn id="18" idx="3"/>
          </p:cNvCxnSpPr>
          <p:nvPr/>
        </p:nvCxnSpPr>
        <p:spPr bwMode="auto">
          <a:xfrm flipH="1" flipV="1">
            <a:off x="828313" y="1285473"/>
            <a:ext cx="831943" cy="1617452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75" idx="1"/>
            <a:endCxn id="5" idx="2"/>
          </p:cNvCxnSpPr>
          <p:nvPr/>
        </p:nvCxnSpPr>
        <p:spPr bwMode="auto">
          <a:xfrm flipH="1">
            <a:off x="1024759" y="2902925"/>
            <a:ext cx="635497" cy="1140930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9" name="Straight Connector 98"/>
          <p:cNvCxnSpPr>
            <a:endCxn id="17" idx="1"/>
          </p:cNvCxnSpPr>
          <p:nvPr/>
        </p:nvCxnSpPr>
        <p:spPr bwMode="auto">
          <a:xfrm flipV="1">
            <a:off x="1660256" y="2252659"/>
            <a:ext cx="2469139" cy="645935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Freeform 34"/>
          <p:cNvSpPr/>
          <p:nvPr/>
        </p:nvSpPr>
        <p:spPr bwMode="auto">
          <a:xfrm>
            <a:off x="393173" y="1265184"/>
            <a:ext cx="1916860" cy="1108386"/>
          </a:xfrm>
          <a:custGeom>
            <a:avLst/>
            <a:gdLst>
              <a:gd name="connsiteX0" fmla="*/ 753762 w 1136821"/>
              <a:gd name="connsiteY0" fmla="*/ 0 h 704335"/>
              <a:gd name="connsiteX1" fmla="*/ 1136821 w 1136821"/>
              <a:gd name="connsiteY1" fmla="*/ 488092 h 704335"/>
              <a:gd name="connsiteX2" fmla="*/ 0 w 1136821"/>
              <a:gd name="connsiteY2" fmla="*/ 704335 h 704335"/>
              <a:gd name="connsiteX3" fmla="*/ 753762 w 1136821"/>
              <a:gd name="connsiteY3" fmla="*/ 0 h 70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6821" h="704335">
                <a:moveTo>
                  <a:pt x="753762" y="0"/>
                </a:moveTo>
                <a:lnTo>
                  <a:pt x="1136821" y="488092"/>
                </a:lnTo>
                <a:lnTo>
                  <a:pt x="0" y="704335"/>
                </a:lnTo>
                <a:lnTo>
                  <a:pt x="753762" y="0"/>
                </a:lnTo>
                <a:close/>
              </a:path>
            </a:pathLst>
          </a:custGeom>
          <a:solidFill>
            <a:srgbClr val="FFC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2299614" y="2033271"/>
            <a:ext cx="1437647" cy="1419514"/>
          </a:xfrm>
          <a:custGeom>
            <a:avLst/>
            <a:gdLst>
              <a:gd name="connsiteX0" fmla="*/ 0 w 852616"/>
              <a:gd name="connsiteY0" fmla="*/ 0 h 889687"/>
              <a:gd name="connsiteX1" fmla="*/ 234778 w 852616"/>
              <a:gd name="connsiteY1" fmla="*/ 889687 h 889687"/>
              <a:gd name="connsiteX2" fmla="*/ 852616 w 852616"/>
              <a:gd name="connsiteY2" fmla="*/ 358346 h 889687"/>
              <a:gd name="connsiteX3" fmla="*/ 0 w 852616"/>
              <a:gd name="connsiteY3" fmla="*/ 0 h 889687"/>
              <a:gd name="connsiteX0" fmla="*/ 0 w 858794"/>
              <a:gd name="connsiteY0" fmla="*/ 0 h 895866"/>
              <a:gd name="connsiteX1" fmla="*/ 240956 w 858794"/>
              <a:gd name="connsiteY1" fmla="*/ 895866 h 895866"/>
              <a:gd name="connsiteX2" fmla="*/ 858794 w 858794"/>
              <a:gd name="connsiteY2" fmla="*/ 364525 h 895866"/>
              <a:gd name="connsiteX3" fmla="*/ 0 w 858794"/>
              <a:gd name="connsiteY3" fmla="*/ 0 h 895866"/>
              <a:gd name="connsiteX0" fmla="*/ 0 w 846437"/>
              <a:gd name="connsiteY0" fmla="*/ 0 h 895866"/>
              <a:gd name="connsiteX1" fmla="*/ 240956 w 846437"/>
              <a:gd name="connsiteY1" fmla="*/ 895866 h 895866"/>
              <a:gd name="connsiteX2" fmla="*/ 846437 w 846437"/>
              <a:gd name="connsiteY2" fmla="*/ 364525 h 895866"/>
              <a:gd name="connsiteX3" fmla="*/ 0 w 846437"/>
              <a:gd name="connsiteY3" fmla="*/ 0 h 895866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34081"/>
              <a:gd name="connsiteY0" fmla="*/ 0 h 902045"/>
              <a:gd name="connsiteX1" fmla="*/ 234778 w 834081"/>
              <a:gd name="connsiteY1" fmla="*/ 902045 h 902045"/>
              <a:gd name="connsiteX2" fmla="*/ 834081 w 834081"/>
              <a:gd name="connsiteY2" fmla="*/ 370704 h 902045"/>
              <a:gd name="connsiteX3" fmla="*/ 0 w 834081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83061 h 902045"/>
              <a:gd name="connsiteX3" fmla="*/ 0 w 852617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64526 h 902045"/>
              <a:gd name="connsiteX3" fmla="*/ 0 w 852617"/>
              <a:gd name="connsiteY3" fmla="*/ 0 h 9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17" h="902045">
                <a:moveTo>
                  <a:pt x="0" y="0"/>
                </a:moveTo>
                <a:lnTo>
                  <a:pt x="234778" y="902045"/>
                </a:lnTo>
                <a:lnTo>
                  <a:pt x="852617" y="364526"/>
                </a:lnTo>
                <a:lnTo>
                  <a:pt x="0" y="0"/>
                </a:lnTo>
                <a:close/>
              </a:path>
            </a:pathLst>
          </a:custGeom>
          <a:solidFill>
            <a:srgbClr val="00B05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1652930" y="1274906"/>
            <a:ext cx="2099477" cy="1343931"/>
          </a:xfrm>
          <a:custGeom>
            <a:avLst/>
            <a:gdLst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45125"/>
              <a:gd name="connsiteY0" fmla="*/ 0 h 854015"/>
              <a:gd name="connsiteX1" fmla="*/ 388189 w 1245125"/>
              <a:gd name="connsiteY1" fmla="*/ 491706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75833 w 1245125"/>
              <a:gd name="connsiteY1" fmla="*/ 473171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69655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82012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5125" h="854015">
                <a:moveTo>
                  <a:pt x="0" y="0"/>
                </a:moveTo>
                <a:lnTo>
                  <a:pt x="382012" y="479349"/>
                </a:lnTo>
                <a:lnTo>
                  <a:pt x="1245125" y="854015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1647497" y="1261241"/>
            <a:ext cx="2081048" cy="1639614"/>
          </a:xfrm>
          <a:custGeom>
            <a:avLst/>
            <a:gdLst>
              <a:gd name="connsiteX0" fmla="*/ 0 w 2081048"/>
              <a:gd name="connsiteY0" fmla="*/ 0 h 1639614"/>
              <a:gd name="connsiteX1" fmla="*/ 15765 w 2081048"/>
              <a:gd name="connsiteY1" fmla="*/ 1639614 h 1639614"/>
              <a:gd name="connsiteX2" fmla="*/ 2081048 w 2081048"/>
              <a:gd name="connsiteY2" fmla="*/ 1340069 h 1639614"/>
              <a:gd name="connsiteX3" fmla="*/ 0 w 2081048"/>
              <a:gd name="connsiteY3" fmla="*/ 0 h 163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048" h="1639614">
                <a:moveTo>
                  <a:pt x="0" y="0"/>
                </a:moveTo>
                <a:lnTo>
                  <a:pt x="15765" y="1639614"/>
                </a:lnTo>
                <a:lnTo>
                  <a:pt x="2081048" y="1340069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382754" y="1274906"/>
            <a:ext cx="1281380" cy="1623688"/>
          </a:xfrm>
          <a:custGeom>
            <a:avLst/>
            <a:gdLst>
              <a:gd name="connsiteX0" fmla="*/ 0 w 759941"/>
              <a:gd name="connsiteY0" fmla="*/ 698157 h 1031789"/>
              <a:gd name="connsiteX1" fmla="*/ 759941 w 759941"/>
              <a:gd name="connsiteY1" fmla="*/ 0 h 1031789"/>
              <a:gd name="connsiteX2" fmla="*/ 759941 w 759941"/>
              <a:gd name="connsiteY2" fmla="*/ 1031789 h 1031789"/>
              <a:gd name="connsiteX3" fmla="*/ 0 w 759941"/>
              <a:gd name="connsiteY3" fmla="*/ 698157 h 103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31789">
                <a:moveTo>
                  <a:pt x="0" y="698157"/>
                </a:moveTo>
                <a:lnTo>
                  <a:pt x="759941" y="0"/>
                </a:lnTo>
                <a:lnTo>
                  <a:pt x="759941" y="1031789"/>
                </a:lnTo>
                <a:lnTo>
                  <a:pt x="0" y="698157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370490" y="2372710"/>
            <a:ext cx="1300655" cy="1671145"/>
          </a:xfrm>
          <a:custGeom>
            <a:avLst/>
            <a:gdLst>
              <a:gd name="connsiteX0" fmla="*/ 0 w 1300655"/>
              <a:gd name="connsiteY0" fmla="*/ 0 h 1671145"/>
              <a:gd name="connsiteX1" fmla="*/ 1300655 w 1300655"/>
              <a:gd name="connsiteY1" fmla="*/ 528145 h 1671145"/>
              <a:gd name="connsiteX2" fmla="*/ 654269 w 1300655"/>
              <a:gd name="connsiteY2" fmla="*/ 1671145 h 1671145"/>
              <a:gd name="connsiteX3" fmla="*/ 0 w 1300655"/>
              <a:gd name="connsiteY3" fmla="*/ 0 h 1671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655" h="1671145">
                <a:moveTo>
                  <a:pt x="0" y="0"/>
                </a:moveTo>
                <a:lnTo>
                  <a:pt x="1300655" y="528145"/>
                </a:lnTo>
                <a:lnTo>
                  <a:pt x="654269" y="1671145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1032641" y="2609193"/>
            <a:ext cx="2695904" cy="1426779"/>
          </a:xfrm>
          <a:custGeom>
            <a:avLst/>
            <a:gdLst>
              <a:gd name="connsiteX0" fmla="*/ 622738 w 2695904"/>
              <a:gd name="connsiteY0" fmla="*/ 283779 h 1426779"/>
              <a:gd name="connsiteX1" fmla="*/ 2695904 w 2695904"/>
              <a:gd name="connsiteY1" fmla="*/ 0 h 1426779"/>
              <a:gd name="connsiteX2" fmla="*/ 1663262 w 2695904"/>
              <a:gd name="connsiteY2" fmla="*/ 819807 h 1426779"/>
              <a:gd name="connsiteX3" fmla="*/ 0 w 2695904"/>
              <a:gd name="connsiteY3" fmla="*/ 1426779 h 1426779"/>
              <a:gd name="connsiteX4" fmla="*/ 622738 w 2695904"/>
              <a:gd name="connsiteY4" fmla="*/ 283779 h 1426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5904" h="1426779">
                <a:moveTo>
                  <a:pt x="622738" y="283779"/>
                </a:moveTo>
                <a:lnTo>
                  <a:pt x="2695904" y="0"/>
                </a:lnTo>
                <a:lnTo>
                  <a:pt x="1663262" y="819807"/>
                </a:lnTo>
                <a:lnTo>
                  <a:pt x="0" y="1426779"/>
                </a:lnTo>
                <a:lnTo>
                  <a:pt x="622738" y="283779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87" name="Oval 86"/>
          <p:cNvSpPr>
            <a:spLocks noChangeAspect="1"/>
          </p:cNvSpPr>
          <p:nvPr/>
        </p:nvSpPr>
        <p:spPr bwMode="auto">
          <a:xfrm>
            <a:off x="3635410" y="2528602"/>
            <a:ext cx="167593" cy="167592"/>
          </a:xfrm>
          <a:prstGeom prst="ellipse">
            <a:avLst/>
          </a:prstGeom>
          <a:solidFill>
            <a:srgbClr val="0000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393173" y="2023552"/>
            <a:ext cx="2302315" cy="2022318"/>
          </a:xfrm>
          <a:custGeom>
            <a:avLst/>
            <a:gdLst>
              <a:gd name="connsiteX0" fmla="*/ 1130643 w 1365421"/>
              <a:gd name="connsiteY0" fmla="*/ 0 h 1285103"/>
              <a:gd name="connsiteX1" fmla="*/ 1365421 w 1365421"/>
              <a:gd name="connsiteY1" fmla="*/ 895865 h 1285103"/>
              <a:gd name="connsiteX2" fmla="*/ 376881 w 1365421"/>
              <a:gd name="connsiteY2" fmla="*/ 1285103 h 1285103"/>
              <a:gd name="connsiteX3" fmla="*/ 0 w 1365421"/>
              <a:gd name="connsiteY3" fmla="*/ 222422 h 1285103"/>
              <a:gd name="connsiteX4" fmla="*/ 1130643 w 1365421"/>
              <a:gd name="connsiteY4" fmla="*/ 0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5421" h="1285103">
                <a:moveTo>
                  <a:pt x="1130643" y="0"/>
                </a:moveTo>
                <a:lnTo>
                  <a:pt x="1365421" y="895865"/>
                </a:lnTo>
                <a:lnTo>
                  <a:pt x="376881" y="1285103"/>
                </a:lnTo>
                <a:lnTo>
                  <a:pt x="0" y="222422"/>
                </a:lnTo>
                <a:lnTo>
                  <a:pt x="1130643" y="0"/>
                </a:lnTo>
                <a:close/>
              </a:path>
            </a:pathLst>
          </a:custGeom>
          <a:solidFill>
            <a:srgbClr val="0070C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3370369" y="5010996"/>
            <a:ext cx="963850" cy="533085"/>
            <a:chOff x="3264862" y="5885333"/>
            <a:chExt cx="963850" cy="533085"/>
          </a:xfrm>
        </p:grpSpPr>
        <p:sp>
          <p:nvSpPr>
            <p:cNvPr id="45" name="TextBox 44"/>
            <p:cNvSpPr txBox="1"/>
            <p:nvPr/>
          </p:nvSpPr>
          <p:spPr>
            <a:xfrm>
              <a:off x="3748066" y="5956753"/>
              <a:ext cx="4806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 smtClean="0">
                  <a:solidFill>
                    <a:srgbClr val="0000FF"/>
                  </a:solidFill>
                </a:rPr>
                <a:t>c</a:t>
              </a:r>
              <a:r>
                <a:rPr lang="en-CA" baseline="30000" dirty="0" smtClean="0">
                  <a:solidFill>
                    <a:srgbClr val="0000FF"/>
                  </a:solidFill>
                </a:rPr>
                <a:t>y</a:t>
              </a:r>
              <a:endParaRPr lang="en-CA" dirty="0">
                <a:solidFill>
                  <a:srgbClr val="0000FF"/>
                </a:solidFill>
              </a:endParaRPr>
            </a:p>
          </p:txBody>
        </p:sp>
        <p:sp>
          <p:nvSpPr>
            <p:cNvPr id="46" name="Right Brace 45"/>
            <p:cNvSpPr/>
            <p:nvPr/>
          </p:nvSpPr>
          <p:spPr bwMode="auto">
            <a:xfrm rot="5400000">
              <a:off x="3603237" y="5546958"/>
              <a:ext cx="187781" cy="864532"/>
            </a:xfrm>
            <a:prstGeom prst="rightBrace">
              <a:avLst>
                <a:gd name="adj1" fmla="val 51666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21987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88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Why is an FPRA useful?</a:t>
            </a:r>
            <a:endParaRPr lang="en-CA" dirty="0"/>
          </a:p>
        </p:txBody>
      </p:sp>
      <p:sp>
        <p:nvSpPr>
          <p:cNvPr id="90" name="TextBox 89"/>
          <p:cNvSpPr txBox="1"/>
          <p:nvPr/>
        </p:nvSpPr>
        <p:spPr>
          <a:xfrm>
            <a:off x="779672" y="4156271"/>
            <a:ext cx="8106508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Then </a:t>
            </a:r>
            <a:r>
              <a:rPr lang="en-CA" dirty="0" smtClean="0">
                <a:solidFill>
                  <a:srgbClr val="0000FF"/>
                </a:solidFill>
              </a:rPr>
              <a:t>y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an optimal solution to </a:t>
            </a:r>
            <a:r>
              <a:rPr lang="en-CA" dirty="0" err="1" smtClean="0"/>
              <a:t>Lagrangian</a:t>
            </a:r>
            <a:r>
              <a:rPr lang="en-CA" dirty="0" smtClean="0"/>
              <a:t> problem:</a:t>
            </a:r>
          </a:p>
          <a:p>
            <a:pPr>
              <a:tabLst>
                <a:tab pos="6810375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Max  </a:t>
            </a:r>
            <a:r>
              <a:rPr lang="en-CA" sz="2800" dirty="0" smtClean="0">
                <a:solidFill>
                  <a:srgbClr val="0000FF"/>
                </a:solidFill>
              </a:rPr>
              <a:t>{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–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 + </a:t>
            </a:r>
            <a:r>
              <a:rPr lang="en-CA" sz="2800" dirty="0" smtClean="0">
                <a:solidFill>
                  <a:srgbClr val="0000FF"/>
                </a:solidFill>
              </a:rPr>
              <a:t>[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+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A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>
                <a:solidFill>
                  <a:srgbClr val="0000FF"/>
                </a:solidFill>
              </a:rPr>
              <a:t>  </a:t>
            </a:r>
            <a:r>
              <a:rPr lang="en-CA" dirty="0" err="1" smtClean="0"/>
              <a:t>s.t.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]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: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y ≥ 0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}</a:t>
            </a:r>
            <a:r>
              <a:rPr lang="en-CA" sz="2800" dirty="0" smtClean="0"/>
              <a:t>	</a:t>
            </a:r>
            <a:r>
              <a:rPr lang="en-CA" sz="2800" cap="small" dirty="0"/>
              <a:t>And</a:t>
            </a:r>
          </a:p>
          <a:p>
            <a:pPr>
              <a:spcBef>
                <a:spcPts val="1000"/>
              </a:spcBef>
            </a:pP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optimal solution to inner problem:  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  </a:t>
            </a:r>
            <a:r>
              <a:rPr lang="en-CA" dirty="0" err="1" smtClean="0"/>
              <a:t>s.t.</a:t>
            </a:r>
            <a:r>
              <a:rPr lang="en-CA" dirty="0" smtClean="0"/>
              <a:t> 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/>
              <p:cNvSpPr txBox="1"/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CA" dirty="0" smtClean="0"/>
                  <a:t>:  optimal solution to	</a:t>
                </a:r>
              </a:p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Min	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c</a:t>
                </a:r>
                <a:r>
                  <a:rPr lang="en-CA" baseline="30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CA" dirty="0" smtClean="0"/>
                  <a:t>	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  <a:sym typeface="Symbol" panose="05050102010706020507" pitchFamily="18" charset="2"/>
                  </a:rPr>
                  <a:t>P</a:t>
                </a:r>
                <a:r>
                  <a:rPr lang="en-CA" dirty="0" smtClean="0"/>
                  <a:t>, 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2171" t="-5839" r="-145" b="-160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4655986" y="2483255"/>
            <a:ext cx="4230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0000FF"/>
                </a:solidFill>
              </a:rPr>
              <a:t>y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dirty="0"/>
              <a:t>: optimal dual values </a:t>
            </a:r>
            <a:r>
              <a:rPr lang="en-CA" dirty="0" err="1" smtClean="0"/>
              <a:t>corresp</a:t>
            </a:r>
            <a:r>
              <a:rPr lang="en-CA" dirty="0" smtClean="0"/>
              <a:t>. to </a:t>
            </a:r>
            <a:r>
              <a:rPr lang="en-CA" dirty="0"/>
              <a:t>side constraints </a:t>
            </a:r>
            <a:r>
              <a:rPr lang="en-CA" dirty="0">
                <a:solidFill>
                  <a:srgbClr val="0000FF"/>
                </a:solidFill>
              </a:rPr>
              <a:t>Ax ≤ b</a:t>
            </a:r>
          </a:p>
        </p:txBody>
      </p:sp>
      <p:sp>
        <p:nvSpPr>
          <p:cNvPr id="23" name="Freeform 22"/>
          <p:cNvSpPr/>
          <p:nvPr/>
        </p:nvSpPr>
        <p:spPr bwMode="auto">
          <a:xfrm>
            <a:off x="819807" y="1245476"/>
            <a:ext cx="3310759" cy="1647496"/>
          </a:xfrm>
          <a:custGeom>
            <a:avLst/>
            <a:gdLst>
              <a:gd name="connsiteX0" fmla="*/ 0 w 3310759"/>
              <a:gd name="connsiteY0" fmla="*/ 31531 h 1647496"/>
              <a:gd name="connsiteX1" fmla="*/ 2081048 w 3310759"/>
              <a:gd name="connsiteY1" fmla="*/ 0 h 1647496"/>
              <a:gd name="connsiteX2" fmla="*/ 3310759 w 3310759"/>
              <a:gd name="connsiteY2" fmla="*/ 1008993 h 1647496"/>
              <a:gd name="connsiteX3" fmla="*/ 843455 w 3310759"/>
              <a:gd name="connsiteY3" fmla="*/ 1647496 h 1647496"/>
              <a:gd name="connsiteX4" fmla="*/ 0 w 3310759"/>
              <a:gd name="connsiteY4" fmla="*/ 31531 h 1647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759" h="1647496">
                <a:moveTo>
                  <a:pt x="0" y="31531"/>
                </a:moveTo>
                <a:lnTo>
                  <a:pt x="2081048" y="0"/>
                </a:lnTo>
                <a:lnTo>
                  <a:pt x="3310759" y="1008993"/>
                </a:lnTo>
                <a:lnTo>
                  <a:pt x="843455" y="1647496"/>
                </a:lnTo>
                <a:lnTo>
                  <a:pt x="0" y="31531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1014299" y="2613498"/>
            <a:ext cx="2710740" cy="1426018"/>
          </a:xfrm>
          <a:custGeom>
            <a:avLst/>
            <a:gdLst>
              <a:gd name="connsiteX0" fmla="*/ 381600 w 1620000"/>
              <a:gd name="connsiteY0" fmla="*/ 187200 h 907200"/>
              <a:gd name="connsiteX1" fmla="*/ 1620000 w 1620000"/>
              <a:gd name="connsiteY1" fmla="*/ 0 h 907200"/>
              <a:gd name="connsiteX2" fmla="*/ 993600 w 1620000"/>
              <a:gd name="connsiteY2" fmla="*/ 518400 h 907200"/>
              <a:gd name="connsiteX3" fmla="*/ 0 w 1620000"/>
              <a:gd name="connsiteY3" fmla="*/ 907200 h 907200"/>
              <a:gd name="connsiteX4" fmla="*/ 381600 w 1620000"/>
              <a:gd name="connsiteY4" fmla="*/ 187200 h 907200"/>
              <a:gd name="connsiteX0" fmla="*/ 381600 w 1620000"/>
              <a:gd name="connsiteY0" fmla="*/ 187200 h 900000"/>
              <a:gd name="connsiteX1" fmla="*/ 1620000 w 1620000"/>
              <a:gd name="connsiteY1" fmla="*/ 0 h 900000"/>
              <a:gd name="connsiteX2" fmla="*/ 993600 w 1620000"/>
              <a:gd name="connsiteY2" fmla="*/ 518400 h 900000"/>
              <a:gd name="connsiteX3" fmla="*/ 0 w 1620000"/>
              <a:gd name="connsiteY3" fmla="*/ 900000 h 900000"/>
              <a:gd name="connsiteX4" fmla="*/ 381600 w 1620000"/>
              <a:gd name="connsiteY4" fmla="*/ 187200 h 900000"/>
              <a:gd name="connsiteX0" fmla="*/ 375421 w 1613821"/>
              <a:gd name="connsiteY0" fmla="*/ 187200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75421 w 1613821"/>
              <a:gd name="connsiteY4" fmla="*/ 187200 h 900000"/>
              <a:gd name="connsiteX0" fmla="*/ 381599 w 1613821"/>
              <a:gd name="connsiteY0" fmla="*/ 174843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81599 w 1613821"/>
              <a:gd name="connsiteY4" fmla="*/ 174843 h 900000"/>
              <a:gd name="connsiteX0" fmla="*/ 381599 w 1607643"/>
              <a:gd name="connsiteY0" fmla="*/ 181021 h 906178"/>
              <a:gd name="connsiteX1" fmla="*/ 1607643 w 1607643"/>
              <a:gd name="connsiteY1" fmla="*/ 0 h 906178"/>
              <a:gd name="connsiteX2" fmla="*/ 987421 w 1607643"/>
              <a:gd name="connsiteY2" fmla="*/ 524578 h 906178"/>
              <a:gd name="connsiteX3" fmla="*/ 0 w 1607643"/>
              <a:gd name="connsiteY3" fmla="*/ 906178 h 906178"/>
              <a:gd name="connsiteX4" fmla="*/ 381599 w 1607643"/>
              <a:gd name="connsiteY4" fmla="*/ 181021 h 90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643" h="906178">
                <a:moveTo>
                  <a:pt x="381599" y="181021"/>
                </a:moveTo>
                <a:lnTo>
                  <a:pt x="1607643" y="0"/>
                </a:lnTo>
                <a:lnTo>
                  <a:pt x="987421" y="524578"/>
                </a:lnTo>
                <a:lnTo>
                  <a:pt x="0" y="906178"/>
                </a:lnTo>
                <a:lnTo>
                  <a:pt x="381599" y="181021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377279" y="2367253"/>
            <a:ext cx="1282977" cy="1691037"/>
          </a:xfrm>
          <a:custGeom>
            <a:avLst/>
            <a:gdLst>
              <a:gd name="connsiteX0" fmla="*/ 0 w 760888"/>
              <a:gd name="connsiteY0" fmla="*/ 0 h 1074587"/>
              <a:gd name="connsiteX1" fmla="*/ 380444 w 760888"/>
              <a:gd name="connsiteY1" fmla="*/ 1074587 h 1074587"/>
              <a:gd name="connsiteX2" fmla="*/ 760888 w 760888"/>
              <a:gd name="connsiteY2" fmla="*/ 340397 h 1074587"/>
              <a:gd name="connsiteX3" fmla="*/ 0 w 760888"/>
              <a:gd name="connsiteY3" fmla="*/ 0 h 107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0888" h="1074587">
                <a:moveTo>
                  <a:pt x="0" y="0"/>
                </a:moveTo>
                <a:lnTo>
                  <a:pt x="380444" y="1074587"/>
                </a:lnTo>
                <a:lnTo>
                  <a:pt x="760888" y="340397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1030023" y="2262220"/>
            <a:ext cx="3094899" cy="1785565"/>
          </a:xfrm>
          <a:custGeom>
            <a:avLst/>
            <a:gdLst>
              <a:gd name="connsiteX0" fmla="*/ 373769 w 1835474"/>
              <a:gd name="connsiteY0" fmla="*/ 400467 h 1134656"/>
              <a:gd name="connsiteX1" fmla="*/ 1835474 w 1835474"/>
              <a:gd name="connsiteY1" fmla="*/ 0 h 1134656"/>
              <a:gd name="connsiteX2" fmla="*/ 1635241 w 1835474"/>
              <a:gd name="connsiteY2" fmla="*/ 1094610 h 1134656"/>
              <a:gd name="connsiteX3" fmla="*/ 0 w 1835474"/>
              <a:gd name="connsiteY3" fmla="*/ 1134656 h 1134656"/>
              <a:gd name="connsiteX4" fmla="*/ 373769 w 1835474"/>
              <a:gd name="connsiteY4" fmla="*/ 400467 h 11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5474" h="1134656">
                <a:moveTo>
                  <a:pt x="373769" y="400467"/>
                </a:moveTo>
                <a:lnTo>
                  <a:pt x="1835474" y="0"/>
                </a:lnTo>
                <a:lnTo>
                  <a:pt x="1635241" y="1094610"/>
                </a:lnTo>
                <a:lnTo>
                  <a:pt x="0" y="1134656"/>
                </a:lnTo>
                <a:lnTo>
                  <a:pt x="373769" y="400467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382754" y="2363846"/>
            <a:ext cx="1281380" cy="1682025"/>
          </a:xfrm>
          <a:custGeom>
            <a:avLst/>
            <a:gdLst>
              <a:gd name="connsiteX0" fmla="*/ 0 w 759941"/>
              <a:gd name="connsiteY0" fmla="*/ 0 h 1068860"/>
              <a:gd name="connsiteX1" fmla="*/ 759941 w 759941"/>
              <a:gd name="connsiteY1" fmla="*/ 333633 h 1068860"/>
              <a:gd name="connsiteX2" fmla="*/ 376882 w 759941"/>
              <a:gd name="connsiteY2" fmla="*/ 1068860 h 1068860"/>
              <a:gd name="connsiteX3" fmla="*/ 0 w 759941"/>
              <a:gd name="connsiteY3" fmla="*/ 0 h 106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68860">
                <a:moveTo>
                  <a:pt x="0" y="0"/>
                </a:moveTo>
                <a:lnTo>
                  <a:pt x="759941" y="333633"/>
                </a:lnTo>
                <a:lnTo>
                  <a:pt x="376882" y="106886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378115" y="1274908"/>
            <a:ext cx="1282141" cy="2772101"/>
          </a:xfrm>
          <a:custGeom>
            <a:avLst/>
            <a:gdLst>
              <a:gd name="connsiteX0" fmla="*/ 260304 w 754213"/>
              <a:gd name="connsiteY0" fmla="*/ 0 h 1755381"/>
              <a:gd name="connsiteX1" fmla="*/ 754213 w 754213"/>
              <a:gd name="connsiteY1" fmla="*/ 1034540 h 1755381"/>
              <a:gd name="connsiteX2" fmla="*/ 373769 w 754213"/>
              <a:gd name="connsiteY2" fmla="*/ 1755381 h 1755381"/>
              <a:gd name="connsiteX3" fmla="*/ 0 w 754213"/>
              <a:gd name="connsiteY3" fmla="*/ 694143 h 1755381"/>
              <a:gd name="connsiteX4" fmla="*/ 260304 w 754213"/>
              <a:gd name="connsiteY4" fmla="*/ 0 h 1755381"/>
              <a:gd name="connsiteX0" fmla="*/ 266483 w 760392"/>
              <a:gd name="connsiteY0" fmla="*/ 0 h 1755381"/>
              <a:gd name="connsiteX1" fmla="*/ 760392 w 760392"/>
              <a:gd name="connsiteY1" fmla="*/ 1034540 h 1755381"/>
              <a:gd name="connsiteX2" fmla="*/ 379948 w 760392"/>
              <a:gd name="connsiteY2" fmla="*/ 1755381 h 1755381"/>
              <a:gd name="connsiteX3" fmla="*/ 0 w 760392"/>
              <a:gd name="connsiteY3" fmla="*/ 700321 h 1755381"/>
              <a:gd name="connsiteX4" fmla="*/ 266483 w 760392"/>
              <a:gd name="connsiteY4" fmla="*/ 0 h 1755381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700321 h 1761560"/>
              <a:gd name="connsiteX4" fmla="*/ 266483 w 760392"/>
              <a:gd name="connsiteY4" fmla="*/ 0 h 1761560"/>
              <a:gd name="connsiteX0" fmla="*/ 272662 w 766571"/>
              <a:gd name="connsiteY0" fmla="*/ 0 h 1761560"/>
              <a:gd name="connsiteX1" fmla="*/ 766571 w 766571"/>
              <a:gd name="connsiteY1" fmla="*/ 1034540 h 1761560"/>
              <a:gd name="connsiteX2" fmla="*/ 386127 w 766571"/>
              <a:gd name="connsiteY2" fmla="*/ 1761560 h 1761560"/>
              <a:gd name="connsiteX3" fmla="*/ 0 w 766571"/>
              <a:gd name="connsiteY3" fmla="*/ 700321 h 1761560"/>
              <a:gd name="connsiteX4" fmla="*/ 272662 w 766571"/>
              <a:gd name="connsiteY4" fmla="*/ 0 h 1761560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694142 h 1761560"/>
              <a:gd name="connsiteX4" fmla="*/ 266483 w 760392"/>
              <a:gd name="connsiteY4" fmla="*/ 0 h 176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392" h="1761560">
                <a:moveTo>
                  <a:pt x="266483" y="0"/>
                </a:moveTo>
                <a:lnTo>
                  <a:pt x="760392" y="1034540"/>
                </a:lnTo>
                <a:lnTo>
                  <a:pt x="379948" y="1761560"/>
                </a:lnTo>
                <a:lnTo>
                  <a:pt x="0" y="694142"/>
                </a:lnTo>
                <a:lnTo>
                  <a:pt x="266483" y="0"/>
                </a:ln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77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2296290" y="1238010"/>
            <a:ext cx="1833105" cy="2748776"/>
          </a:xfrm>
          <a:custGeom>
            <a:avLst/>
            <a:gdLst>
              <a:gd name="connsiteX0" fmla="*/ 422031 w 1148862"/>
              <a:gd name="connsiteY0" fmla="*/ 0 h 1746738"/>
              <a:gd name="connsiteX1" fmla="*/ 1148862 w 1148862"/>
              <a:gd name="connsiteY1" fmla="*/ 644769 h 1746738"/>
              <a:gd name="connsiteX2" fmla="*/ 949569 w 1148862"/>
              <a:gd name="connsiteY2" fmla="*/ 1746738 h 1746738"/>
              <a:gd name="connsiteX3" fmla="*/ 293077 w 1148862"/>
              <a:gd name="connsiteY3" fmla="*/ 1395046 h 1746738"/>
              <a:gd name="connsiteX4" fmla="*/ 0 w 1148862"/>
              <a:gd name="connsiteY4" fmla="*/ 668215 h 1746738"/>
              <a:gd name="connsiteX5" fmla="*/ 422031 w 1148862"/>
              <a:gd name="connsiteY5" fmla="*/ 0 h 1746738"/>
              <a:gd name="connsiteX0" fmla="*/ 351692 w 1078523"/>
              <a:gd name="connsiteY0" fmla="*/ 0 h 1746738"/>
              <a:gd name="connsiteX1" fmla="*/ 1078523 w 1078523"/>
              <a:gd name="connsiteY1" fmla="*/ 644769 h 1746738"/>
              <a:gd name="connsiteX2" fmla="*/ 879230 w 1078523"/>
              <a:gd name="connsiteY2" fmla="*/ 1746738 h 1746738"/>
              <a:gd name="connsiteX3" fmla="*/ 222738 w 1078523"/>
              <a:gd name="connsiteY3" fmla="*/ 1395046 h 1746738"/>
              <a:gd name="connsiteX4" fmla="*/ 0 w 1078523"/>
              <a:gd name="connsiteY4" fmla="*/ 504092 h 1746738"/>
              <a:gd name="connsiteX5" fmla="*/ 351692 w 1078523"/>
              <a:gd name="connsiteY5" fmla="*/ 0 h 1746738"/>
              <a:gd name="connsiteX0" fmla="*/ 360318 w 1087149"/>
              <a:gd name="connsiteY0" fmla="*/ 0 h 1746738"/>
              <a:gd name="connsiteX1" fmla="*/ 1087149 w 1087149"/>
              <a:gd name="connsiteY1" fmla="*/ 644769 h 1746738"/>
              <a:gd name="connsiteX2" fmla="*/ 887856 w 1087149"/>
              <a:gd name="connsiteY2" fmla="*/ 1746738 h 1746738"/>
              <a:gd name="connsiteX3" fmla="*/ 231364 w 1087149"/>
              <a:gd name="connsiteY3" fmla="*/ 1395046 h 1746738"/>
              <a:gd name="connsiteX4" fmla="*/ 0 w 1087149"/>
              <a:gd name="connsiteY4" fmla="*/ 504092 h 1746738"/>
              <a:gd name="connsiteX5" fmla="*/ 360318 w 1087149"/>
              <a:gd name="connsiteY5" fmla="*/ 0 h 174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7149" h="1746738">
                <a:moveTo>
                  <a:pt x="360318" y="0"/>
                </a:moveTo>
                <a:lnTo>
                  <a:pt x="1087149" y="644769"/>
                </a:lnTo>
                <a:lnTo>
                  <a:pt x="887856" y="1746738"/>
                </a:lnTo>
                <a:lnTo>
                  <a:pt x="231364" y="1395046"/>
                </a:lnTo>
                <a:lnTo>
                  <a:pt x="0" y="504092"/>
                </a:lnTo>
                <a:lnTo>
                  <a:pt x="360318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70368" y="1224047"/>
            <a:ext cx="427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endParaRPr lang="en-CA" dirty="0">
              <a:solidFill>
                <a:srgbClr val="0000FF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2" name="Freeform 31"/>
          <p:cNvSpPr/>
          <p:nvPr/>
        </p:nvSpPr>
        <p:spPr bwMode="auto">
          <a:xfrm>
            <a:off x="369993" y="1245894"/>
            <a:ext cx="2537851" cy="1135904"/>
          </a:xfrm>
          <a:custGeom>
            <a:avLst/>
            <a:gdLst>
              <a:gd name="connsiteX0" fmla="*/ 1500554 w 1500554"/>
              <a:gd name="connsiteY0" fmla="*/ 0 h 726831"/>
              <a:gd name="connsiteX1" fmla="*/ 1066800 w 1500554"/>
              <a:gd name="connsiteY1" fmla="*/ 668215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0554 w 1500554"/>
              <a:gd name="connsiteY0" fmla="*/ 0 h 726831"/>
              <a:gd name="connsiteX1" fmla="*/ 1125416 w 1500554"/>
              <a:gd name="connsiteY1" fmla="*/ 504092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7506 w 1507506"/>
              <a:gd name="connsiteY0" fmla="*/ 0 h 726831"/>
              <a:gd name="connsiteX1" fmla="*/ 1132368 w 1507506"/>
              <a:gd name="connsiteY1" fmla="*/ 504092 h 726831"/>
              <a:gd name="connsiteX2" fmla="*/ 0 w 1507506"/>
              <a:gd name="connsiteY2" fmla="*/ 726831 h 726831"/>
              <a:gd name="connsiteX3" fmla="*/ 264860 w 1507506"/>
              <a:gd name="connsiteY3" fmla="*/ 35169 h 726831"/>
              <a:gd name="connsiteX4" fmla="*/ 1507506 w 1507506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5169 h 726831"/>
              <a:gd name="connsiteX4" fmla="*/ 1514459 w 1514459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0160 h 726831"/>
              <a:gd name="connsiteX4" fmla="*/ 1514459 w 1514459"/>
              <a:gd name="connsiteY4" fmla="*/ 0 h 726831"/>
              <a:gd name="connsiteX0" fmla="*/ 1514459 w 1514459"/>
              <a:gd name="connsiteY0" fmla="*/ 0 h 716813"/>
              <a:gd name="connsiteX1" fmla="*/ 1139321 w 1514459"/>
              <a:gd name="connsiteY1" fmla="*/ 494074 h 716813"/>
              <a:gd name="connsiteX2" fmla="*/ 0 w 1514459"/>
              <a:gd name="connsiteY2" fmla="*/ 716813 h 716813"/>
              <a:gd name="connsiteX3" fmla="*/ 271813 w 1514459"/>
              <a:gd name="connsiteY3" fmla="*/ 20142 h 716813"/>
              <a:gd name="connsiteX4" fmla="*/ 1514459 w 1514459"/>
              <a:gd name="connsiteY4" fmla="*/ 0 h 716813"/>
              <a:gd name="connsiteX0" fmla="*/ 1514459 w 1514459"/>
              <a:gd name="connsiteY0" fmla="*/ 0 h 721822"/>
              <a:gd name="connsiteX1" fmla="*/ 1139321 w 1514459"/>
              <a:gd name="connsiteY1" fmla="*/ 499083 h 721822"/>
              <a:gd name="connsiteX2" fmla="*/ 0 w 1514459"/>
              <a:gd name="connsiteY2" fmla="*/ 721822 h 721822"/>
              <a:gd name="connsiteX3" fmla="*/ 271813 w 1514459"/>
              <a:gd name="connsiteY3" fmla="*/ 25151 h 721822"/>
              <a:gd name="connsiteX4" fmla="*/ 1514459 w 1514459"/>
              <a:gd name="connsiteY4" fmla="*/ 0 h 721822"/>
              <a:gd name="connsiteX0" fmla="*/ 1505109 w 1505109"/>
              <a:gd name="connsiteY0" fmla="*/ 0 h 721822"/>
              <a:gd name="connsiteX1" fmla="*/ 1139321 w 1505109"/>
              <a:gd name="connsiteY1" fmla="*/ 499083 h 721822"/>
              <a:gd name="connsiteX2" fmla="*/ 0 w 1505109"/>
              <a:gd name="connsiteY2" fmla="*/ 721822 h 721822"/>
              <a:gd name="connsiteX3" fmla="*/ 271813 w 1505109"/>
              <a:gd name="connsiteY3" fmla="*/ 25151 h 721822"/>
              <a:gd name="connsiteX4" fmla="*/ 1505109 w 1505109"/>
              <a:gd name="connsiteY4" fmla="*/ 0 h 72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109" h="721822">
                <a:moveTo>
                  <a:pt x="1505109" y="0"/>
                </a:moveTo>
                <a:lnTo>
                  <a:pt x="1139321" y="499083"/>
                </a:lnTo>
                <a:lnTo>
                  <a:pt x="0" y="721822"/>
                </a:lnTo>
                <a:lnTo>
                  <a:pt x="271813" y="25151"/>
                </a:lnTo>
                <a:lnTo>
                  <a:pt x="150510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>
            <a:off x="378373" y="2041634"/>
            <a:ext cx="2301766" cy="1994338"/>
          </a:xfrm>
          <a:custGeom>
            <a:avLst/>
            <a:gdLst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70034 w 2317531"/>
              <a:gd name="connsiteY3" fmla="*/ 1994338 h 1994338"/>
              <a:gd name="connsiteX4" fmla="*/ 0 w 2317531"/>
              <a:gd name="connsiteY4" fmla="*/ 338959 h 1994338"/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62152 w 2317531"/>
              <a:gd name="connsiteY3" fmla="*/ 1994338 h 1994338"/>
              <a:gd name="connsiteX4" fmla="*/ 0 w 2317531"/>
              <a:gd name="connsiteY4" fmla="*/ 338959 h 1994338"/>
              <a:gd name="connsiteX0" fmla="*/ 0 w 2301766"/>
              <a:gd name="connsiteY0" fmla="*/ 331076 h 1994338"/>
              <a:gd name="connsiteX1" fmla="*/ 1915511 w 2301766"/>
              <a:gd name="connsiteY1" fmla="*/ 0 h 1994338"/>
              <a:gd name="connsiteX2" fmla="*/ 2301766 w 2301766"/>
              <a:gd name="connsiteY2" fmla="*/ 1387366 h 1994338"/>
              <a:gd name="connsiteX3" fmla="*/ 646387 w 2301766"/>
              <a:gd name="connsiteY3" fmla="*/ 1994338 h 1994338"/>
              <a:gd name="connsiteX4" fmla="*/ 0 w 2301766"/>
              <a:gd name="connsiteY4" fmla="*/ 331076 h 19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1766" h="1994338">
                <a:moveTo>
                  <a:pt x="0" y="331076"/>
                </a:moveTo>
                <a:lnTo>
                  <a:pt x="1915511" y="0"/>
                </a:lnTo>
                <a:lnTo>
                  <a:pt x="2301766" y="1387366"/>
                </a:lnTo>
                <a:lnTo>
                  <a:pt x="646387" y="1994338"/>
                </a:lnTo>
                <a:lnTo>
                  <a:pt x="0" y="331076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1024759" y="3429000"/>
            <a:ext cx="2766848" cy="614855"/>
          </a:xfrm>
          <a:custGeom>
            <a:avLst/>
            <a:gdLst>
              <a:gd name="connsiteX0" fmla="*/ 1655379 w 2766848"/>
              <a:gd name="connsiteY0" fmla="*/ 0 h 614855"/>
              <a:gd name="connsiteX1" fmla="*/ 2766848 w 2766848"/>
              <a:gd name="connsiteY1" fmla="*/ 559676 h 614855"/>
              <a:gd name="connsiteX2" fmla="*/ 0 w 2766848"/>
              <a:gd name="connsiteY2" fmla="*/ 614855 h 614855"/>
              <a:gd name="connsiteX3" fmla="*/ 1655379 w 2766848"/>
              <a:gd name="connsiteY3" fmla="*/ 0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6848" h="614855">
                <a:moveTo>
                  <a:pt x="1655379" y="0"/>
                </a:moveTo>
                <a:lnTo>
                  <a:pt x="2766848" y="559676"/>
                </a:lnTo>
                <a:lnTo>
                  <a:pt x="0" y="614855"/>
                </a:lnTo>
                <a:lnTo>
                  <a:pt x="165537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35" name="Straight Connector 34"/>
          <p:cNvCxnSpPr>
            <a:stCxn id="28" idx="1"/>
            <a:endCxn id="32" idx="3"/>
          </p:cNvCxnSpPr>
          <p:nvPr/>
        </p:nvCxnSpPr>
        <p:spPr bwMode="auto">
          <a:xfrm flipH="1" flipV="1">
            <a:off x="828313" y="1285473"/>
            <a:ext cx="831943" cy="1617452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35"/>
          <p:cNvCxnSpPr>
            <a:stCxn id="28" idx="1"/>
            <a:endCxn id="34" idx="2"/>
          </p:cNvCxnSpPr>
          <p:nvPr/>
        </p:nvCxnSpPr>
        <p:spPr bwMode="auto">
          <a:xfrm flipH="1">
            <a:off x="1024759" y="2902925"/>
            <a:ext cx="635497" cy="1140930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Connector 36"/>
          <p:cNvCxnSpPr>
            <a:endCxn id="29" idx="1"/>
          </p:cNvCxnSpPr>
          <p:nvPr/>
        </p:nvCxnSpPr>
        <p:spPr bwMode="auto">
          <a:xfrm flipV="1">
            <a:off x="1660256" y="2252659"/>
            <a:ext cx="2469139" cy="645935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Freeform 37"/>
          <p:cNvSpPr/>
          <p:nvPr/>
        </p:nvSpPr>
        <p:spPr bwMode="auto">
          <a:xfrm>
            <a:off x="393173" y="1265184"/>
            <a:ext cx="1916860" cy="1108386"/>
          </a:xfrm>
          <a:custGeom>
            <a:avLst/>
            <a:gdLst>
              <a:gd name="connsiteX0" fmla="*/ 753762 w 1136821"/>
              <a:gd name="connsiteY0" fmla="*/ 0 h 704335"/>
              <a:gd name="connsiteX1" fmla="*/ 1136821 w 1136821"/>
              <a:gd name="connsiteY1" fmla="*/ 488092 h 704335"/>
              <a:gd name="connsiteX2" fmla="*/ 0 w 1136821"/>
              <a:gd name="connsiteY2" fmla="*/ 704335 h 704335"/>
              <a:gd name="connsiteX3" fmla="*/ 753762 w 1136821"/>
              <a:gd name="connsiteY3" fmla="*/ 0 h 70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6821" h="704335">
                <a:moveTo>
                  <a:pt x="753762" y="0"/>
                </a:moveTo>
                <a:lnTo>
                  <a:pt x="1136821" y="488092"/>
                </a:lnTo>
                <a:lnTo>
                  <a:pt x="0" y="704335"/>
                </a:lnTo>
                <a:lnTo>
                  <a:pt x="753762" y="0"/>
                </a:lnTo>
                <a:close/>
              </a:path>
            </a:pathLst>
          </a:custGeom>
          <a:solidFill>
            <a:srgbClr val="FFC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2299614" y="2033271"/>
            <a:ext cx="1437647" cy="1419514"/>
          </a:xfrm>
          <a:custGeom>
            <a:avLst/>
            <a:gdLst>
              <a:gd name="connsiteX0" fmla="*/ 0 w 852616"/>
              <a:gd name="connsiteY0" fmla="*/ 0 h 889687"/>
              <a:gd name="connsiteX1" fmla="*/ 234778 w 852616"/>
              <a:gd name="connsiteY1" fmla="*/ 889687 h 889687"/>
              <a:gd name="connsiteX2" fmla="*/ 852616 w 852616"/>
              <a:gd name="connsiteY2" fmla="*/ 358346 h 889687"/>
              <a:gd name="connsiteX3" fmla="*/ 0 w 852616"/>
              <a:gd name="connsiteY3" fmla="*/ 0 h 889687"/>
              <a:gd name="connsiteX0" fmla="*/ 0 w 858794"/>
              <a:gd name="connsiteY0" fmla="*/ 0 h 895866"/>
              <a:gd name="connsiteX1" fmla="*/ 240956 w 858794"/>
              <a:gd name="connsiteY1" fmla="*/ 895866 h 895866"/>
              <a:gd name="connsiteX2" fmla="*/ 858794 w 858794"/>
              <a:gd name="connsiteY2" fmla="*/ 364525 h 895866"/>
              <a:gd name="connsiteX3" fmla="*/ 0 w 858794"/>
              <a:gd name="connsiteY3" fmla="*/ 0 h 895866"/>
              <a:gd name="connsiteX0" fmla="*/ 0 w 846437"/>
              <a:gd name="connsiteY0" fmla="*/ 0 h 895866"/>
              <a:gd name="connsiteX1" fmla="*/ 240956 w 846437"/>
              <a:gd name="connsiteY1" fmla="*/ 895866 h 895866"/>
              <a:gd name="connsiteX2" fmla="*/ 846437 w 846437"/>
              <a:gd name="connsiteY2" fmla="*/ 364525 h 895866"/>
              <a:gd name="connsiteX3" fmla="*/ 0 w 846437"/>
              <a:gd name="connsiteY3" fmla="*/ 0 h 895866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34081"/>
              <a:gd name="connsiteY0" fmla="*/ 0 h 902045"/>
              <a:gd name="connsiteX1" fmla="*/ 234778 w 834081"/>
              <a:gd name="connsiteY1" fmla="*/ 902045 h 902045"/>
              <a:gd name="connsiteX2" fmla="*/ 834081 w 834081"/>
              <a:gd name="connsiteY2" fmla="*/ 370704 h 902045"/>
              <a:gd name="connsiteX3" fmla="*/ 0 w 834081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83061 h 902045"/>
              <a:gd name="connsiteX3" fmla="*/ 0 w 852617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64526 h 902045"/>
              <a:gd name="connsiteX3" fmla="*/ 0 w 852617"/>
              <a:gd name="connsiteY3" fmla="*/ 0 h 9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17" h="902045">
                <a:moveTo>
                  <a:pt x="0" y="0"/>
                </a:moveTo>
                <a:lnTo>
                  <a:pt x="234778" y="902045"/>
                </a:lnTo>
                <a:lnTo>
                  <a:pt x="852617" y="364526"/>
                </a:lnTo>
                <a:lnTo>
                  <a:pt x="0" y="0"/>
                </a:lnTo>
                <a:close/>
              </a:path>
            </a:pathLst>
          </a:custGeom>
          <a:solidFill>
            <a:srgbClr val="00B05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1652930" y="1274906"/>
            <a:ext cx="2099477" cy="1343931"/>
          </a:xfrm>
          <a:custGeom>
            <a:avLst/>
            <a:gdLst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45125"/>
              <a:gd name="connsiteY0" fmla="*/ 0 h 854015"/>
              <a:gd name="connsiteX1" fmla="*/ 388189 w 1245125"/>
              <a:gd name="connsiteY1" fmla="*/ 491706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75833 w 1245125"/>
              <a:gd name="connsiteY1" fmla="*/ 473171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69655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82012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5125" h="854015">
                <a:moveTo>
                  <a:pt x="0" y="0"/>
                </a:moveTo>
                <a:lnTo>
                  <a:pt x="382012" y="479349"/>
                </a:lnTo>
                <a:lnTo>
                  <a:pt x="1245125" y="854015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1647497" y="1261241"/>
            <a:ext cx="2081048" cy="1639614"/>
          </a:xfrm>
          <a:custGeom>
            <a:avLst/>
            <a:gdLst>
              <a:gd name="connsiteX0" fmla="*/ 0 w 2081048"/>
              <a:gd name="connsiteY0" fmla="*/ 0 h 1639614"/>
              <a:gd name="connsiteX1" fmla="*/ 15765 w 2081048"/>
              <a:gd name="connsiteY1" fmla="*/ 1639614 h 1639614"/>
              <a:gd name="connsiteX2" fmla="*/ 2081048 w 2081048"/>
              <a:gd name="connsiteY2" fmla="*/ 1340069 h 1639614"/>
              <a:gd name="connsiteX3" fmla="*/ 0 w 2081048"/>
              <a:gd name="connsiteY3" fmla="*/ 0 h 163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048" h="1639614">
                <a:moveTo>
                  <a:pt x="0" y="0"/>
                </a:moveTo>
                <a:lnTo>
                  <a:pt x="15765" y="1639614"/>
                </a:lnTo>
                <a:lnTo>
                  <a:pt x="2081048" y="1340069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382754" y="1274906"/>
            <a:ext cx="1281380" cy="1623688"/>
          </a:xfrm>
          <a:custGeom>
            <a:avLst/>
            <a:gdLst>
              <a:gd name="connsiteX0" fmla="*/ 0 w 759941"/>
              <a:gd name="connsiteY0" fmla="*/ 698157 h 1031789"/>
              <a:gd name="connsiteX1" fmla="*/ 759941 w 759941"/>
              <a:gd name="connsiteY1" fmla="*/ 0 h 1031789"/>
              <a:gd name="connsiteX2" fmla="*/ 759941 w 759941"/>
              <a:gd name="connsiteY2" fmla="*/ 1031789 h 1031789"/>
              <a:gd name="connsiteX3" fmla="*/ 0 w 759941"/>
              <a:gd name="connsiteY3" fmla="*/ 698157 h 103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31789">
                <a:moveTo>
                  <a:pt x="0" y="698157"/>
                </a:moveTo>
                <a:lnTo>
                  <a:pt x="759941" y="0"/>
                </a:lnTo>
                <a:lnTo>
                  <a:pt x="759941" y="1031789"/>
                </a:lnTo>
                <a:lnTo>
                  <a:pt x="0" y="698157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370490" y="2372710"/>
            <a:ext cx="1300655" cy="1671145"/>
          </a:xfrm>
          <a:custGeom>
            <a:avLst/>
            <a:gdLst>
              <a:gd name="connsiteX0" fmla="*/ 0 w 1300655"/>
              <a:gd name="connsiteY0" fmla="*/ 0 h 1671145"/>
              <a:gd name="connsiteX1" fmla="*/ 1300655 w 1300655"/>
              <a:gd name="connsiteY1" fmla="*/ 528145 h 1671145"/>
              <a:gd name="connsiteX2" fmla="*/ 654269 w 1300655"/>
              <a:gd name="connsiteY2" fmla="*/ 1671145 h 1671145"/>
              <a:gd name="connsiteX3" fmla="*/ 0 w 1300655"/>
              <a:gd name="connsiteY3" fmla="*/ 0 h 1671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655" h="1671145">
                <a:moveTo>
                  <a:pt x="0" y="0"/>
                </a:moveTo>
                <a:lnTo>
                  <a:pt x="1300655" y="528145"/>
                </a:lnTo>
                <a:lnTo>
                  <a:pt x="654269" y="1671145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1032641" y="2609193"/>
            <a:ext cx="2695904" cy="1426779"/>
          </a:xfrm>
          <a:custGeom>
            <a:avLst/>
            <a:gdLst>
              <a:gd name="connsiteX0" fmla="*/ 622738 w 2695904"/>
              <a:gd name="connsiteY0" fmla="*/ 283779 h 1426779"/>
              <a:gd name="connsiteX1" fmla="*/ 2695904 w 2695904"/>
              <a:gd name="connsiteY1" fmla="*/ 0 h 1426779"/>
              <a:gd name="connsiteX2" fmla="*/ 1663262 w 2695904"/>
              <a:gd name="connsiteY2" fmla="*/ 819807 h 1426779"/>
              <a:gd name="connsiteX3" fmla="*/ 0 w 2695904"/>
              <a:gd name="connsiteY3" fmla="*/ 1426779 h 1426779"/>
              <a:gd name="connsiteX4" fmla="*/ 622738 w 2695904"/>
              <a:gd name="connsiteY4" fmla="*/ 283779 h 1426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5904" h="1426779">
                <a:moveTo>
                  <a:pt x="622738" y="283779"/>
                </a:moveTo>
                <a:lnTo>
                  <a:pt x="2695904" y="0"/>
                </a:lnTo>
                <a:lnTo>
                  <a:pt x="1663262" y="819807"/>
                </a:lnTo>
                <a:lnTo>
                  <a:pt x="0" y="1426779"/>
                </a:lnTo>
                <a:lnTo>
                  <a:pt x="622738" y="283779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6" name="Freeform 45"/>
          <p:cNvSpPr/>
          <p:nvPr/>
        </p:nvSpPr>
        <p:spPr bwMode="auto">
          <a:xfrm>
            <a:off x="393173" y="2023552"/>
            <a:ext cx="2302315" cy="2022318"/>
          </a:xfrm>
          <a:custGeom>
            <a:avLst/>
            <a:gdLst>
              <a:gd name="connsiteX0" fmla="*/ 1130643 w 1365421"/>
              <a:gd name="connsiteY0" fmla="*/ 0 h 1285103"/>
              <a:gd name="connsiteX1" fmla="*/ 1365421 w 1365421"/>
              <a:gd name="connsiteY1" fmla="*/ 895865 h 1285103"/>
              <a:gd name="connsiteX2" fmla="*/ 376881 w 1365421"/>
              <a:gd name="connsiteY2" fmla="*/ 1285103 h 1285103"/>
              <a:gd name="connsiteX3" fmla="*/ 0 w 1365421"/>
              <a:gd name="connsiteY3" fmla="*/ 222422 h 1285103"/>
              <a:gd name="connsiteX4" fmla="*/ 1130643 w 1365421"/>
              <a:gd name="connsiteY4" fmla="*/ 0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5421" h="1285103">
                <a:moveTo>
                  <a:pt x="1130643" y="0"/>
                </a:moveTo>
                <a:lnTo>
                  <a:pt x="1365421" y="895865"/>
                </a:lnTo>
                <a:lnTo>
                  <a:pt x="376881" y="1285103"/>
                </a:lnTo>
                <a:lnTo>
                  <a:pt x="0" y="222422"/>
                </a:lnTo>
                <a:lnTo>
                  <a:pt x="1130643" y="0"/>
                </a:lnTo>
                <a:close/>
              </a:path>
            </a:pathLst>
          </a:custGeom>
          <a:solidFill>
            <a:srgbClr val="0070C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x</m:t>
                          </m:r>
                        </m:e>
                        <m:sup>
                          <m: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Oval 44"/>
          <p:cNvSpPr>
            <a:spLocks noChangeAspect="1"/>
          </p:cNvSpPr>
          <p:nvPr/>
        </p:nvSpPr>
        <p:spPr bwMode="auto">
          <a:xfrm>
            <a:off x="3635410" y="2528602"/>
            <a:ext cx="167593" cy="167592"/>
          </a:xfrm>
          <a:prstGeom prst="ellipse">
            <a:avLst/>
          </a:prstGeom>
          <a:solidFill>
            <a:srgbClr val="0000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4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88"/>
          <p:cNvSpPr>
            <a:spLocks noGrp="1"/>
          </p:cNvSpPr>
          <p:nvPr>
            <p:ph type="title"/>
          </p:nvPr>
        </p:nvSpPr>
        <p:spPr>
          <a:xfrm>
            <a:off x="685800" y="148986"/>
            <a:ext cx="7772400" cy="838200"/>
          </a:xfrm>
        </p:spPr>
        <p:txBody>
          <a:bodyPr/>
          <a:lstStyle/>
          <a:p>
            <a:r>
              <a:rPr lang="en-CA" dirty="0" smtClean="0"/>
              <a:t>Why is an FPRA useful?</a:t>
            </a:r>
            <a:endParaRPr lang="en-CA" dirty="0"/>
          </a:p>
        </p:txBody>
      </p:sp>
      <p:sp>
        <p:nvSpPr>
          <p:cNvPr id="90" name="TextBox 89"/>
          <p:cNvSpPr txBox="1"/>
          <p:nvPr/>
        </p:nvSpPr>
        <p:spPr>
          <a:xfrm>
            <a:off x="779672" y="4156271"/>
            <a:ext cx="8106508" cy="2498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Then </a:t>
            </a:r>
            <a:r>
              <a:rPr lang="en-CA" dirty="0" smtClean="0">
                <a:solidFill>
                  <a:srgbClr val="0000FF"/>
                </a:solidFill>
              </a:rPr>
              <a:t>y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an optimal solution to </a:t>
            </a:r>
            <a:r>
              <a:rPr lang="en-CA" dirty="0" err="1" smtClean="0"/>
              <a:t>Lagrangian</a:t>
            </a:r>
            <a:r>
              <a:rPr lang="en-CA" dirty="0" smtClean="0"/>
              <a:t> problem:</a:t>
            </a:r>
          </a:p>
          <a:p>
            <a:pPr>
              <a:tabLst>
                <a:tab pos="6810375" algn="l"/>
              </a:tabLst>
            </a:pPr>
            <a:r>
              <a:rPr lang="en-CA" dirty="0" smtClean="0">
                <a:solidFill>
                  <a:srgbClr val="0000FF"/>
                </a:solidFill>
              </a:rPr>
              <a:t>Max  </a:t>
            </a:r>
            <a:r>
              <a:rPr lang="en-CA" sz="2800" dirty="0" smtClean="0">
                <a:solidFill>
                  <a:srgbClr val="0000FF"/>
                </a:solidFill>
              </a:rPr>
              <a:t>{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–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 + </a:t>
            </a:r>
            <a:r>
              <a:rPr lang="en-CA" sz="2800" dirty="0" smtClean="0">
                <a:solidFill>
                  <a:srgbClr val="0000FF"/>
                </a:solidFill>
              </a:rPr>
              <a:t>[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+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A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y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>
                <a:solidFill>
                  <a:srgbClr val="0000FF"/>
                </a:solidFill>
              </a:rPr>
              <a:t>  </a:t>
            </a:r>
            <a:r>
              <a:rPr lang="en-CA" dirty="0" err="1" smtClean="0"/>
              <a:t>s.t.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]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:</a:t>
            </a:r>
            <a:r>
              <a:rPr lang="en-CA" dirty="0" smtClean="0"/>
              <a:t>  </a:t>
            </a:r>
            <a:r>
              <a:rPr lang="en-CA" dirty="0" smtClean="0">
                <a:solidFill>
                  <a:srgbClr val="0000FF"/>
                </a:solidFill>
              </a:rPr>
              <a:t>y ≥ 0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sz="2800" dirty="0" smtClean="0">
                <a:solidFill>
                  <a:srgbClr val="0000FF"/>
                </a:solidFill>
              </a:rPr>
              <a:t>}</a:t>
            </a:r>
            <a:r>
              <a:rPr lang="en-CA" sz="2800" dirty="0" smtClean="0"/>
              <a:t>	</a:t>
            </a:r>
            <a:r>
              <a:rPr lang="en-CA" sz="2800" cap="small" dirty="0"/>
              <a:t>And</a:t>
            </a:r>
          </a:p>
          <a:p>
            <a:pPr>
              <a:spcBef>
                <a:spcPts val="1000"/>
              </a:spcBef>
            </a:pP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optimal solution to inner problem:  </a:t>
            </a:r>
            <a:r>
              <a:rPr lang="en-CA" dirty="0" smtClean="0">
                <a:solidFill>
                  <a:srgbClr val="0000FF"/>
                </a:solidFill>
              </a:rPr>
              <a:t>min (c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dirty="0" smtClean="0"/>
              <a:t>   </a:t>
            </a:r>
            <a:r>
              <a:rPr lang="en-CA" dirty="0" err="1" smtClean="0"/>
              <a:t>s.t.</a:t>
            </a:r>
            <a:r>
              <a:rPr lang="en-CA" dirty="0" smtClean="0"/>
              <a:t>  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en-CA" dirty="0" smtClean="0">
                <a:solidFill>
                  <a:srgbClr val="CC0000"/>
                </a:solidFill>
              </a:rPr>
              <a:t>all points on minimal face of </a:t>
            </a:r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CC0000"/>
                </a:solidFill>
              </a:rPr>
              <a:t>containing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are optimal solutions to inner problem </a:t>
            </a:r>
            <a:r>
              <a:rPr lang="en-CA" dirty="0" smtClean="0">
                <a:sym typeface="Symbol" panose="05050102010706020507" pitchFamily="18" charset="2"/>
              </a:rPr>
              <a:t> </a:t>
            </a:r>
            <a:r>
              <a:rPr lang="en-CA" dirty="0" smtClean="0"/>
              <a:t>essentially unweighted problem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en-CA" dirty="0" smtClean="0"/>
              <a:t>output of FPRA has optimal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/>
              <a:t>-cost ( = </a:t>
            </a:r>
            <a:r>
              <a:rPr lang="en-CA" dirty="0" smtClean="0">
                <a:solidFill>
                  <a:srgbClr val="0000FF"/>
                </a:solidFill>
              </a:rPr>
              <a:t>(c</a:t>
            </a:r>
            <a:r>
              <a:rPr lang="en-CA" baseline="30000" dirty="0" smtClean="0">
                <a:solidFill>
                  <a:srgbClr val="0000FF"/>
                </a:solidFill>
              </a:rPr>
              <a:t>y*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baseline="30000" dirty="0" err="1" smtClean="0">
                <a:solidFill>
                  <a:srgbClr val="0000FF"/>
                </a:solidFill>
              </a:rPr>
              <a:t>T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)</a:t>
            </a: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/>
              <p:cNvSpPr txBox="1"/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CA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CA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CA" dirty="0" smtClean="0"/>
                  <a:t>:  optimal solution to	</a:t>
                </a:r>
              </a:p>
              <a:p>
                <a:pPr>
                  <a:tabLst>
                    <a:tab pos="539750" algn="l"/>
                    <a:tab pos="1347788" algn="l"/>
                    <a:tab pos="2063750" algn="l"/>
                    <a:tab pos="3141663" algn="l"/>
                    <a:tab pos="4395788" algn="l"/>
                    <a:tab pos="5205413" algn="l"/>
                    <a:tab pos="6189663" algn="l"/>
                  </a:tabLst>
                </a:pPr>
                <a:r>
                  <a:rPr lang="en-CA" dirty="0" smtClean="0">
                    <a:solidFill>
                      <a:srgbClr val="0000FF"/>
                    </a:solidFill>
                  </a:rPr>
                  <a:t>Min	 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c</a:t>
                </a:r>
                <a:r>
                  <a:rPr lang="en-CA" baseline="30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CA" dirty="0" smtClean="0"/>
                  <a:t>	 </a:t>
                </a:r>
                <a:r>
                  <a:rPr lang="en-CA" dirty="0" err="1" smtClean="0"/>
                  <a:t>s.t.</a:t>
                </a:r>
                <a:r>
                  <a:rPr lang="en-CA" dirty="0" smtClean="0"/>
                  <a:t>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 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dirty="0" smtClean="0">
                    <a:solidFill>
                      <a:srgbClr val="0000FF"/>
                    </a:solidFill>
                    <a:latin typeface="Lucida Calligraphy" panose="03010101010101010101" pitchFamily="66" charset="0"/>
                    <a:sym typeface="Symbol" panose="05050102010706020507" pitchFamily="18" charset="2"/>
                  </a:rPr>
                  <a:t>P</a:t>
                </a:r>
                <a:r>
                  <a:rPr lang="en-CA" dirty="0" smtClean="0"/>
                  <a:t>,  	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Ax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≤</a:t>
                </a:r>
                <a:r>
                  <a:rPr lang="en-CA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b</a:t>
                </a:r>
                <a:endParaRPr lang="en-CA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339" y="1227053"/>
                <a:ext cx="4212526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2171" t="-5839" r="-145" b="-1605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4655986" y="2483255"/>
            <a:ext cx="4230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0000FF"/>
                </a:solidFill>
              </a:rPr>
              <a:t>y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r>
              <a:rPr lang="en-CA" dirty="0"/>
              <a:t>: optimal dual values </a:t>
            </a:r>
            <a:r>
              <a:rPr lang="en-CA" dirty="0" err="1" smtClean="0"/>
              <a:t>corresp</a:t>
            </a:r>
            <a:r>
              <a:rPr lang="en-CA" dirty="0" smtClean="0"/>
              <a:t>. to </a:t>
            </a:r>
            <a:r>
              <a:rPr lang="en-CA" dirty="0"/>
              <a:t>side constraints </a:t>
            </a:r>
            <a:r>
              <a:rPr lang="en-CA" dirty="0">
                <a:solidFill>
                  <a:srgbClr val="0000FF"/>
                </a:solidFill>
              </a:rPr>
              <a:t>Ax ≤ b</a:t>
            </a:r>
          </a:p>
        </p:txBody>
      </p:sp>
      <p:sp>
        <p:nvSpPr>
          <p:cNvPr id="23" name="Freeform 22"/>
          <p:cNvSpPr/>
          <p:nvPr/>
        </p:nvSpPr>
        <p:spPr bwMode="auto">
          <a:xfrm>
            <a:off x="819807" y="1245476"/>
            <a:ext cx="3310759" cy="1647496"/>
          </a:xfrm>
          <a:custGeom>
            <a:avLst/>
            <a:gdLst>
              <a:gd name="connsiteX0" fmla="*/ 0 w 3310759"/>
              <a:gd name="connsiteY0" fmla="*/ 31531 h 1647496"/>
              <a:gd name="connsiteX1" fmla="*/ 2081048 w 3310759"/>
              <a:gd name="connsiteY1" fmla="*/ 0 h 1647496"/>
              <a:gd name="connsiteX2" fmla="*/ 3310759 w 3310759"/>
              <a:gd name="connsiteY2" fmla="*/ 1008993 h 1647496"/>
              <a:gd name="connsiteX3" fmla="*/ 843455 w 3310759"/>
              <a:gd name="connsiteY3" fmla="*/ 1647496 h 1647496"/>
              <a:gd name="connsiteX4" fmla="*/ 0 w 3310759"/>
              <a:gd name="connsiteY4" fmla="*/ 31531 h 1647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759" h="1647496">
                <a:moveTo>
                  <a:pt x="0" y="31531"/>
                </a:moveTo>
                <a:lnTo>
                  <a:pt x="2081048" y="0"/>
                </a:lnTo>
                <a:lnTo>
                  <a:pt x="3310759" y="1008993"/>
                </a:lnTo>
                <a:lnTo>
                  <a:pt x="843455" y="1647496"/>
                </a:lnTo>
                <a:lnTo>
                  <a:pt x="0" y="31531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1014299" y="2613498"/>
            <a:ext cx="2710740" cy="1426018"/>
          </a:xfrm>
          <a:custGeom>
            <a:avLst/>
            <a:gdLst>
              <a:gd name="connsiteX0" fmla="*/ 381600 w 1620000"/>
              <a:gd name="connsiteY0" fmla="*/ 187200 h 907200"/>
              <a:gd name="connsiteX1" fmla="*/ 1620000 w 1620000"/>
              <a:gd name="connsiteY1" fmla="*/ 0 h 907200"/>
              <a:gd name="connsiteX2" fmla="*/ 993600 w 1620000"/>
              <a:gd name="connsiteY2" fmla="*/ 518400 h 907200"/>
              <a:gd name="connsiteX3" fmla="*/ 0 w 1620000"/>
              <a:gd name="connsiteY3" fmla="*/ 907200 h 907200"/>
              <a:gd name="connsiteX4" fmla="*/ 381600 w 1620000"/>
              <a:gd name="connsiteY4" fmla="*/ 187200 h 907200"/>
              <a:gd name="connsiteX0" fmla="*/ 381600 w 1620000"/>
              <a:gd name="connsiteY0" fmla="*/ 187200 h 900000"/>
              <a:gd name="connsiteX1" fmla="*/ 1620000 w 1620000"/>
              <a:gd name="connsiteY1" fmla="*/ 0 h 900000"/>
              <a:gd name="connsiteX2" fmla="*/ 993600 w 1620000"/>
              <a:gd name="connsiteY2" fmla="*/ 518400 h 900000"/>
              <a:gd name="connsiteX3" fmla="*/ 0 w 1620000"/>
              <a:gd name="connsiteY3" fmla="*/ 900000 h 900000"/>
              <a:gd name="connsiteX4" fmla="*/ 381600 w 1620000"/>
              <a:gd name="connsiteY4" fmla="*/ 187200 h 900000"/>
              <a:gd name="connsiteX0" fmla="*/ 375421 w 1613821"/>
              <a:gd name="connsiteY0" fmla="*/ 187200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75421 w 1613821"/>
              <a:gd name="connsiteY4" fmla="*/ 187200 h 900000"/>
              <a:gd name="connsiteX0" fmla="*/ 381599 w 1613821"/>
              <a:gd name="connsiteY0" fmla="*/ 174843 h 900000"/>
              <a:gd name="connsiteX1" fmla="*/ 1613821 w 1613821"/>
              <a:gd name="connsiteY1" fmla="*/ 0 h 900000"/>
              <a:gd name="connsiteX2" fmla="*/ 987421 w 1613821"/>
              <a:gd name="connsiteY2" fmla="*/ 518400 h 900000"/>
              <a:gd name="connsiteX3" fmla="*/ 0 w 1613821"/>
              <a:gd name="connsiteY3" fmla="*/ 900000 h 900000"/>
              <a:gd name="connsiteX4" fmla="*/ 381599 w 1613821"/>
              <a:gd name="connsiteY4" fmla="*/ 174843 h 900000"/>
              <a:gd name="connsiteX0" fmla="*/ 381599 w 1607643"/>
              <a:gd name="connsiteY0" fmla="*/ 181021 h 906178"/>
              <a:gd name="connsiteX1" fmla="*/ 1607643 w 1607643"/>
              <a:gd name="connsiteY1" fmla="*/ 0 h 906178"/>
              <a:gd name="connsiteX2" fmla="*/ 987421 w 1607643"/>
              <a:gd name="connsiteY2" fmla="*/ 524578 h 906178"/>
              <a:gd name="connsiteX3" fmla="*/ 0 w 1607643"/>
              <a:gd name="connsiteY3" fmla="*/ 906178 h 906178"/>
              <a:gd name="connsiteX4" fmla="*/ 381599 w 1607643"/>
              <a:gd name="connsiteY4" fmla="*/ 181021 h 906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643" h="906178">
                <a:moveTo>
                  <a:pt x="381599" y="181021"/>
                </a:moveTo>
                <a:lnTo>
                  <a:pt x="1607643" y="0"/>
                </a:lnTo>
                <a:lnTo>
                  <a:pt x="987421" y="524578"/>
                </a:lnTo>
                <a:lnTo>
                  <a:pt x="0" y="906178"/>
                </a:lnTo>
                <a:lnTo>
                  <a:pt x="381599" y="181021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5" name="Freeform 24"/>
          <p:cNvSpPr/>
          <p:nvPr/>
        </p:nvSpPr>
        <p:spPr bwMode="auto">
          <a:xfrm>
            <a:off x="377279" y="2367253"/>
            <a:ext cx="1282977" cy="1691037"/>
          </a:xfrm>
          <a:custGeom>
            <a:avLst/>
            <a:gdLst>
              <a:gd name="connsiteX0" fmla="*/ 0 w 760888"/>
              <a:gd name="connsiteY0" fmla="*/ 0 h 1074587"/>
              <a:gd name="connsiteX1" fmla="*/ 380444 w 760888"/>
              <a:gd name="connsiteY1" fmla="*/ 1074587 h 1074587"/>
              <a:gd name="connsiteX2" fmla="*/ 760888 w 760888"/>
              <a:gd name="connsiteY2" fmla="*/ 340397 h 1074587"/>
              <a:gd name="connsiteX3" fmla="*/ 0 w 760888"/>
              <a:gd name="connsiteY3" fmla="*/ 0 h 107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0888" h="1074587">
                <a:moveTo>
                  <a:pt x="0" y="0"/>
                </a:moveTo>
                <a:lnTo>
                  <a:pt x="380444" y="1074587"/>
                </a:lnTo>
                <a:lnTo>
                  <a:pt x="760888" y="340397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1030023" y="2262220"/>
            <a:ext cx="3094899" cy="1785565"/>
          </a:xfrm>
          <a:custGeom>
            <a:avLst/>
            <a:gdLst>
              <a:gd name="connsiteX0" fmla="*/ 373769 w 1835474"/>
              <a:gd name="connsiteY0" fmla="*/ 400467 h 1134656"/>
              <a:gd name="connsiteX1" fmla="*/ 1835474 w 1835474"/>
              <a:gd name="connsiteY1" fmla="*/ 0 h 1134656"/>
              <a:gd name="connsiteX2" fmla="*/ 1635241 w 1835474"/>
              <a:gd name="connsiteY2" fmla="*/ 1094610 h 1134656"/>
              <a:gd name="connsiteX3" fmla="*/ 0 w 1835474"/>
              <a:gd name="connsiteY3" fmla="*/ 1134656 h 1134656"/>
              <a:gd name="connsiteX4" fmla="*/ 373769 w 1835474"/>
              <a:gd name="connsiteY4" fmla="*/ 400467 h 11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5474" h="1134656">
                <a:moveTo>
                  <a:pt x="373769" y="400467"/>
                </a:moveTo>
                <a:lnTo>
                  <a:pt x="1835474" y="0"/>
                </a:lnTo>
                <a:lnTo>
                  <a:pt x="1635241" y="1094610"/>
                </a:lnTo>
                <a:lnTo>
                  <a:pt x="0" y="1134656"/>
                </a:lnTo>
                <a:lnTo>
                  <a:pt x="373769" y="400467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382754" y="2363846"/>
            <a:ext cx="1281380" cy="1682025"/>
          </a:xfrm>
          <a:custGeom>
            <a:avLst/>
            <a:gdLst>
              <a:gd name="connsiteX0" fmla="*/ 0 w 759941"/>
              <a:gd name="connsiteY0" fmla="*/ 0 h 1068860"/>
              <a:gd name="connsiteX1" fmla="*/ 759941 w 759941"/>
              <a:gd name="connsiteY1" fmla="*/ 333633 h 1068860"/>
              <a:gd name="connsiteX2" fmla="*/ 376882 w 759941"/>
              <a:gd name="connsiteY2" fmla="*/ 1068860 h 1068860"/>
              <a:gd name="connsiteX3" fmla="*/ 0 w 759941"/>
              <a:gd name="connsiteY3" fmla="*/ 0 h 106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68860">
                <a:moveTo>
                  <a:pt x="0" y="0"/>
                </a:moveTo>
                <a:lnTo>
                  <a:pt x="759941" y="333633"/>
                </a:lnTo>
                <a:lnTo>
                  <a:pt x="376882" y="106886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378115" y="1274908"/>
            <a:ext cx="1282141" cy="2772101"/>
          </a:xfrm>
          <a:custGeom>
            <a:avLst/>
            <a:gdLst>
              <a:gd name="connsiteX0" fmla="*/ 260304 w 754213"/>
              <a:gd name="connsiteY0" fmla="*/ 0 h 1755381"/>
              <a:gd name="connsiteX1" fmla="*/ 754213 w 754213"/>
              <a:gd name="connsiteY1" fmla="*/ 1034540 h 1755381"/>
              <a:gd name="connsiteX2" fmla="*/ 373769 w 754213"/>
              <a:gd name="connsiteY2" fmla="*/ 1755381 h 1755381"/>
              <a:gd name="connsiteX3" fmla="*/ 0 w 754213"/>
              <a:gd name="connsiteY3" fmla="*/ 694143 h 1755381"/>
              <a:gd name="connsiteX4" fmla="*/ 260304 w 754213"/>
              <a:gd name="connsiteY4" fmla="*/ 0 h 1755381"/>
              <a:gd name="connsiteX0" fmla="*/ 266483 w 760392"/>
              <a:gd name="connsiteY0" fmla="*/ 0 h 1755381"/>
              <a:gd name="connsiteX1" fmla="*/ 760392 w 760392"/>
              <a:gd name="connsiteY1" fmla="*/ 1034540 h 1755381"/>
              <a:gd name="connsiteX2" fmla="*/ 379948 w 760392"/>
              <a:gd name="connsiteY2" fmla="*/ 1755381 h 1755381"/>
              <a:gd name="connsiteX3" fmla="*/ 0 w 760392"/>
              <a:gd name="connsiteY3" fmla="*/ 700321 h 1755381"/>
              <a:gd name="connsiteX4" fmla="*/ 266483 w 760392"/>
              <a:gd name="connsiteY4" fmla="*/ 0 h 1755381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700321 h 1761560"/>
              <a:gd name="connsiteX4" fmla="*/ 266483 w 760392"/>
              <a:gd name="connsiteY4" fmla="*/ 0 h 1761560"/>
              <a:gd name="connsiteX0" fmla="*/ 272662 w 766571"/>
              <a:gd name="connsiteY0" fmla="*/ 0 h 1761560"/>
              <a:gd name="connsiteX1" fmla="*/ 766571 w 766571"/>
              <a:gd name="connsiteY1" fmla="*/ 1034540 h 1761560"/>
              <a:gd name="connsiteX2" fmla="*/ 386127 w 766571"/>
              <a:gd name="connsiteY2" fmla="*/ 1761560 h 1761560"/>
              <a:gd name="connsiteX3" fmla="*/ 0 w 766571"/>
              <a:gd name="connsiteY3" fmla="*/ 700321 h 1761560"/>
              <a:gd name="connsiteX4" fmla="*/ 272662 w 766571"/>
              <a:gd name="connsiteY4" fmla="*/ 0 h 1761560"/>
              <a:gd name="connsiteX0" fmla="*/ 266483 w 760392"/>
              <a:gd name="connsiteY0" fmla="*/ 0 h 1761560"/>
              <a:gd name="connsiteX1" fmla="*/ 760392 w 760392"/>
              <a:gd name="connsiteY1" fmla="*/ 1034540 h 1761560"/>
              <a:gd name="connsiteX2" fmla="*/ 379948 w 760392"/>
              <a:gd name="connsiteY2" fmla="*/ 1761560 h 1761560"/>
              <a:gd name="connsiteX3" fmla="*/ 0 w 760392"/>
              <a:gd name="connsiteY3" fmla="*/ 694142 h 1761560"/>
              <a:gd name="connsiteX4" fmla="*/ 266483 w 760392"/>
              <a:gd name="connsiteY4" fmla="*/ 0 h 176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392" h="1761560">
                <a:moveTo>
                  <a:pt x="266483" y="0"/>
                </a:moveTo>
                <a:lnTo>
                  <a:pt x="760392" y="1034540"/>
                </a:lnTo>
                <a:lnTo>
                  <a:pt x="379948" y="1761560"/>
                </a:lnTo>
                <a:lnTo>
                  <a:pt x="0" y="694142"/>
                </a:lnTo>
                <a:lnTo>
                  <a:pt x="266483" y="0"/>
                </a:lnTo>
                <a:close/>
              </a:path>
            </a:pathLst>
          </a:custGeom>
          <a:gradFill>
            <a:gsLst>
              <a:gs pos="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77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2296290" y="1238010"/>
            <a:ext cx="1833105" cy="2748776"/>
          </a:xfrm>
          <a:custGeom>
            <a:avLst/>
            <a:gdLst>
              <a:gd name="connsiteX0" fmla="*/ 422031 w 1148862"/>
              <a:gd name="connsiteY0" fmla="*/ 0 h 1746738"/>
              <a:gd name="connsiteX1" fmla="*/ 1148862 w 1148862"/>
              <a:gd name="connsiteY1" fmla="*/ 644769 h 1746738"/>
              <a:gd name="connsiteX2" fmla="*/ 949569 w 1148862"/>
              <a:gd name="connsiteY2" fmla="*/ 1746738 h 1746738"/>
              <a:gd name="connsiteX3" fmla="*/ 293077 w 1148862"/>
              <a:gd name="connsiteY3" fmla="*/ 1395046 h 1746738"/>
              <a:gd name="connsiteX4" fmla="*/ 0 w 1148862"/>
              <a:gd name="connsiteY4" fmla="*/ 668215 h 1746738"/>
              <a:gd name="connsiteX5" fmla="*/ 422031 w 1148862"/>
              <a:gd name="connsiteY5" fmla="*/ 0 h 1746738"/>
              <a:gd name="connsiteX0" fmla="*/ 351692 w 1078523"/>
              <a:gd name="connsiteY0" fmla="*/ 0 h 1746738"/>
              <a:gd name="connsiteX1" fmla="*/ 1078523 w 1078523"/>
              <a:gd name="connsiteY1" fmla="*/ 644769 h 1746738"/>
              <a:gd name="connsiteX2" fmla="*/ 879230 w 1078523"/>
              <a:gd name="connsiteY2" fmla="*/ 1746738 h 1746738"/>
              <a:gd name="connsiteX3" fmla="*/ 222738 w 1078523"/>
              <a:gd name="connsiteY3" fmla="*/ 1395046 h 1746738"/>
              <a:gd name="connsiteX4" fmla="*/ 0 w 1078523"/>
              <a:gd name="connsiteY4" fmla="*/ 504092 h 1746738"/>
              <a:gd name="connsiteX5" fmla="*/ 351692 w 1078523"/>
              <a:gd name="connsiteY5" fmla="*/ 0 h 1746738"/>
              <a:gd name="connsiteX0" fmla="*/ 360318 w 1087149"/>
              <a:gd name="connsiteY0" fmla="*/ 0 h 1746738"/>
              <a:gd name="connsiteX1" fmla="*/ 1087149 w 1087149"/>
              <a:gd name="connsiteY1" fmla="*/ 644769 h 1746738"/>
              <a:gd name="connsiteX2" fmla="*/ 887856 w 1087149"/>
              <a:gd name="connsiteY2" fmla="*/ 1746738 h 1746738"/>
              <a:gd name="connsiteX3" fmla="*/ 231364 w 1087149"/>
              <a:gd name="connsiteY3" fmla="*/ 1395046 h 1746738"/>
              <a:gd name="connsiteX4" fmla="*/ 0 w 1087149"/>
              <a:gd name="connsiteY4" fmla="*/ 504092 h 1746738"/>
              <a:gd name="connsiteX5" fmla="*/ 360318 w 1087149"/>
              <a:gd name="connsiteY5" fmla="*/ 0 h 174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7149" h="1746738">
                <a:moveTo>
                  <a:pt x="360318" y="0"/>
                </a:moveTo>
                <a:lnTo>
                  <a:pt x="1087149" y="644769"/>
                </a:lnTo>
                <a:lnTo>
                  <a:pt x="887856" y="1746738"/>
                </a:lnTo>
                <a:lnTo>
                  <a:pt x="231364" y="1395046"/>
                </a:lnTo>
                <a:lnTo>
                  <a:pt x="0" y="504092"/>
                </a:lnTo>
                <a:lnTo>
                  <a:pt x="360318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70368" y="1224047"/>
            <a:ext cx="427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endParaRPr lang="en-CA" dirty="0">
              <a:solidFill>
                <a:srgbClr val="0000FF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369993" y="1245894"/>
            <a:ext cx="2537851" cy="1135904"/>
          </a:xfrm>
          <a:custGeom>
            <a:avLst/>
            <a:gdLst>
              <a:gd name="connsiteX0" fmla="*/ 1500554 w 1500554"/>
              <a:gd name="connsiteY0" fmla="*/ 0 h 726831"/>
              <a:gd name="connsiteX1" fmla="*/ 1066800 w 1500554"/>
              <a:gd name="connsiteY1" fmla="*/ 668215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0554 w 1500554"/>
              <a:gd name="connsiteY0" fmla="*/ 0 h 726831"/>
              <a:gd name="connsiteX1" fmla="*/ 1125416 w 1500554"/>
              <a:gd name="connsiteY1" fmla="*/ 504092 h 726831"/>
              <a:gd name="connsiteX2" fmla="*/ 0 w 1500554"/>
              <a:gd name="connsiteY2" fmla="*/ 726831 h 726831"/>
              <a:gd name="connsiteX3" fmla="*/ 257908 w 1500554"/>
              <a:gd name="connsiteY3" fmla="*/ 35169 h 726831"/>
              <a:gd name="connsiteX4" fmla="*/ 1500554 w 1500554"/>
              <a:gd name="connsiteY4" fmla="*/ 0 h 726831"/>
              <a:gd name="connsiteX0" fmla="*/ 1507506 w 1507506"/>
              <a:gd name="connsiteY0" fmla="*/ 0 h 726831"/>
              <a:gd name="connsiteX1" fmla="*/ 1132368 w 1507506"/>
              <a:gd name="connsiteY1" fmla="*/ 504092 h 726831"/>
              <a:gd name="connsiteX2" fmla="*/ 0 w 1507506"/>
              <a:gd name="connsiteY2" fmla="*/ 726831 h 726831"/>
              <a:gd name="connsiteX3" fmla="*/ 264860 w 1507506"/>
              <a:gd name="connsiteY3" fmla="*/ 35169 h 726831"/>
              <a:gd name="connsiteX4" fmla="*/ 1507506 w 1507506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5169 h 726831"/>
              <a:gd name="connsiteX4" fmla="*/ 1514459 w 1514459"/>
              <a:gd name="connsiteY4" fmla="*/ 0 h 726831"/>
              <a:gd name="connsiteX0" fmla="*/ 1514459 w 1514459"/>
              <a:gd name="connsiteY0" fmla="*/ 0 h 726831"/>
              <a:gd name="connsiteX1" fmla="*/ 1139321 w 1514459"/>
              <a:gd name="connsiteY1" fmla="*/ 504092 h 726831"/>
              <a:gd name="connsiteX2" fmla="*/ 0 w 1514459"/>
              <a:gd name="connsiteY2" fmla="*/ 726831 h 726831"/>
              <a:gd name="connsiteX3" fmla="*/ 271813 w 1514459"/>
              <a:gd name="connsiteY3" fmla="*/ 30160 h 726831"/>
              <a:gd name="connsiteX4" fmla="*/ 1514459 w 1514459"/>
              <a:gd name="connsiteY4" fmla="*/ 0 h 726831"/>
              <a:gd name="connsiteX0" fmla="*/ 1514459 w 1514459"/>
              <a:gd name="connsiteY0" fmla="*/ 0 h 716813"/>
              <a:gd name="connsiteX1" fmla="*/ 1139321 w 1514459"/>
              <a:gd name="connsiteY1" fmla="*/ 494074 h 716813"/>
              <a:gd name="connsiteX2" fmla="*/ 0 w 1514459"/>
              <a:gd name="connsiteY2" fmla="*/ 716813 h 716813"/>
              <a:gd name="connsiteX3" fmla="*/ 271813 w 1514459"/>
              <a:gd name="connsiteY3" fmla="*/ 20142 h 716813"/>
              <a:gd name="connsiteX4" fmla="*/ 1514459 w 1514459"/>
              <a:gd name="connsiteY4" fmla="*/ 0 h 716813"/>
              <a:gd name="connsiteX0" fmla="*/ 1514459 w 1514459"/>
              <a:gd name="connsiteY0" fmla="*/ 0 h 721822"/>
              <a:gd name="connsiteX1" fmla="*/ 1139321 w 1514459"/>
              <a:gd name="connsiteY1" fmla="*/ 499083 h 721822"/>
              <a:gd name="connsiteX2" fmla="*/ 0 w 1514459"/>
              <a:gd name="connsiteY2" fmla="*/ 721822 h 721822"/>
              <a:gd name="connsiteX3" fmla="*/ 271813 w 1514459"/>
              <a:gd name="connsiteY3" fmla="*/ 25151 h 721822"/>
              <a:gd name="connsiteX4" fmla="*/ 1514459 w 1514459"/>
              <a:gd name="connsiteY4" fmla="*/ 0 h 721822"/>
              <a:gd name="connsiteX0" fmla="*/ 1505109 w 1505109"/>
              <a:gd name="connsiteY0" fmla="*/ 0 h 721822"/>
              <a:gd name="connsiteX1" fmla="*/ 1139321 w 1505109"/>
              <a:gd name="connsiteY1" fmla="*/ 499083 h 721822"/>
              <a:gd name="connsiteX2" fmla="*/ 0 w 1505109"/>
              <a:gd name="connsiteY2" fmla="*/ 721822 h 721822"/>
              <a:gd name="connsiteX3" fmla="*/ 271813 w 1505109"/>
              <a:gd name="connsiteY3" fmla="*/ 25151 h 721822"/>
              <a:gd name="connsiteX4" fmla="*/ 1505109 w 1505109"/>
              <a:gd name="connsiteY4" fmla="*/ 0 h 721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5109" h="721822">
                <a:moveTo>
                  <a:pt x="1505109" y="0"/>
                </a:moveTo>
                <a:lnTo>
                  <a:pt x="1139321" y="499083"/>
                </a:lnTo>
                <a:lnTo>
                  <a:pt x="0" y="721822"/>
                </a:lnTo>
                <a:lnTo>
                  <a:pt x="271813" y="25151"/>
                </a:lnTo>
                <a:lnTo>
                  <a:pt x="150510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2" name="Freeform 31"/>
          <p:cNvSpPr/>
          <p:nvPr/>
        </p:nvSpPr>
        <p:spPr bwMode="auto">
          <a:xfrm>
            <a:off x="378373" y="2041634"/>
            <a:ext cx="2301766" cy="1994338"/>
          </a:xfrm>
          <a:custGeom>
            <a:avLst/>
            <a:gdLst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70034 w 2317531"/>
              <a:gd name="connsiteY3" fmla="*/ 1994338 h 1994338"/>
              <a:gd name="connsiteX4" fmla="*/ 0 w 2317531"/>
              <a:gd name="connsiteY4" fmla="*/ 338959 h 1994338"/>
              <a:gd name="connsiteX0" fmla="*/ 0 w 2317531"/>
              <a:gd name="connsiteY0" fmla="*/ 338959 h 1994338"/>
              <a:gd name="connsiteX1" fmla="*/ 1931276 w 2317531"/>
              <a:gd name="connsiteY1" fmla="*/ 0 h 1994338"/>
              <a:gd name="connsiteX2" fmla="*/ 2317531 w 2317531"/>
              <a:gd name="connsiteY2" fmla="*/ 1387366 h 1994338"/>
              <a:gd name="connsiteX3" fmla="*/ 662152 w 2317531"/>
              <a:gd name="connsiteY3" fmla="*/ 1994338 h 1994338"/>
              <a:gd name="connsiteX4" fmla="*/ 0 w 2317531"/>
              <a:gd name="connsiteY4" fmla="*/ 338959 h 1994338"/>
              <a:gd name="connsiteX0" fmla="*/ 0 w 2301766"/>
              <a:gd name="connsiteY0" fmla="*/ 331076 h 1994338"/>
              <a:gd name="connsiteX1" fmla="*/ 1915511 w 2301766"/>
              <a:gd name="connsiteY1" fmla="*/ 0 h 1994338"/>
              <a:gd name="connsiteX2" fmla="*/ 2301766 w 2301766"/>
              <a:gd name="connsiteY2" fmla="*/ 1387366 h 1994338"/>
              <a:gd name="connsiteX3" fmla="*/ 646387 w 2301766"/>
              <a:gd name="connsiteY3" fmla="*/ 1994338 h 1994338"/>
              <a:gd name="connsiteX4" fmla="*/ 0 w 2301766"/>
              <a:gd name="connsiteY4" fmla="*/ 331076 h 19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1766" h="1994338">
                <a:moveTo>
                  <a:pt x="0" y="331076"/>
                </a:moveTo>
                <a:lnTo>
                  <a:pt x="1915511" y="0"/>
                </a:lnTo>
                <a:lnTo>
                  <a:pt x="2301766" y="1387366"/>
                </a:lnTo>
                <a:lnTo>
                  <a:pt x="646387" y="1994338"/>
                </a:lnTo>
                <a:lnTo>
                  <a:pt x="0" y="331076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>
            <a:off x="1024759" y="3429000"/>
            <a:ext cx="2766848" cy="614855"/>
          </a:xfrm>
          <a:custGeom>
            <a:avLst/>
            <a:gdLst>
              <a:gd name="connsiteX0" fmla="*/ 1655379 w 2766848"/>
              <a:gd name="connsiteY0" fmla="*/ 0 h 614855"/>
              <a:gd name="connsiteX1" fmla="*/ 2766848 w 2766848"/>
              <a:gd name="connsiteY1" fmla="*/ 559676 h 614855"/>
              <a:gd name="connsiteX2" fmla="*/ 0 w 2766848"/>
              <a:gd name="connsiteY2" fmla="*/ 614855 h 614855"/>
              <a:gd name="connsiteX3" fmla="*/ 1655379 w 2766848"/>
              <a:gd name="connsiteY3" fmla="*/ 0 h 61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6848" h="614855">
                <a:moveTo>
                  <a:pt x="1655379" y="0"/>
                </a:moveTo>
                <a:lnTo>
                  <a:pt x="2766848" y="559676"/>
                </a:lnTo>
                <a:lnTo>
                  <a:pt x="0" y="614855"/>
                </a:lnTo>
                <a:lnTo>
                  <a:pt x="1655379" y="0"/>
                </a:lnTo>
                <a:close/>
              </a:path>
            </a:pathLst>
          </a:custGeom>
          <a:gradFill>
            <a:gsLst>
              <a:gs pos="76000">
                <a:schemeClr val="bg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34" name="Straight Connector 33"/>
          <p:cNvCxnSpPr>
            <a:stCxn id="28" idx="1"/>
            <a:endCxn id="31" idx="3"/>
          </p:cNvCxnSpPr>
          <p:nvPr/>
        </p:nvCxnSpPr>
        <p:spPr bwMode="auto">
          <a:xfrm flipH="1" flipV="1">
            <a:off x="828313" y="1285473"/>
            <a:ext cx="831943" cy="1617452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stCxn id="28" idx="1"/>
            <a:endCxn id="33" idx="2"/>
          </p:cNvCxnSpPr>
          <p:nvPr/>
        </p:nvCxnSpPr>
        <p:spPr bwMode="auto">
          <a:xfrm flipH="1">
            <a:off x="1024759" y="2902925"/>
            <a:ext cx="635497" cy="1140930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Connector 35"/>
          <p:cNvCxnSpPr>
            <a:endCxn id="29" idx="1"/>
          </p:cNvCxnSpPr>
          <p:nvPr/>
        </p:nvCxnSpPr>
        <p:spPr bwMode="auto">
          <a:xfrm flipV="1">
            <a:off x="1660256" y="2252659"/>
            <a:ext cx="2469139" cy="645935"/>
          </a:xfrm>
          <a:prstGeom prst="line">
            <a:avLst/>
          </a:prstGeom>
          <a:noFill/>
          <a:ln w="12700">
            <a:solidFill>
              <a:schemeClr val="tx1">
                <a:alpha val="50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Freeform 36"/>
          <p:cNvSpPr/>
          <p:nvPr/>
        </p:nvSpPr>
        <p:spPr bwMode="auto">
          <a:xfrm>
            <a:off x="393173" y="1265184"/>
            <a:ext cx="1916860" cy="1108386"/>
          </a:xfrm>
          <a:custGeom>
            <a:avLst/>
            <a:gdLst>
              <a:gd name="connsiteX0" fmla="*/ 753762 w 1136821"/>
              <a:gd name="connsiteY0" fmla="*/ 0 h 704335"/>
              <a:gd name="connsiteX1" fmla="*/ 1136821 w 1136821"/>
              <a:gd name="connsiteY1" fmla="*/ 488092 h 704335"/>
              <a:gd name="connsiteX2" fmla="*/ 0 w 1136821"/>
              <a:gd name="connsiteY2" fmla="*/ 704335 h 704335"/>
              <a:gd name="connsiteX3" fmla="*/ 753762 w 1136821"/>
              <a:gd name="connsiteY3" fmla="*/ 0 h 704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6821" h="704335">
                <a:moveTo>
                  <a:pt x="753762" y="0"/>
                </a:moveTo>
                <a:lnTo>
                  <a:pt x="1136821" y="488092"/>
                </a:lnTo>
                <a:lnTo>
                  <a:pt x="0" y="704335"/>
                </a:lnTo>
                <a:lnTo>
                  <a:pt x="753762" y="0"/>
                </a:lnTo>
                <a:close/>
              </a:path>
            </a:pathLst>
          </a:custGeom>
          <a:solidFill>
            <a:srgbClr val="FFC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8" name="Freeform 37"/>
          <p:cNvSpPr/>
          <p:nvPr/>
        </p:nvSpPr>
        <p:spPr bwMode="auto">
          <a:xfrm>
            <a:off x="2299614" y="2033271"/>
            <a:ext cx="1437647" cy="1419514"/>
          </a:xfrm>
          <a:custGeom>
            <a:avLst/>
            <a:gdLst>
              <a:gd name="connsiteX0" fmla="*/ 0 w 852616"/>
              <a:gd name="connsiteY0" fmla="*/ 0 h 889687"/>
              <a:gd name="connsiteX1" fmla="*/ 234778 w 852616"/>
              <a:gd name="connsiteY1" fmla="*/ 889687 h 889687"/>
              <a:gd name="connsiteX2" fmla="*/ 852616 w 852616"/>
              <a:gd name="connsiteY2" fmla="*/ 358346 h 889687"/>
              <a:gd name="connsiteX3" fmla="*/ 0 w 852616"/>
              <a:gd name="connsiteY3" fmla="*/ 0 h 889687"/>
              <a:gd name="connsiteX0" fmla="*/ 0 w 858794"/>
              <a:gd name="connsiteY0" fmla="*/ 0 h 895866"/>
              <a:gd name="connsiteX1" fmla="*/ 240956 w 858794"/>
              <a:gd name="connsiteY1" fmla="*/ 895866 h 895866"/>
              <a:gd name="connsiteX2" fmla="*/ 858794 w 858794"/>
              <a:gd name="connsiteY2" fmla="*/ 364525 h 895866"/>
              <a:gd name="connsiteX3" fmla="*/ 0 w 858794"/>
              <a:gd name="connsiteY3" fmla="*/ 0 h 895866"/>
              <a:gd name="connsiteX0" fmla="*/ 0 w 846437"/>
              <a:gd name="connsiteY0" fmla="*/ 0 h 895866"/>
              <a:gd name="connsiteX1" fmla="*/ 240956 w 846437"/>
              <a:gd name="connsiteY1" fmla="*/ 895866 h 895866"/>
              <a:gd name="connsiteX2" fmla="*/ 846437 w 846437"/>
              <a:gd name="connsiteY2" fmla="*/ 364525 h 895866"/>
              <a:gd name="connsiteX3" fmla="*/ 0 w 846437"/>
              <a:gd name="connsiteY3" fmla="*/ 0 h 895866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40259"/>
              <a:gd name="connsiteY0" fmla="*/ 0 h 902045"/>
              <a:gd name="connsiteX1" fmla="*/ 234778 w 840259"/>
              <a:gd name="connsiteY1" fmla="*/ 902045 h 902045"/>
              <a:gd name="connsiteX2" fmla="*/ 840259 w 840259"/>
              <a:gd name="connsiteY2" fmla="*/ 370704 h 902045"/>
              <a:gd name="connsiteX3" fmla="*/ 0 w 840259"/>
              <a:gd name="connsiteY3" fmla="*/ 0 h 902045"/>
              <a:gd name="connsiteX0" fmla="*/ 0 w 834081"/>
              <a:gd name="connsiteY0" fmla="*/ 0 h 902045"/>
              <a:gd name="connsiteX1" fmla="*/ 234778 w 834081"/>
              <a:gd name="connsiteY1" fmla="*/ 902045 h 902045"/>
              <a:gd name="connsiteX2" fmla="*/ 834081 w 834081"/>
              <a:gd name="connsiteY2" fmla="*/ 370704 h 902045"/>
              <a:gd name="connsiteX3" fmla="*/ 0 w 834081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83061 h 902045"/>
              <a:gd name="connsiteX3" fmla="*/ 0 w 852617"/>
              <a:gd name="connsiteY3" fmla="*/ 0 h 902045"/>
              <a:gd name="connsiteX0" fmla="*/ 0 w 852617"/>
              <a:gd name="connsiteY0" fmla="*/ 0 h 902045"/>
              <a:gd name="connsiteX1" fmla="*/ 234778 w 852617"/>
              <a:gd name="connsiteY1" fmla="*/ 902045 h 902045"/>
              <a:gd name="connsiteX2" fmla="*/ 852617 w 852617"/>
              <a:gd name="connsiteY2" fmla="*/ 364526 h 902045"/>
              <a:gd name="connsiteX3" fmla="*/ 0 w 852617"/>
              <a:gd name="connsiteY3" fmla="*/ 0 h 9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2617" h="902045">
                <a:moveTo>
                  <a:pt x="0" y="0"/>
                </a:moveTo>
                <a:lnTo>
                  <a:pt x="234778" y="902045"/>
                </a:lnTo>
                <a:lnTo>
                  <a:pt x="852617" y="364526"/>
                </a:lnTo>
                <a:lnTo>
                  <a:pt x="0" y="0"/>
                </a:lnTo>
                <a:close/>
              </a:path>
            </a:pathLst>
          </a:custGeom>
          <a:solidFill>
            <a:srgbClr val="00B05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1652930" y="1274906"/>
            <a:ext cx="2099477" cy="1343931"/>
          </a:xfrm>
          <a:custGeom>
            <a:avLst/>
            <a:gdLst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16325"/>
              <a:gd name="connsiteY0" fmla="*/ 0 h 854015"/>
              <a:gd name="connsiteX1" fmla="*/ 388189 w 1216325"/>
              <a:gd name="connsiteY1" fmla="*/ 491706 h 854015"/>
              <a:gd name="connsiteX2" fmla="*/ 1216325 w 1216325"/>
              <a:gd name="connsiteY2" fmla="*/ 854015 h 854015"/>
              <a:gd name="connsiteX3" fmla="*/ 0 w 1216325"/>
              <a:gd name="connsiteY3" fmla="*/ 0 h 854015"/>
              <a:gd name="connsiteX0" fmla="*/ 0 w 1245125"/>
              <a:gd name="connsiteY0" fmla="*/ 0 h 854015"/>
              <a:gd name="connsiteX1" fmla="*/ 388189 w 1245125"/>
              <a:gd name="connsiteY1" fmla="*/ 491706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75833 w 1245125"/>
              <a:gd name="connsiteY1" fmla="*/ 473171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69655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  <a:gd name="connsiteX0" fmla="*/ 0 w 1245125"/>
              <a:gd name="connsiteY0" fmla="*/ 0 h 854015"/>
              <a:gd name="connsiteX1" fmla="*/ 382012 w 1245125"/>
              <a:gd name="connsiteY1" fmla="*/ 479349 h 854015"/>
              <a:gd name="connsiteX2" fmla="*/ 1245125 w 1245125"/>
              <a:gd name="connsiteY2" fmla="*/ 854015 h 854015"/>
              <a:gd name="connsiteX3" fmla="*/ 0 w 1245125"/>
              <a:gd name="connsiteY3" fmla="*/ 0 h 854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5125" h="854015">
                <a:moveTo>
                  <a:pt x="0" y="0"/>
                </a:moveTo>
                <a:lnTo>
                  <a:pt x="382012" y="479349"/>
                </a:lnTo>
                <a:lnTo>
                  <a:pt x="1245125" y="854015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1647497" y="1261241"/>
            <a:ext cx="2081048" cy="1639614"/>
          </a:xfrm>
          <a:custGeom>
            <a:avLst/>
            <a:gdLst>
              <a:gd name="connsiteX0" fmla="*/ 0 w 2081048"/>
              <a:gd name="connsiteY0" fmla="*/ 0 h 1639614"/>
              <a:gd name="connsiteX1" fmla="*/ 15765 w 2081048"/>
              <a:gd name="connsiteY1" fmla="*/ 1639614 h 1639614"/>
              <a:gd name="connsiteX2" fmla="*/ 2081048 w 2081048"/>
              <a:gd name="connsiteY2" fmla="*/ 1340069 h 1639614"/>
              <a:gd name="connsiteX3" fmla="*/ 0 w 2081048"/>
              <a:gd name="connsiteY3" fmla="*/ 0 h 1639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1048" h="1639614">
                <a:moveTo>
                  <a:pt x="0" y="0"/>
                </a:moveTo>
                <a:lnTo>
                  <a:pt x="15765" y="1639614"/>
                </a:lnTo>
                <a:lnTo>
                  <a:pt x="2081048" y="1340069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382754" y="1274906"/>
            <a:ext cx="1281380" cy="1623688"/>
          </a:xfrm>
          <a:custGeom>
            <a:avLst/>
            <a:gdLst>
              <a:gd name="connsiteX0" fmla="*/ 0 w 759941"/>
              <a:gd name="connsiteY0" fmla="*/ 698157 h 1031789"/>
              <a:gd name="connsiteX1" fmla="*/ 759941 w 759941"/>
              <a:gd name="connsiteY1" fmla="*/ 0 h 1031789"/>
              <a:gd name="connsiteX2" fmla="*/ 759941 w 759941"/>
              <a:gd name="connsiteY2" fmla="*/ 1031789 h 1031789"/>
              <a:gd name="connsiteX3" fmla="*/ 0 w 759941"/>
              <a:gd name="connsiteY3" fmla="*/ 698157 h 1031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941" h="1031789">
                <a:moveTo>
                  <a:pt x="0" y="698157"/>
                </a:moveTo>
                <a:lnTo>
                  <a:pt x="759941" y="0"/>
                </a:lnTo>
                <a:lnTo>
                  <a:pt x="759941" y="1031789"/>
                </a:lnTo>
                <a:lnTo>
                  <a:pt x="0" y="698157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370490" y="2372710"/>
            <a:ext cx="1300655" cy="1671145"/>
          </a:xfrm>
          <a:custGeom>
            <a:avLst/>
            <a:gdLst>
              <a:gd name="connsiteX0" fmla="*/ 0 w 1300655"/>
              <a:gd name="connsiteY0" fmla="*/ 0 h 1671145"/>
              <a:gd name="connsiteX1" fmla="*/ 1300655 w 1300655"/>
              <a:gd name="connsiteY1" fmla="*/ 528145 h 1671145"/>
              <a:gd name="connsiteX2" fmla="*/ 654269 w 1300655"/>
              <a:gd name="connsiteY2" fmla="*/ 1671145 h 1671145"/>
              <a:gd name="connsiteX3" fmla="*/ 0 w 1300655"/>
              <a:gd name="connsiteY3" fmla="*/ 0 h 1671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655" h="1671145">
                <a:moveTo>
                  <a:pt x="0" y="0"/>
                </a:moveTo>
                <a:lnTo>
                  <a:pt x="1300655" y="528145"/>
                </a:lnTo>
                <a:lnTo>
                  <a:pt x="654269" y="1671145"/>
                </a:lnTo>
                <a:lnTo>
                  <a:pt x="0" y="0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1032641" y="2609193"/>
            <a:ext cx="2695904" cy="1426779"/>
          </a:xfrm>
          <a:custGeom>
            <a:avLst/>
            <a:gdLst>
              <a:gd name="connsiteX0" fmla="*/ 622738 w 2695904"/>
              <a:gd name="connsiteY0" fmla="*/ 283779 h 1426779"/>
              <a:gd name="connsiteX1" fmla="*/ 2695904 w 2695904"/>
              <a:gd name="connsiteY1" fmla="*/ 0 h 1426779"/>
              <a:gd name="connsiteX2" fmla="*/ 1663262 w 2695904"/>
              <a:gd name="connsiteY2" fmla="*/ 819807 h 1426779"/>
              <a:gd name="connsiteX3" fmla="*/ 0 w 2695904"/>
              <a:gd name="connsiteY3" fmla="*/ 1426779 h 1426779"/>
              <a:gd name="connsiteX4" fmla="*/ 622738 w 2695904"/>
              <a:gd name="connsiteY4" fmla="*/ 283779 h 1426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5904" h="1426779">
                <a:moveTo>
                  <a:pt x="622738" y="283779"/>
                </a:moveTo>
                <a:lnTo>
                  <a:pt x="2695904" y="0"/>
                </a:lnTo>
                <a:lnTo>
                  <a:pt x="1663262" y="819807"/>
                </a:lnTo>
                <a:lnTo>
                  <a:pt x="0" y="1426779"/>
                </a:lnTo>
                <a:lnTo>
                  <a:pt x="622738" y="283779"/>
                </a:lnTo>
                <a:close/>
              </a:path>
            </a:pathLst>
          </a:custGeom>
          <a:solidFill>
            <a:srgbClr val="FF99FF">
              <a:alpha val="15000"/>
            </a:srgbClr>
          </a:solidFill>
          <a:ln w="3175" cap="flat" cmpd="sng" algn="ctr">
            <a:solidFill>
              <a:srgbClr val="000000">
                <a:alpha val="35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4" name="Freeform 43"/>
          <p:cNvSpPr/>
          <p:nvPr/>
        </p:nvSpPr>
        <p:spPr bwMode="auto">
          <a:xfrm>
            <a:off x="393173" y="2023552"/>
            <a:ext cx="2302315" cy="2022318"/>
          </a:xfrm>
          <a:custGeom>
            <a:avLst/>
            <a:gdLst>
              <a:gd name="connsiteX0" fmla="*/ 1130643 w 1365421"/>
              <a:gd name="connsiteY0" fmla="*/ 0 h 1285103"/>
              <a:gd name="connsiteX1" fmla="*/ 1365421 w 1365421"/>
              <a:gd name="connsiteY1" fmla="*/ 895865 h 1285103"/>
              <a:gd name="connsiteX2" fmla="*/ 376881 w 1365421"/>
              <a:gd name="connsiteY2" fmla="*/ 1285103 h 1285103"/>
              <a:gd name="connsiteX3" fmla="*/ 0 w 1365421"/>
              <a:gd name="connsiteY3" fmla="*/ 222422 h 1285103"/>
              <a:gd name="connsiteX4" fmla="*/ 1130643 w 1365421"/>
              <a:gd name="connsiteY4" fmla="*/ 0 h 12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5421" h="1285103">
                <a:moveTo>
                  <a:pt x="1130643" y="0"/>
                </a:moveTo>
                <a:lnTo>
                  <a:pt x="1365421" y="895865"/>
                </a:lnTo>
                <a:lnTo>
                  <a:pt x="376881" y="1285103"/>
                </a:lnTo>
                <a:lnTo>
                  <a:pt x="0" y="222422"/>
                </a:lnTo>
                <a:lnTo>
                  <a:pt x="1130643" y="0"/>
                </a:lnTo>
                <a:close/>
              </a:path>
            </a:pathLst>
          </a:custGeom>
          <a:solidFill>
            <a:srgbClr val="0070C0">
              <a:alpha val="75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>
            <a:off x="2296800" y="1238400"/>
            <a:ext cx="1833105" cy="2748776"/>
          </a:xfrm>
          <a:custGeom>
            <a:avLst/>
            <a:gdLst>
              <a:gd name="connsiteX0" fmla="*/ 422031 w 1148862"/>
              <a:gd name="connsiteY0" fmla="*/ 0 h 1746738"/>
              <a:gd name="connsiteX1" fmla="*/ 1148862 w 1148862"/>
              <a:gd name="connsiteY1" fmla="*/ 644769 h 1746738"/>
              <a:gd name="connsiteX2" fmla="*/ 949569 w 1148862"/>
              <a:gd name="connsiteY2" fmla="*/ 1746738 h 1746738"/>
              <a:gd name="connsiteX3" fmla="*/ 293077 w 1148862"/>
              <a:gd name="connsiteY3" fmla="*/ 1395046 h 1746738"/>
              <a:gd name="connsiteX4" fmla="*/ 0 w 1148862"/>
              <a:gd name="connsiteY4" fmla="*/ 668215 h 1746738"/>
              <a:gd name="connsiteX5" fmla="*/ 422031 w 1148862"/>
              <a:gd name="connsiteY5" fmla="*/ 0 h 1746738"/>
              <a:gd name="connsiteX0" fmla="*/ 351692 w 1078523"/>
              <a:gd name="connsiteY0" fmla="*/ 0 h 1746738"/>
              <a:gd name="connsiteX1" fmla="*/ 1078523 w 1078523"/>
              <a:gd name="connsiteY1" fmla="*/ 644769 h 1746738"/>
              <a:gd name="connsiteX2" fmla="*/ 879230 w 1078523"/>
              <a:gd name="connsiteY2" fmla="*/ 1746738 h 1746738"/>
              <a:gd name="connsiteX3" fmla="*/ 222738 w 1078523"/>
              <a:gd name="connsiteY3" fmla="*/ 1395046 h 1746738"/>
              <a:gd name="connsiteX4" fmla="*/ 0 w 1078523"/>
              <a:gd name="connsiteY4" fmla="*/ 504092 h 1746738"/>
              <a:gd name="connsiteX5" fmla="*/ 351692 w 1078523"/>
              <a:gd name="connsiteY5" fmla="*/ 0 h 1746738"/>
              <a:gd name="connsiteX0" fmla="*/ 360318 w 1087149"/>
              <a:gd name="connsiteY0" fmla="*/ 0 h 1746738"/>
              <a:gd name="connsiteX1" fmla="*/ 1087149 w 1087149"/>
              <a:gd name="connsiteY1" fmla="*/ 644769 h 1746738"/>
              <a:gd name="connsiteX2" fmla="*/ 887856 w 1087149"/>
              <a:gd name="connsiteY2" fmla="*/ 1746738 h 1746738"/>
              <a:gd name="connsiteX3" fmla="*/ 231364 w 1087149"/>
              <a:gd name="connsiteY3" fmla="*/ 1395046 h 1746738"/>
              <a:gd name="connsiteX4" fmla="*/ 0 w 1087149"/>
              <a:gd name="connsiteY4" fmla="*/ 504092 h 1746738"/>
              <a:gd name="connsiteX5" fmla="*/ 360318 w 1087149"/>
              <a:gd name="connsiteY5" fmla="*/ 0 h 174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7149" h="1746738">
                <a:moveTo>
                  <a:pt x="360318" y="0"/>
                </a:moveTo>
                <a:lnTo>
                  <a:pt x="1087149" y="644769"/>
                </a:lnTo>
                <a:lnTo>
                  <a:pt x="887856" y="1746738"/>
                </a:lnTo>
                <a:lnTo>
                  <a:pt x="231364" y="1395046"/>
                </a:lnTo>
                <a:lnTo>
                  <a:pt x="0" y="504092"/>
                </a:lnTo>
                <a:lnTo>
                  <a:pt x="360318" y="0"/>
                </a:lnTo>
                <a:close/>
              </a:path>
            </a:pathLst>
          </a:custGeom>
          <a:solidFill>
            <a:srgbClr val="FF99FF">
              <a:alpha val="80000"/>
            </a:srgb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FF"/>
                              </a:solidFill>
                              <a:latin typeface="Cambria Math" charset="0"/>
                            </a:rPr>
                            <m:t>x</m:t>
                          </m:r>
                        </m:e>
                        <m:sup>
                          <m:r>
                            <a:rPr lang="en-CA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527" y="2689668"/>
                <a:ext cx="692214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Oval 46"/>
          <p:cNvSpPr>
            <a:spLocks noChangeAspect="1"/>
          </p:cNvSpPr>
          <p:nvPr/>
        </p:nvSpPr>
        <p:spPr bwMode="auto">
          <a:xfrm>
            <a:off x="3635410" y="2528602"/>
            <a:ext cx="167593" cy="167592"/>
          </a:xfrm>
          <a:prstGeom prst="ellipse">
            <a:avLst/>
          </a:prstGeom>
          <a:solidFill>
            <a:srgbClr val="0000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1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6065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Summary and open </a:t>
            </a:r>
            <a:r>
              <a:rPr lang="en-US" altLang="en-US" dirty="0">
                <a:ea typeface="ＭＳ Ｐゴシック" panose="020B0600070205080204" pitchFamily="34" charset="-128"/>
              </a:rPr>
              <a:t>q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uestions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032485"/>
            <a:ext cx="8124214" cy="5426931"/>
          </a:xfrm>
        </p:spPr>
        <p:txBody>
          <a:bodyPr/>
          <a:lstStyle/>
          <a:p>
            <a:pPr marL="288925" indent="-288925" eaLnBrk="1" hangingPunct="1">
              <a:spcBef>
                <a:spcPct val="600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Devise the first algorithm for chain-constrained spanning tree that gives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O(</a:t>
            </a:r>
            <a:r>
              <a:rPr lang="en-US" altLang="en-US" sz="2600" dirty="0" smtClean="0">
                <a:solidFill>
                  <a:srgbClr val="0000F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-approx. to both cost and degrees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Use </a:t>
            </a:r>
            <a:r>
              <a:rPr lang="en-US" altLang="en-US" sz="2600" dirty="0" err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Lagrangian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relaxation in an unorthodox way to obtain a novel reduction to the unweighted setting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sz="2800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Open questions</a:t>
            </a:r>
          </a:p>
          <a:p>
            <a:pPr marL="288925" indent="-288925" eaLnBrk="1" hangingPunct="1">
              <a:spcBef>
                <a:spcPts val="3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What about the laminar case (i.e., </a:t>
            </a:r>
            <a:r>
              <a:rPr lang="en-US" altLang="en-US" sz="2600" dirty="0" smtClean="0">
                <a:solidFill>
                  <a:srgbClr val="0000FF"/>
                </a:solidFill>
                <a:latin typeface="Brush Script MT" panose="03060802040406070304" pitchFamily="66" charset="0"/>
                <a:ea typeface="ＭＳ Ｐゴシック" panose="020B0600070205080204" pitchFamily="34" charset="-128"/>
              </a:rPr>
              <a:t>C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is laminar)? </a:t>
            </a:r>
          </a:p>
          <a:p>
            <a:pPr marL="0" indent="0" eaLnBrk="1" hangingPunct="1">
              <a:spcBef>
                <a:spcPts val="200"/>
              </a:spcBef>
              <a:buNone/>
              <a:tabLst>
                <a:tab pos="269875" algn="l"/>
              </a:tabLst>
            </a:pPr>
            <a:r>
              <a:rPr lang="en-US" altLang="en-US" sz="26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The reduction still works, so can focus on unweighted setting</a:t>
            </a:r>
          </a:p>
          <a:p>
            <a:pPr marL="288925" indent="-288925" eaLnBrk="1" hangingPunct="1">
              <a:spcBef>
                <a:spcPts val="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What about chain degree-constraints for other connectivity problems (e.g., Steiner forest etc.)?</a:t>
            </a:r>
          </a:p>
          <a:p>
            <a:pPr marL="288925" indent="-288925" eaLnBrk="1" hangingPunct="1">
              <a:spcBef>
                <a:spcPts val="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Other applications of our reduction?</a:t>
            </a:r>
          </a:p>
          <a:p>
            <a:pPr marL="288925" indent="-288925" eaLnBrk="1" hangingPunct="1">
              <a:spcBef>
                <a:spcPts val="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Iterative rounding/relaxation based algorithms?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Not clear how to make this work even for chains.</a:t>
            </a:r>
          </a:p>
        </p:txBody>
      </p:sp>
    </p:spTree>
    <p:extLst>
      <p:ext uri="{BB962C8B-B14F-4D97-AF65-F5344CB8AC3E}">
        <p14:creationId xmlns:p14="http://schemas.microsoft.com/office/powerpoint/2010/main" val="94755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731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375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RECALL: MST problem</a:t>
            </a:r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1917334" y="2206870"/>
            <a:ext cx="987425" cy="392113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1206134" y="2664070"/>
            <a:ext cx="555625" cy="2698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984677" y="2175914"/>
            <a:ext cx="554038" cy="29210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572846" y="1546471"/>
            <a:ext cx="331787" cy="40481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2674572" y="841620"/>
            <a:ext cx="6350" cy="121602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468321" y="1446458"/>
            <a:ext cx="579438" cy="22701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4230321" y="1673470"/>
            <a:ext cx="655638" cy="158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4204127" y="2575964"/>
            <a:ext cx="398463" cy="10477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3593734" y="2364033"/>
            <a:ext cx="601662" cy="31115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76934" y="3386298"/>
            <a:ext cx="827649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chemeClr val="tx2"/>
                </a:solidFill>
              </a:rPr>
              <a:t>MST problem: find spanning tree </a:t>
            </a:r>
            <a:r>
              <a:rPr lang="en-US" altLang="en-US" sz="2800" dirty="0" smtClean="0">
                <a:solidFill>
                  <a:srgbClr val="0000FF"/>
                </a:solidFill>
              </a:rPr>
              <a:t>T</a:t>
            </a:r>
            <a:r>
              <a:rPr lang="en-US" altLang="en-US" sz="2800" dirty="0" smtClean="0">
                <a:solidFill>
                  <a:schemeClr val="tx2"/>
                </a:solidFill>
              </a:rPr>
              <a:t> to minimize </a:t>
            </a:r>
            <a:r>
              <a:rPr lang="en-US" altLang="en-US" sz="2800" dirty="0" smtClean="0">
                <a:solidFill>
                  <a:srgbClr val="0000FF"/>
                </a:solidFill>
              </a:rPr>
              <a:t>∑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e</a:t>
            </a:r>
            <a:r>
              <a:rPr lang="en-US" altLang="en-US" sz="2800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800" baseline="-25000" dirty="0" err="1" smtClean="0">
                <a:solidFill>
                  <a:srgbClr val="0000FF"/>
                </a:solidFill>
              </a:rPr>
              <a:t>e</a:t>
            </a:r>
            <a:endParaRPr lang="en-US" altLang="en-US" sz="2800" baseline="-250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chemeClr val="tx2"/>
                </a:solidFill>
              </a:rPr>
              <a:t>Well-understood:   various polynomial time algorithms, nice polyhedral characterization</a:t>
            </a:r>
          </a:p>
          <a:p>
            <a:pPr eaLnBrk="1" hangingPunct="1"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chemeClr val="tx2"/>
                </a:solidFill>
              </a:rPr>
              <a:t>Interested in </a:t>
            </a:r>
            <a:r>
              <a:rPr lang="en-US" altLang="en-US" sz="2800" dirty="0" smtClean="0">
                <a:solidFill>
                  <a:srgbClr val="CC0000"/>
                </a:solidFill>
              </a:rPr>
              <a:t>constrained MST</a:t>
            </a:r>
            <a:r>
              <a:rPr lang="en-US" altLang="en-US" sz="2800" dirty="0" smtClean="0">
                <a:solidFill>
                  <a:schemeClr val="tx2"/>
                </a:solidFill>
              </a:rPr>
              <a:t> problems: find a min-cost spanning tree </a:t>
            </a:r>
            <a:r>
              <a:rPr lang="en-US" altLang="en-US" sz="2800" dirty="0" smtClean="0">
                <a:solidFill>
                  <a:srgbClr val="CC0000"/>
                </a:solidFill>
              </a:rPr>
              <a:t>satisfying additional packing constraints</a:t>
            </a:r>
          </a:p>
        </p:txBody>
      </p:sp>
      <p:cxnSp>
        <p:nvCxnSpPr>
          <p:cNvPr id="5" name="Straight Connector 4"/>
          <p:cNvCxnSpPr>
            <a:stCxn id="5127" idx="4"/>
            <a:endCxn id="5126" idx="0"/>
          </p:cNvCxnSpPr>
          <p:nvPr/>
        </p:nvCxnSpPr>
        <p:spPr bwMode="auto">
          <a:xfrm flipH="1">
            <a:off x="4520040" y="1763958"/>
            <a:ext cx="457200" cy="103663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24" idx="5"/>
            <a:endCxn id="5123" idx="1"/>
          </p:cNvCxnSpPr>
          <p:nvPr/>
        </p:nvCxnSpPr>
        <p:spPr bwMode="auto">
          <a:xfrm>
            <a:off x="1536585" y="2043609"/>
            <a:ext cx="251910" cy="55512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7"/>
            <a:endCxn id="5129" idx="1"/>
          </p:cNvCxnSpPr>
          <p:nvPr/>
        </p:nvCxnSpPr>
        <p:spPr bwMode="auto">
          <a:xfrm>
            <a:off x="1536585" y="1914519"/>
            <a:ext cx="1394910" cy="22701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2069985" y="1581647"/>
            <a:ext cx="861510" cy="55988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stCxn id="5129" idx="5"/>
            <a:endCxn id="5131" idx="1"/>
          </p:cNvCxnSpPr>
          <p:nvPr/>
        </p:nvCxnSpPr>
        <p:spPr bwMode="auto">
          <a:xfrm>
            <a:off x="3060585" y="2270622"/>
            <a:ext cx="404310" cy="40430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>
            <a:off x="3620721" y="2739477"/>
            <a:ext cx="808038" cy="1524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5137" idx="7"/>
            <a:endCxn id="5127" idx="3"/>
          </p:cNvCxnSpPr>
          <p:nvPr/>
        </p:nvCxnSpPr>
        <p:spPr bwMode="auto">
          <a:xfrm flipV="1">
            <a:off x="4351223" y="1737222"/>
            <a:ext cx="561472" cy="56305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3441585" y="1510209"/>
            <a:ext cx="87855" cy="113798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593985" y="1737222"/>
            <a:ext cx="480510" cy="9377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>
            <a:off x="1944321" y="2663277"/>
            <a:ext cx="1493838" cy="762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685693" y="1425820"/>
            <a:ext cx="32004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G=(V,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E)   n=|V|, m=|E|</a:t>
            </a:r>
          </a:p>
          <a:p>
            <a:pPr>
              <a:spcBef>
                <a:spcPts val="600"/>
              </a:spcBef>
            </a:pPr>
            <a:r>
              <a:rPr lang="en-CA" sz="2600" dirty="0" smtClean="0"/>
              <a:t>edge costs </a:t>
            </a:r>
            <a:r>
              <a:rPr lang="en-CA" sz="2600" dirty="0" smtClean="0">
                <a:solidFill>
                  <a:srgbClr val="0000FF"/>
                </a:solidFill>
              </a:rPr>
              <a:t>{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e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≥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0}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29121" y="2601003"/>
            <a:ext cx="9862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c(T)</a:t>
            </a:r>
            <a:endParaRPr lang="en-CA" sz="2600" dirty="0">
              <a:solidFill>
                <a:srgbClr val="0000FF"/>
              </a:solidFill>
            </a:endParaRP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761759" y="25719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380759" y="18877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0477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428759" y="28005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8859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914159" y="142582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04759" y="21147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285759" y="13543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438159" y="26481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1023571" y="259898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4195396" y="227354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2" name="Right Arrow 31"/>
          <p:cNvSpPr/>
          <p:nvPr/>
        </p:nvSpPr>
        <p:spPr bwMode="auto">
          <a:xfrm rot="17982144">
            <a:off x="7729648" y="3161256"/>
            <a:ext cx="406770" cy="22812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35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9"/>
          <p:cNvSpPr txBox="1">
            <a:spLocks noChangeArrowheads="1"/>
          </p:cNvSpPr>
          <p:nvPr/>
        </p:nvSpPr>
        <p:spPr bwMode="auto">
          <a:xfrm>
            <a:off x="574432" y="1170720"/>
            <a:ext cx="8569568" cy="45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chemeClr val="tx2"/>
                </a:solidFill>
              </a:rPr>
              <a:t>Will focus on degree constraints (in various flavors)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00FF"/>
                </a:solidFill>
              </a:rPr>
              <a:t>Min</a:t>
            </a:r>
            <a:r>
              <a:rPr lang="en-US" altLang="en-US" sz="2400" dirty="0" smtClean="0">
                <a:solidFill>
                  <a:schemeClr val="tx2"/>
                </a:solidFill>
              </a:rPr>
              <a:t> </a:t>
            </a:r>
            <a:r>
              <a:rPr lang="en-US" altLang="en-US" sz="2400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sz="2600" dirty="0" smtClean="0">
                <a:solidFill>
                  <a:schemeClr val="tx2"/>
                </a:solidFill>
              </a:rPr>
              <a:t>{</a:t>
            </a:r>
            <a:r>
              <a:rPr lang="en-US" altLang="en-US" sz="2400" dirty="0" smtClean="0">
                <a:solidFill>
                  <a:srgbClr val="0000FF"/>
                </a:solidFill>
              </a:rPr>
              <a:t>c(T)</a:t>
            </a:r>
            <a:r>
              <a:rPr lang="en-US" altLang="en-US" sz="2400" dirty="0" smtClean="0">
                <a:solidFill>
                  <a:schemeClr val="tx2"/>
                </a:solidFill>
              </a:rPr>
              <a:t>:  </a:t>
            </a:r>
            <a:r>
              <a:rPr lang="en-US" altLang="en-US" sz="2400" dirty="0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chemeClr val="tx2"/>
                </a:solidFill>
              </a:rPr>
              <a:t> is spanning tree, 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rgbClr val="0000FF"/>
                </a:solidFill>
              </a:rPr>
              <a:t>(v) ≤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v</a:t>
            </a:r>
            <a:r>
              <a:rPr lang="en-US" altLang="en-US" sz="24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>
                <a:solidFill>
                  <a:schemeClr val="tx2"/>
                </a:solidFill>
              </a:rPr>
              <a:t>for all </a:t>
            </a:r>
            <a:r>
              <a:rPr lang="en-US" altLang="en-US" sz="2400" dirty="0" smtClean="0">
                <a:solidFill>
                  <a:srgbClr val="0000FF"/>
                </a:solidFill>
              </a:rPr>
              <a:t>v</a:t>
            </a:r>
            <a:r>
              <a:rPr lang="en-US" altLang="en-US" sz="2400" dirty="0" smtClean="0">
                <a:solidFill>
                  <a:schemeClr val="tx2"/>
                </a:solidFill>
              </a:rPr>
              <a:t>}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2200" dirty="0" smtClean="0">
                <a:solidFill>
                  <a:srgbClr val="CC0000"/>
                </a:solidFill>
              </a:rPr>
              <a:t>Degree-bounded MST</a:t>
            </a:r>
            <a:r>
              <a:rPr lang="en-US" altLang="en-US" sz="2200" dirty="0" smtClean="0">
                <a:solidFill>
                  <a:schemeClr val="tx2"/>
                </a:solidFill>
              </a:rPr>
              <a:t>:  NP-hard to satisfy degree-bounds exactly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2200" dirty="0" smtClean="0">
                <a:solidFill>
                  <a:schemeClr val="tx2"/>
                </a:solidFill>
              </a:rPr>
              <a:t>Can efficiently deduce infeasibility   </a:t>
            </a:r>
            <a:r>
              <a:rPr lang="en-US" altLang="en-US" sz="2200" cap="small" dirty="0" smtClean="0">
                <a:solidFill>
                  <a:schemeClr val="tx2"/>
                </a:solidFill>
              </a:rPr>
              <a:t>Or </a:t>
            </a:r>
            <a:r>
              <a:rPr lang="en-US" altLang="en-US" sz="2200" dirty="0" smtClean="0">
                <a:solidFill>
                  <a:schemeClr val="tx2"/>
                </a:solidFill>
              </a:rPr>
              <a:t>  find </a:t>
            </a:r>
            <a:r>
              <a:rPr lang="en-US" altLang="en-US" sz="2200" dirty="0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>
                <a:solidFill>
                  <a:schemeClr val="tx2"/>
                </a:solidFill>
              </a:rPr>
              <a:t> with </a:t>
            </a:r>
            <a:r>
              <a:rPr lang="en-US" altLang="en-US" sz="2200" dirty="0" smtClean="0">
                <a:solidFill>
                  <a:srgbClr val="0000FF"/>
                </a:solidFill>
              </a:rPr>
              <a:t>c(T) ≤ OPT</a:t>
            </a:r>
            <a:r>
              <a:rPr lang="en-US" altLang="en-US" sz="2200" dirty="0" smtClean="0">
                <a:solidFill>
                  <a:schemeClr val="tx2"/>
                </a:solidFill>
              </a:rPr>
              <a:t>,   </a:t>
            </a:r>
            <a:r>
              <a:rPr lang="en-US" altLang="en-US" sz="2200" cap="small" dirty="0" smtClean="0">
                <a:solidFill>
                  <a:schemeClr val="tx2"/>
                </a:solidFill>
              </a:rPr>
              <a:t>And</a:t>
            </a:r>
          </a:p>
          <a:p>
            <a:pPr marL="176213" indent="-176213" eaLnBrk="1" hangingPunct="1">
              <a:spcBef>
                <a:spcPts val="200"/>
              </a:spcBef>
              <a:buClr>
                <a:srgbClr val="33CC33"/>
              </a:buClr>
              <a:buSzTx/>
              <a:tabLst>
                <a:tab pos="4486275" algn="l"/>
              </a:tabLst>
            </a:pPr>
            <a:r>
              <a:rPr lang="en-US" altLang="en-US" sz="2200" dirty="0" smtClean="0">
                <a:solidFill>
                  <a:schemeClr val="tx2"/>
                </a:solidFill>
              </a:rPr>
              <a:t>(Goemans06)  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>
                <a:solidFill>
                  <a:srgbClr val="0000FF"/>
                </a:solidFill>
              </a:rPr>
              <a:t>(v) ≤ b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>
                <a:solidFill>
                  <a:srgbClr val="0000FF"/>
                </a:solidFill>
              </a:rPr>
              <a:t>+2  </a:t>
            </a:r>
            <a:r>
              <a:rPr lang="en-US" altLang="en-US" sz="2200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>
                <a:solidFill>
                  <a:schemeClr val="tx2"/>
                </a:solidFill>
              </a:rPr>
              <a:t>	</a:t>
            </a:r>
            <a:r>
              <a:rPr lang="en-US" altLang="en-US" sz="2000" dirty="0" smtClean="0">
                <a:solidFill>
                  <a:schemeClr val="tx2"/>
                </a:solidFill>
              </a:rPr>
              <a:t>(LP rounding using </a:t>
            </a:r>
            <a:r>
              <a:rPr lang="en-US" altLang="en-US" sz="2000" dirty="0" err="1" smtClean="0">
                <a:solidFill>
                  <a:schemeClr val="tx2"/>
                </a:solidFill>
              </a:rPr>
              <a:t>matroid</a:t>
            </a:r>
            <a:r>
              <a:rPr lang="en-US" altLang="en-US" sz="2000" dirty="0" smtClean="0">
                <a:solidFill>
                  <a:schemeClr val="tx2"/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2"/>
                </a:solidFill>
              </a:rPr>
              <a:t>inters’n</a:t>
            </a:r>
            <a:r>
              <a:rPr lang="en-US" altLang="en-US" sz="2000" dirty="0" smtClean="0">
                <a:solidFill>
                  <a:schemeClr val="tx2"/>
                </a:solidFill>
              </a:rPr>
              <a:t>.)</a:t>
            </a:r>
            <a:r>
              <a:rPr lang="en-US" altLang="en-US" sz="2200" dirty="0" smtClean="0">
                <a:solidFill>
                  <a:schemeClr val="tx2"/>
                </a:solidFill>
              </a:rPr>
              <a:t> </a:t>
            </a:r>
          </a:p>
          <a:p>
            <a:pPr marL="176213" indent="-176213" eaLnBrk="1" hangingPunct="1">
              <a:spcBef>
                <a:spcPts val="200"/>
              </a:spcBef>
              <a:buClr>
                <a:srgbClr val="33CC33"/>
              </a:buClr>
              <a:buSzTx/>
              <a:tabLst>
                <a:tab pos="4486275" algn="l"/>
              </a:tabLst>
            </a:pPr>
            <a:r>
              <a:rPr lang="en-US" altLang="en-US" sz="2200" dirty="0" smtClean="0">
                <a:solidFill>
                  <a:schemeClr val="tx2"/>
                </a:solidFill>
              </a:rPr>
              <a:t>(Singh-Lau07)  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>
                <a:solidFill>
                  <a:srgbClr val="0000FF"/>
                </a:solidFill>
              </a:rPr>
              <a:t>(v) ≤ b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>
                <a:solidFill>
                  <a:srgbClr val="0000FF"/>
                </a:solidFill>
              </a:rPr>
              <a:t>+</a:t>
            </a:r>
            <a:r>
              <a:rPr lang="en-US" altLang="en-US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 smtClean="0">
                <a:solidFill>
                  <a:srgbClr val="0000FF"/>
                </a:solidFill>
              </a:rPr>
              <a:t>  </a:t>
            </a:r>
            <a:r>
              <a:rPr lang="en-US" altLang="en-US" sz="2200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>
                <a:solidFill>
                  <a:schemeClr val="tx2"/>
                </a:solidFill>
              </a:rPr>
              <a:t>	</a:t>
            </a:r>
            <a:r>
              <a:rPr lang="en-US" altLang="en-US" sz="2000" dirty="0" smtClean="0">
                <a:solidFill>
                  <a:schemeClr val="tx2"/>
                </a:solidFill>
              </a:rPr>
              <a:t>(iterative rounding</a:t>
            </a:r>
            <a:r>
              <a:rPr lang="en-US" altLang="en-US" sz="2000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sz="2000" dirty="0" smtClean="0">
                <a:solidFill>
                  <a:schemeClr val="tx2"/>
                </a:solidFill>
              </a:rPr>
              <a:t>+ relaxation)</a:t>
            </a:r>
            <a:endParaRPr lang="en-US" altLang="en-US" sz="2200" dirty="0" smtClean="0">
              <a:solidFill>
                <a:schemeClr val="tx2"/>
              </a:solidFill>
            </a:endParaRPr>
          </a:p>
          <a:p>
            <a:pPr eaLnBrk="1" hangingPunct="1">
              <a:spcBef>
                <a:spcPts val="1800"/>
              </a:spcBef>
              <a:buClrTx/>
              <a:buSzTx/>
              <a:buNone/>
            </a:pPr>
            <a:r>
              <a:rPr lang="en-US" altLang="en-US" sz="2400" dirty="0" smtClean="0">
                <a:solidFill>
                  <a:schemeClr val="tx2"/>
                </a:solidFill>
              </a:rPr>
              <a:t>Good understanding of how to handle node-degree constraints</a:t>
            </a:r>
            <a:endParaRPr lang="en-US" altLang="en-US" sz="2400" dirty="0">
              <a:solidFill>
                <a:schemeClr val="tx2"/>
              </a:solidFill>
            </a:endParaRPr>
          </a:p>
          <a:p>
            <a:pPr eaLnBrk="1" hangingPunct="1">
              <a:spcBef>
                <a:spcPts val="1800"/>
              </a:spcBef>
              <a:buClrTx/>
              <a:buSzTx/>
              <a:buNone/>
            </a:pPr>
            <a:r>
              <a:rPr lang="en-US" altLang="en-US" sz="2400" dirty="0" smtClean="0">
                <a:solidFill>
                  <a:schemeClr val="tx2"/>
                </a:solidFill>
              </a:rPr>
              <a:t>More generally, what about “degree” constraints on cuts?</a:t>
            </a:r>
          </a:p>
          <a:p>
            <a:pPr eaLnBrk="1" hangingPunct="1">
              <a:spcBef>
                <a:spcPts val="600"/>
              </a:spcBef>
              <a:buClrTx/>
              <a:buSzTx/>
              <a:buNone/>
            </a:pPr>
            <a:r>
              <a:rPr lang="en-US" altLang="en-US" sz="2400" dirty="0" smtClean="0">
                <a:solidFill>
                  <a:srgbClr val="0000FF"/>
                </a:solidFill>
              </a:rPr>
              <a:t>Min</a:t>
            </a:r>
            <a:r>
              <a:rPr lang="en-US" altLang="en-US" sz="2400" dirty="0" smtClean="0">
                <a:solidFill>
                  <a:schemeClr val="tx2"/>
                </a:solidFill>
              </a:rPr>
              <a:t> </a:t>
            </a:r>
            <a:r>
              <a:rPr lang="en-US" altLang="en-US" sz="2400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sz="2600" dirty="0" smtClean="0">
                <a:solidFill>
                  <a:schemeClr val="tx2"/>
                </a:solidFill>
              </a:rPr>
              <a:t>{</a:t>
            </a:r>
            <a:r>
              <a:rPr lang="en-US" altLang="en-US" sz="2400" dirty="0" smtClean="0">
                <a:solidFill>
                  <a:srgbClr val="0000FF"/>
                </a:solidFill>
              </a:rPr>
              <a:t>c(T)</a:t>
            </a:r>
            <a:r>
              <a:rPr lang="en-US" altLang="en-US" sz="2400" dirty="0" smtClean="0">
                <a:solidFill>
                  <a:schemeClr val="tx2"/>
                </a:solidFill>
              </a:rPr>
              <a:t>:  </a:t>
            </a:r>
            <a:r>
              <a:rPr lang="en-US" altLang="en-US" sz="2400" dirty="0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chemeClr val="tx2"/>
                </a:solidFill>
              </a:rPr>
              <a:t> is spanning tree, 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rgbClr val="0000FF"/>
                </a:solidFill>
              </a:rPr>
              <a:t>(S) ≤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400" dirty="0" smtClean="0">
                <a:solidFill>
                  <a:schemeClr val="tx2"/>
                </a:solidFill>
              </a:rPr>
              <a:t> for all 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US" altLang="en-US" sz="2200" normalizeH="1" dirty="0" smtClean="0">
                <a:solidFill>
                  <a:schemeClr val="tx2"/>
                </a:solidFill>
                <a:latin typeface="Brush Script MT" panose="03060802040406070304" pitchFamily="66" charset="0"/>
              </a:rPr>
              <a:t>}</a:t>
            </a:r>
          </a:p>
          <a:p>
            <a:pPr eaLnBrk="1" hangingPunct="1">
              <a:spcBef>
                <a:spcPts val="600"/>
              </a:spcBef>
              <a:buClrTx/>
              <a:buSzTx/>
              <a:buNone/>
            </a:pPr>
            <a:r>
              <a:rPr lang="en-US" altLang="en-US" sz="2200" dirty="0" smtClean="0">
                <a:solidFill>
                  <a:schemeClr val="tx2"/>
                </a:solidFill>
              </a:rPr>
              <a:t>This is the kind of problem that crops up in finding thin trees (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US" altLang="en-US" sz="2200" dirty="0" smtClean="0">
                <a:solidFill>
                  <a:srgbClr val="0000FF"/>
                </a:solidFill>
              </a:rPr>
              <a:t>=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200" dirty="0" smtClean="0">
                <a:solidFill>
                  <a:srgbClr val="0000FF"/>
                </a:solidFill>
              </a:rPr>
              <a:t>2</a:t>
            </a:r>
            <a:r>
              <a:rPr lang="en-US" altLang="en-US" sz="2200" baseline="300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76986"/>
            <a:ext cx="7772400" cy="838200"/>
          </a:xfrm>
        </p:spPr>
        <p:txBody>
          <a:bodyPr/>
          <a:lstStyle/>
          <a:p>
            <a:r>
              <a:rPr lang="en-CA" dirty="0" smtClean="0"/>
              <a:t>Constrained MST problems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3116602" y="3957244"/>
            <a:ext cx="2394982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no. of edges of </a:t>
            </a:r>
            <a:r>
              <a:rPr lang="en-CA" sz="2200" dirty="0" smtClean="0">
                <a:solidFill>
                  <a:srgbClr val="0000FF"/>
                </a:solidFill>
              </a:rPr>
              <a:t>T</a:t>
            </a:r>
            <a:r>
              <a:rPr lang="en-CA" sz="2200" dirty="0" smtClean="0"/>
              <a:t>  crossing </a:t>
            </a:r>
            <a:r>
              <a:rPr lang="en-CA" sz="2200" dirty="0" smtClean="0">
                <a:solidFill>
                  <a:srgbClr val="0000FF"/>
                </a:solidFill>
              </a:rPr>
              <a:t>S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2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49082" y="3953493"/>
            <a:ext cx="1609344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collection of node-sets</a:t>
            </a:r>
            <a:endParaRPr lang="en-CA" sz="2200" dirty="0"/>
          </a:p>
        </p:txBody>
      </p:sp>
      <p:sp>
        <p:nvSpPr>
          <p:cNvPr id="19" name="Right Arrow 18"/>
          <p:cNvSpPr/>
          <p:nvPr/>
        </p:nvSpPr>
        <p:spPr bwMode="auto">
          <a:xfrm rot="2610633">
            <a:off x="4544938" y="4719099"/>
            <a:ext cx="265138" cy="212608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 rot="8287323">
            <a:off x="7341364" y="4695277"/>
            <a:ext cx="269059" cy="248138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42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9"/>
          <p:cNvSpPr txBox="1">
            <a:spLocks noChangeArrowheads="1"/>
          </p:cNvSpPr>
          <p:nvPr/>
        </p:nvSpPr>
        <p:spPr bwMode="auto">
          <a:xfrm>
            <a:off x="574432" y="982683"/>
            <a:ext cx="8569568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1800"/>
              </a:spcBef>
              <a:buClrTx/>
              <a:buSzTx/>
              <a:buNone/>
            </a:pPr>
            <a:r>
              <a:rPr lang="en-US" altLang="en-US" sz="2400" dirty="0" smtClean="0">
                <a:solidFill>
                  <a:schemeClr val="tx2"/>
                </a:solidFill>
              </a:rPr>
              <a:t>What about “degree” constraints on cuts?</a:t>
            </a:r>
          </a:p>
          <a:p>
            <a:pPr eaLnBrk="1" hangingPunct="1">
              <a:spcBef>
                <a:spcPts val="600"/>
              </a:spcBef>
              <a:buClrTx/>
              <a:buSzTx/>
              <a:buNone/>
            </a:pPr>
            <a:r>
              <a:rPr lang="en-US" altLang="en-US" sz="2400" dirty="0" smtClean="0">
                <a:solidFill>
                  <a:srgbClr val="0000FF"/>
                </a:solidFill>
              </a:rPr>
              <a:t>Min</a:t>
            </a:r>
            <a:r>
              <a:rPr lang="en-US" altLang="en-US" sz="2400" dirty="0" smtClean="0">
                <a:solidFill>
                  <a:schemeClr val="tx2"/>
                </a:solidFill>
              </a:rPr>
              <a:t> </a:t>
            </a:r>
            <a:r>
              <a:rPr lang="en-US" altLang="en-US" sz="2400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sz="2600" dirty="0" smtClean="0">
                <a:solidFill>
                  <a:schemeClr val="tx2"/>
                </a:solidFill>
              </a:rPr>
              <a:t>{</a:t>
            </a:r>
            <a:r>
              <a:rPr lang="en-US" altLang="en-US" sz="2400" dirty="0" smtClean="0">
                <a:solidFill>
                  <a:srgbClr val="0000FF"/>
                </a:solidFill>
              </a:rPr>
              <a:t>c(T)</a:t>
            </a:r>
            <a:r>
              <a:rPr lang="en-US" altLang="en-US" sz="2400" dirty="0" smtClean="0">
                <a:solidFill>
                  <a:schemeClr val="tx2"/>
                </a:solidFill>
              </a:rPr>
              <a:t>:  </a:t>
            </a:r>
            <a:r>
              <a:rPr lang="en-US" altLang="en-US" sz="2400" dirty="0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chemeClr val="tx2"/>
                </a:solidFill>
              </a:rPr>
              <a:t> is spanning tree, 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>
                <a:solidFill>
                  <a:srgbClr val="0000FF"/>
                </a:solidFill>
              </a:rPr>
              <a:t>(S) ≤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400" dirty="0" smtClean="0">
                <a:solidFill>
                  <a:schemeClr val="tx2"/>
                </a:solidFill>
              </a:rPr>
              <a:t> for all </a:t>
            </a:r>
            <a:r>
              <a:rPr lang="en-US" altLang="en-US" sz="2400" dirty="0" smtClean="0">
                <a:solidFill>
                  <a:srgbClr val="0000FF"/>
                </a:solidFill>
              </a:rPr>
              <a:t>S</a:t>
            </a:r>
            <a:r>
              <a:rPr lang="en-US" altLang="en-US" sz="24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US" altLang="en-US" sz="2200" normalizeH="1" dirty="0" smtClean="0">
                <a:solidFill>
                  <a:schemeClr val="tx2"/>
                </a:solidFill>
                <a:latin typeface="Brush Script MT" panose="03060802040406070304" pitchFamily="66" charset="0"/>
              </a:rPr>
              <a:t>}</a:t>
            </a:r>
          </a:p>
          <a:p>
            <a:pPr eaLnBrk="1" hangingPunct="1">
              <a:spcBef>
                <a:spcPts val="600"/>
              </a:spcBef>
              <a:buClrTx/>
              <a:buSzTx/>
              <a:buNone/>
            </a:pPr>
            <a:r>
              <a:rPr lang="en-US" altLang="en-US" sz="2200" dirty="0" smtClean="0">
                <a:solidFill>
                  <a:schemeClr val="tx2"/>
                </a:solidFill>
              </a:rPr>
              <a:t>Very </a:t>
            </a:r>
            <a:r>
              <a:rPr lang="en-US" altLang="en-US" sz="2200" dirty="0">
                <a:solidFill>
                  <a:schemeClr val="tx2"/>
                </a:solidFill>
              </a:rPr>
              <a:t>limited understanding: don’t know how to </a:t>
            </a:r>
            <a:r>
              <a:rPr lang="en-US" altLang="en-US" sz="2200" dirty="0" smtClean="0">
                <a:solidFill>
                  <a:schemeClr val="tx2"/>
                </a:solidFill>
              </a:rPr>
              <a:t>effectively leverage techniques used to handle node-degrees</a:t>
            </a:r>
            <a:endParaRPr lang="en-US" altLang="en-US" sz="2200" dirty="0">
              <a:solidFill>
                <a:schemeClr val="tx2"/>
              </a:solidFill>
            </a:endParaRPr>
          </a:p>
          <a:p>
            <a:pPr eaLnBrk="1" hangingPunct="1">
              <a:spcBef>
                <a:spcPts val="600"/>
              </a:spcBef>
              <a:buClrTx/>
              <a:buSzTx/>
              <a:buNone/>
            </a:pPr>
            <a:r>
              <a:rPr lang="en-US" altLang="en-US" sz="2200" dirty="0">
                <a:solidFill>
                  <a:schemeClr val="tx2"/>
                </a:solidFill>
              </a:rPr>
              <a:t>Can determine infeasibility</a:t>
            </a:r>
            <a:r>
              <a:rPr lang="en-US" altLang="en-US" sz="2200" dirty="0">
                <a:solidFill>
                  <a:srgbClr val="000000"/>
                </a:solidFill>
              </a:rPr>
              <a:t>    </a:t>
            </a:r>
            <a:r>
              <a:rPr lang="en-US" altLang="en-US" sz="2200" cap="small" dirty="0">
                <a:solidFill>
                  <a:srgbClr val="000000"/>
                </a:solidFill>
              </a:rPr>
              <a:t>Or    </a:t>
            </a:r>
            <a:r>
              <a:rPr lang="en-US" altLang="en-US" sz="2200" dirty="0">
                <a:solidFill>
                  <a:schemeClr val="tx2"/>
                </a:solidFill>
              </a:rPr>
              <a:t>find </a:t>
            </a:r>
            <a:r>
              <a:rPr lang="en-US" altLang="en-US" sz="2200" dirty="0">
                <a:solidFill>
                  <a:srgbClr val="0000FF"/>
                </a:solidFill>
              </a:rPr>
              <a:t>T</a:t>
            </a:r>
            <a:r>
              <a:rPr lang="en-US" altLang="en-US" sz="2200" dirty="0">
                <a:solidFill>
                  <a:schemeClr val="tx2"/>
                </a:solidFill>
              </a:rPr>
              <a:t> </a:t>
            </a:r>
            <a:r>
              <a:rPr lang="en-US" altLang="en-US" sz="2200" dirty="0" smtClean="0">
                <a:solidFill>
                  <a:schemeClr val="tx2"/>
                </a:solidFill>
              </a:rPr>
              <a:t>with </a:t>
            </a:r>
            <a:r>
              <a:rPr lang="en-US" altLang="en-US" sz="2200" dirty="0">
                <a:solidFill>
                  <a:srgbClr val="0000FF"/>
                </a:solidFill>
              </a:rPr>
              <a:t>c(T) </a:t>
            </a:r>
            <a:r>
              <a:rPr lang="en-US" altLang="en-US" sz="2000" dirty="0">
                <a:solidFill>
                  <a:srgbClr val="0000FF"/>
                </a:solidFill>
              </a:rPr>
              <a:t>≤</a:t>
            </a:r>
            <a:r>
              <a:rPr lang="en-US" altLang="en-US" sz="2200" dirty="0">
                <a:solidFill>
                  <a:srgbClr val="0000FF"/>
                </a:solidFill>
              </a:rPr>
              <a:t> OPT</a:t>
            </a:r>
            <a:r>
              <a:rPr lang="en-US" altLang="en-US" sz="2200" dirty="0">
                <a:solidFill>
                  <a:schemeClr val="tx2"/>
                </a:solidFill>
              </a:rPr>
              <a:t>,    </a:t>
            </a:r>
            <a:r>
              <a:rPr lang="en-US" altLang="en-US" sz="2200" cap="small" dirty="0">
                <a:solidFill>
                  <a:schemeClr val="tx2"/>
                </a:solidFill>
              </a:rPr>
              <a:t>And</a:t>
            </a:r>
            <a:endParaRPr lang="en-US" altLang="en-US" sz="2200" dirty="0">
              <a:solidFill>
                <a:schemeClr val="tx2"/>
              </a:solidFill>
            </a:endParaRPr>
          </a:p>
          <a:p>
            <a:pPr marL="182563" indent="-182563" eaLnBrk="1" hangingPunct="1">
              <a:spcBef>
                <a:spcPts val="400"/>
              </a:spcBef>
              <a:buClr>
                <a:srgbClr val="33CC33"/>
              </a:buClr>
              <a:buSzTx/>
              <a:tabLst>
                <a:tab pos="4035425" algn="l"/>
              </a:tabLst>
            </a:pPr>
            <a:r>
              <a:rPr lang="en-US" altLang="en-US" sz="2200" dirty="0">
                <a:solidFill>
                  <a:schemeClr val="tx2"/>
                </a:solidFill>
              </a:rPr>
              <a:t>(BKN08) </a:t>
            </a:r>
            <a:r>
              <a:rPr lang="en-US" altLang="en-US" sz="2200" dirty="0" err="1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T</a:t>
            </a:r>
            <a:r>
              <a:rPr lang="en-US" altLang="en-US" sz="2200" dirty="0">
                <a:solidFill>
                  <a:srgbClr val="0000FF"/>
                </a:solidFill>
              </a:rPr>
              <a:t>(S)</a:t>
            </a:r>
            <a:r>
              <a:rPr lang="en-US" altLang="en-US" sz="22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200" dirty="0">
                <a:solidFill>
                  <a:srgbClr val="0000FF"/>
                </a:solidFill>
              </a:rPr>
              <a:t>≤</a:t>
            </a:r>
            <a:r>
              <a:rPr lang="en-US" altLang="en-US" sz="22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200" dirty="0">
                <a:solidFill>
                  <a:srgbClr val="0000FF"/>
                </a:solidFill>
              </a:rPr>
              <a:t>b</a:t>
            </a:r>
            <a:r>
              <a:rPr lang="en-US" altLang="en-US" sz="2200" baseline="-25000" dirty="0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</a:rPr>
              <a:t>+r-</a:t>
            </a:r>
            <a:r>
              <a:rPr lang="en-US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>
                <a:solidFill>
                  <a:srgbClr val="0000FF"/>
                </a:solidFill>
                <a:latin typeface="Brush Script MT" panose="03060802040406070304" pitchFamily="66" charset="0"/>
              </a:rPr>
              <a:t>C </a:t>
            </a:r>
            <a:r>
              <a:rPr lang="en-US" altLang="en-US" sz="2200" dirty="0">
                <a:solidFill>
                  <a:schemeClr val="tx2"/>
                </a:solidFill>
              </a:rPr>
              <a:t>	</a:t>
            </a:r>
            <a:r>
              <a:rPr lang="en-US" altLang="en-US" sz="2200" baseline="-25000" dirty="0">
                <a:solidFill>
                  <a:schemeClr val="tx2"/>
                </a:solidFill>
              </a:rPr>
              <a:t> </a:t>
            </a:r>
            <a:r>
              <a:rPr lang="en-US" altLang="en-US" sz="2000" dirty="0">
                <a:solidFill>
                  <a:srgbClr val="0000FF"/>
                </a:solidFill>
              </a:rPr>
              <a:t>r</a:t>
            </a:r>
            <a:r>
              <a:rPr lang="en-US" altLang="en-US" sz="20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000" dirty="0">
                <a:solidFill>
                  <a:srgbClr val="0000FF"/>
                </a:solidFill>
              </a:rPr>
              <a:t>=</a:t>
            </a:r>
            <a:r>
              <a:rPr lang="en-US" altLang="en-US" sz="20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</a:rPr>
              <a:t>max</a:t>
            </a:r>
            <a:r>
              <a:rPr lang="en-US" altLang="en-US" sz="2000" baseline="-25000" dirty="0" err="1">
                <a:solidFill>
                  <a:srgbClr val="0000FF"/>
                </a:solidFill>
              </a:rPr>
              <a:t>e</a:t>
            </a:r>
            <a:r>
              <a:rPr lang="en-US" altLang="en-US" sz="20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000" dirty="0">
                <a:solidFill>
                  <a:schemeClr val="tx2"/>
                </a:solidFill>
              </a:rPr>
              <a:t>(# of degree constr. containing </a:t>
            </a:r>
            <a:r>
              <a:rPr lang="en-US" altLang="en-US" sz="2000" dirty="0">
                <a:solidFill>
                  <a:srgbClr val="0000FF"/>
                </a:solidFill>
              </a:rPr>
              <a:t>e</a:t>
            </a:r>
            <a:r>
              <a:rPr lang="en-US" altLang="en-US" sz="2000" dirty="0">
                <a:solidFill>
                  <a:schemeClr val="tx2"/>
                </a:solidFill>
              </a:rPr>
              <a:t>)</a:t>
            </a:r>
            <a:r>
              <a:rPr lang="en-US" altLang="en-US" sz="2200" dirty="0">
                <a:solidFill>
                  <a:schemeClr val="tx2"/>
                </a:solidFill>
              </a:rPr>
              <a:t> </a:t>
            </a:r>
          </a:p>
          <a:p>
            <a:pPr marL="182563" indent="-182563" eaLnBrk="1" hangingPunct="1">
              <a:spcBef>
                <a:spcPts val="200"/>
              </a:spcBef>
              <a:buClr>
                <a:srgbClr val="33CC33"/>
              </a:buClr>
              <a:buSzTx/>
            </a:pPr>
            <a:r>
              <a:rPr lang="en-US" altLang="en-US" sz="2200" dirty="0">
                <a:solidFill>
                  <a:schemeClr val="tx2"/>
                </a:solidFill>
              </a:rPr>
              <a:t>(CVZ10, AGMOS10) </a:t>
            </a:r>
            <a:r>
              <a:rPr lang="en-US" altLang="en-US" sz="2200" dirty="0" err="1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T</a:t>
            </a:r>
            <a:r>
              <a:rPr lang="en-US" altLang="en-US" sz="2200" dirty="0">
                <a:solidFill>
                  <a:srgbClr val="0000FF"/>
                </a:solidFill>
              </a:rPr>
              <a:t>(S) ≤ min</a:t>
            </a:r>
            <a:r>
              <a:rPr lang="en-US" altLang="en-US" sz="22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800" dirty="0">
                <a:solidFill>
                  <a:srgbClr val="0000FF"/>
                </a:solidFill>
              </a:rPr>
              <a:t>{</a:t>
            </a:r>
            <a:r>
              <a:rPr lang="en-US" altLang="en-US" sz="2200" dirty="0">
                <a:solidFill>
                  <a:srgbClr val="0000FF"/>
                </a:solidFill>
              </a:rPr>
              <a:t>O</a:t>
            </a:r>
            <a:r>
              <a:rPr lang="en-US" altLang="en-US" sz="2800" dirty="0">
                <a:solidFill>
                  <a:srgbClr val="0000FF"/>
                </a:solidFill>
              </a:rPr>
              <a:t>(</a:t>
            </a:r>
            <a:r>
              <a:rPr lang="en-US" altLang="en-US" sz="2200" dirty="0">
                <a:solidFill>
                  <a:srgbClr val="0000FF"/>
                </a:solidFill>
              </a:rPr>
              <a:t>          </a:t>
            </a:r>
            <a:r>
              <a:rPr lang="en-US" altLang="en-US" sz="2800" dirty="0">
                <a:solidFill>
                  <a:srgbClr val="0000FF"/>
                </a:solidFill>
              </a:rPr>
              <a:t>)</a:t>
            </a:r>
            <a:r>
              <a:rPr lang="en-US" altLang="en-US" sz="2200" dirty="0" err="1">
                <a:solidFill>
                  <a:srgbClr val="0000FF"/>
                </a:solidFill>
              </a:rPr>
              <a:t>b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S</a:t>
            </a:r>
            <a:r>
              <a:rPr lang="en-US" altLang="en-US" sz="2200" baseline="-25000" dirty="0">
                <a:solidFill>
                  <a:srgbClr val="0000FF"/>
                </a:solidFill>
              </a:rPr>
              <a:t> </a:t>
            </a:r>
            <a:r>
              <a:rPr lang="en-US" altLang="en-US" sz="2200" dirty="0">
                <a:solidFill>
                  <a:srgbClr val="0000FF"/>
                </a:solidFill>
              </a:rPr>
              <a:t>, (</a:t>
            </a:r>
            <a:r>
              <a:rPr lang="en-US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>
                <a:solidFill>
                  <a:srgbClr val="0000FF"/>
                </a:solidFill>
              </a:rPr>
              <a:t>+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</a:t>
            </a:r>
            <a:r>
              <a:rPr lang="en-US" altLang="en-US" sz="2200" dirty="0">
                <a:solidFill>
                  <a:srgbClr val="0000FF"/>
                </a:solidFill>
              </a:rPr>
              <a:t>)</a:t>
            </a:r>
            <a:r>
              <a:rPr lang="en-US" altLang="en-US" sz="2200" dirty="0" err="1">
                <a:solidFill>
                  <a:srgbClr val="0000FF"/>
                </a:solidFill>
              </a:rPr>
              <a:t>b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</a:rPr>
              <a:t> + O</a:t>
            </a:r>
            <a:r>
              <a:rPr lang="en-US" altLang="en-US" sz="2800" dirty="0">
                <a:solidFill>
                  <a:srgbClr val="0000FF"/>
                </a:solidFill>
              </a:rPr>
              <a:t>(      </a:t>
            </a:r>
            <a:r>
              <a:rPr lang="en-US" altLang="en-US" sz="2800" dirty="0" smtClean="0">
                <a:solidFill>
                  <a:srgbClr val="0000FF"/>
                </a:solidFill>
              </a:rPr>
              <a:t>)}</a:t>
            </a:r>
            <a:endParaRPr lang="en-US" altLang="en-US" sz="2200" dirty="0">
              <a:solidFill>
                <a:srgbClr val="0000FF"/>
              </a:solidFill>
            </a:endParaRPr>
          </a:p>
          <a:p>
            <a:pPr eaLnBrk="1" hangingPunct="1">
              <a:spcBef>
                <a:spcPts val="400"/>
              </a:spcBef>
              <a:buClr>
                <a:srgbClr val="33CC33"/>
              </a:buClr>
              <a:buSzTx/>
              <a:buNone/>
              <a:tabLst>
                <a:tab pos="6096000" algn="l"/>
              </a:tabLst>
            </a:pPr>
            <a:r>
              <a:rPr lang="en-US" altLang="en-US" sz="2200" dirty="0" smtClean="0">
                <a:solidFill>
                  <a:schemeClr val="tx2"/>
                </a:solidFill>
              </a:rPr>
              <a:t>	</a:t>
            </a:r>
            <a:r>
              <a:rPr lang="en-US" altLang="en-US" sz="2200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</a:p>
          <a:p>
            <a:pPr marL="176213" indent="-176213" eaLnBrk="1" hangingPunct="1">
              <a:spcBef>
                <a:spcPts val="200"/>
              </a:spcBef>
              <a:buClr>
                <a:srgbClr val="33CC33"/>
              </a:buClr>
              <a:buSzTx/>
            </a:pPr>
            <a:r>
              <a:rPr lang="en-US" altLang="en-US" sz="2200" dirty="0" smtClean="0">
                <a:solidFill>
                  <a:schemeClr val="tx2"/>
                </a:solidFill>
              </a:rPr>
              <a:t>(BKKNP10) 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>
                <a:solidFill>
                  <a:srgbClr val="0000FF"/>
                </a:solidFill>
              </a:rPr>
              <a:t>(S) </a:t>
            </a:r>
            <a:r>
              <a:rPr lang="en-US" altLang="en-US" sz="2200" dirty="0">
                <a:solidFill>
                  <a:srgbClr val="0000FF"/>
                </a:solidFill>
              </a:rPr>
              <a:t>≤ 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200" dirty="0" smtClean="0">
                <a:solidFill>
                  <a:srgbClr val="0000FF"/>
                </a:solidFill>
              </a:rPr>
              <a:t>+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200" dirty="0" smtClean="0">
                <a:solidFill>
                  <a:srgbClr val="0000FF"/>
                </a:solidFill>
              </a:rPr>
              <a:t>O(log n) 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200" dirty="0" smtClean="0">
                <a:solidFill>
                  <a:schemeClr val="tx2"/>
                </a:solidFill>
              </a:rPr>
              <a:t>   </a:t>
            </a:r>
            <a:r>
              <a:rPr lang="en-US" altLang="en-US" sz="2200" dirty="0" smtClean="0">
                <a:solidFill>
                  <a:srgbClr val="CC0000"/>
                </a:solidFill>
              </a:rPr>
              <a:t>if </a:t>
            </a:r>
            <a:r>
              <a:rPr lang="en-US" altLang="en-US" sz="2000" normalizeH="1" dirty="0">
                <a:solidFill>
                  <a:srgbClr val="CC0000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200" dirty="0" smtClean="0">
                <a:solidFill>
                  <a:srgbClr val="CC0000"/>
                </a:solidFill>
              </a:rPr>
              <a:t> is laminar</a:t>
            </a:r>
          </a:p>
          <a:p>
            <a:pPr eaLnBrk="1" hangingPunct="1">
              <a:spcBef>
                <a:spcPts val="200"/>
              </a:spcBef>
              <a:buClr>
                <a:srgbClr val="33CC33"/>
              </a:buClr>
              <a:buSzTx/>
              <a:buNone/>
            </a:pPr>
            <a:endParaRPr lang="en-US" altLang="en-US" sz="2200" dirty="0" smtClean="0"/>
          </a:p>
          <a:p>
            <a:pPr eaLnBrk="1" hangingPunct="1">
              <a:spcBef>
                <a:spcPts val="1000"/>
              </a:spcBef>
              <a:buClr>
                <a:srgbClr val="33CC33"/>
              </a:buClr>
              <a:buSzTx/>
              <a:buNone/>
            </a:pPr>
            <a:r>
              <a:rPr lang="en-US" altLang="en-US" sz="2200" dirty="0" smtClean="0">
                <a:solidFill>
                  <a:srgbClr val="CC0000"/>
                </a:solidFill>
              </a:rPr>
              <a:t>If </a:t>
            </a:r>
            <a:r>
              <a:rPr lang="en-US" altLang="en-US" sz="2000" normalizeH="1" dirty="0">
                <a:solidFill>
                  <a:srgbClr val="CC0000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200" dirty="0" smtClean="0">
                <a:solidFill>
                  <a:srgbClr val="CC0000"/>
                </a:solidFill>
              </a:rPr>
              <a:t> is a nested collection of sets (chain)</a:t>
            </a:r>
            <a:r>
              <a:rPr lang="en-US" altLang="en-US" sz="2200" dirty="0" smtClean="0"/>
              <a:t>, then (OZ13) show: one can determine infeasibility   </a:t>
            </a:r>
            <a:r>
              <a:rPr lang="en-US" altLang="en-US" sz="2200" cap="small" dirty="0" smtClean="0"/>
              <a:t>Or</a:t>
            </a:r>
            <a:r>
              <a:rPr lang="en-US" altLang="en-US" sz="2200" dirty="0" smtClean="0"/>
              <a:t>   find </a:t>
            </a:r>
            <a:r>
              <a:rPr lang="en-US" altLang="en-US" sz="2200" dirty="0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/>
              <a:t> with 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>
                <a:solidFill>
                  <a:srgbClr val="0000FF"/>
                </a:solidFill>
              </a:rPr>
              <a:t>(S) = O(</a:t>
            </a:r>
            <a:r>
              <a:rPr lang="en-US" altLang="en-US" sz="22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200" dirty="0" smtClean="0">
                <a:solidFill>
                  <a:srgbClr val="0000FF"/>
                </a:solidFill>
              </a:rPr>
              <a:t>)  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200" dirty="0">
                <a:solidFill>
                  <a:srgbClr val="0000FF"/>
                </a:solidFill>
              </a:rPr>
              <a:t>S</a:t>
            </a:r>
            <a:r>
              <a:rPr lang="en-US" altLang="en-US" sz="22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000" normalizeH="1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200" dirty="0" smtClean="0">
                <a:solidFill>
                  <a:srgbClr val="0000FF"/>
                </a:solidFill>
              </a:rPr>
              <a:t>  </a:t>
            </a:r>
          </a:p>
          <a:p>
            <a:pPr eaLnBrk="1" hangingPunct="1">
              <a:spcBef>
                <a:spcPts val="0"/>
              </a:spcBef>
              <a:buClr>
                <a:srgbClr val="33CC33"/>
              </a:buClr>
              <a:buSzTx/>
              <a:buNone/>
            </a:pPr>
            <a:r>
              <a:rPr lang="en-US" altLang="en-US" sz="2200" b="1" cap="small" dirty="0" smtClean="0"/>
              <a:t>But</a:t>
            </a:r>
            <a:r>
              <a:rPr lang="en-US" altLang="en-US" sz="2200" b="1" dirty="0" smtClean="0"/>
              <a:t>:</a:t>
            </a:r>
            <a:r>
              <a:rPr lang="en-US" altLang="en-US" sz="2200" dirty="0" smtClean="0"/>
              <a:t>  there is no bound on </a:t>
            </a:r>
            <a:r>
              <a:rPr lang="en-US" altLang="en-US" sz="2200" dirty="0" smtClean="0">
                <a:solidFill>
                  <a:srgbClr val="0000FF"/>
                </a:solidFill>
              </a:rPr>
              <a:t>c(T)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85800" y="76986"/>
            <a:ext cx="7772400" cy="838200"/>
          </a:xfrm>
        </p:spPr>
        <p:txBody>
          <a:bodyPr/>
          <a:lstStyle/>
          <a:p>
            <a:pPr algn="r"/>
            <a:r>
              <a:rPr lang="en-CA" dirty="0" smtClean="0"/>
              <a:t>Constrained MST (contd.)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>
            <a:off x="5066478" y="4623584"/>
            <a:ext cx="4067557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en-US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CA" sz="2000" dirty="0" smtClean="0">
                <a:solidFill>
                  <a:srgbClr val="0000FF"/>
                </a:solidFill>
              </a:rPr>
              <a:t>S, T</a:t>
            </a:r>
            <a:r>
              <a:rPr lang="en-US" altLang="en-US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18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sz="2000" dirty="0" smtClean="0"/>
              <a:t>,  </a:t>
            </a:r>
            <a:r>
              <a:rPr lang="en-CA" sz="2000" dirty="0" smtClean="0">
                <a:solidFill>
                  <a:srgbClr val="0000FF"/>
                </a:solidFill>
              </a:rPr>
              <a:t>S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</a:t>
            </a:r>
            <a:r>
              <a:rPr lang="en-CA" sz="2000" dirty="0">
                <a:solidFill>
                  <a:srgbClr val="0000FF"/>
                </a:solidFill>
              </a:rPr>
              <a:t>T=</a:t>
            </a:r>
            <a:r>
              <a:rPr lang="en-CA" sz="2000" dirty="0">
                <a:solidFill>
                  <a:srgbClr val="0000FF"/>
                </a:solidFill>
                <a:sym typeface="Symbol" panose="05050102010706020507" pitchFamily="18" charset="2"/>
              </a:rPr>
              <a:t></a:t>
            </a:r>
            <a:r>
              <a:rPr lang="en-CA" sz="2000" dirty="0">
                <a:sym typeface="Symbol" panose="05050102010706020507" pitchFamily="18" charset="2"/>
              </a:rPr>
              <a:t> </a:t>
            </a:r>
            <a:r>
              <a:rPr lang="en-CA" sz="2000" dirty="0" smtClean="0">
                <a:sym typeface="Symbol" panose="05050102010706020507" pitchFamily="18" charset="2"/>
              </a:rPr>
              <a:t> or </a:t>
            </a:r>
            <a:r>
              <a:rPr lang="en-CA" sz="2000" dirty="0" smtClean="0">
                <a:solidFill>
                  <a:srgbClr val="0000FF"/>
                </a:solidFill>
              </a:rPr>
              <a:t>S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T  </a:t>
            </a:r>
            <a:r>
              <a:rPr lang="en-CA" sz="2000" dirty="0" smtClean="0"/>
              <a:t>or  </a:t>
            </a:r>
            <a:r>
              <a:rPr lang="en-CA" sz="2000" dirty="0" smtClean="0">
                <a:solidFill>
                  <a:srgbClr val="0000FF"/>
                </a:solidFill>
              </a:rPr>
              <a:t>T</a:t>
            </a:r>
            <a:r>
              <a:rPr lang="en-CA" sz="2000" baseline="-25000" dirty="0" smtClean="0">
                <a:solidFill>
                  <a:srgbClr val="0000FF"/>
                </a:solidFill>
              </a:rPr>
              <a:t> </a:t>
            </a:r>
            <a:r>
              <a:rPr lang="en-CA" sz="2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sz="2000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sz="2000" dirty="0" smtClean="0">
                <a:solidFill>
                  <a:srgbClr val="0000FF"/>
                </a:solidFill>
              </a:rPr>
              <a:t>S</a:t>
            </a:r>
            <a:endParaRPr lang="en-CA" sz="2000" dirty="0">
              <a:solidFill>
                <a:srgbClr val="0000FF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202350" y="3437996"/>
            <a:ext cx="1035382" cy="584775"/>
            <a:chOff x="7291754" y="5975394"/>
            <a:chExt cx="1035382" cy="584775"/>
          </a:xfrm>
        </p:grpSpPr>
        <p:sp>
          <p:nvSpPr>
            <p:cNvPr id="11" name="TextBox 10"/>
            <p:cNvSpPr txBox="1"/>
            <p:nvPr/>
          </p:nvSpPr>
          <p:spPr>
            <a:xfrm>
              <a:off x="7291754" y="5975394"/>
              <a:ext cx="1035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</a:t>
              </a:r>
              <a:r>
                <a:rPr lang="en-CA" sz="1600" dirty="0">
                  <a:solidFill>
                    <a:srgbClr val="0000FF"/>
                  </a:solidFill>
                </a:rPr>
                <a:t>|</a:t>
              </a:r>
              <a:r>
                <a:rPr lang="en-CA" sz="1400" dirty="0">
                  <a:solidFill>
                    <a:srgbClr val="0000FF"/>
                  </a:solidFill>
                  <a:latin typeface="Brush Script MT" panose="03060802040406070304" pitchFamily="66" charset="0"/>
                </a:rPr>
                <a:t>C</a:t>
              </a:r>
              <a:r>
                <a:rPr lang="en-CA" sz="1600" dirty="0">
                  <a:solidFill>
                    <a:srgbClr val="0000FF"/>
                  </a:solidFill>
                </a:rPr>
                <a:t>|</a:t>
              </a:r>
              <a:endParaRPr lang="en-CA" sz="1600" dirty="0" smtClean="0">
                <a:solidFill>
                  <a:srgbClr val="0000FF"/>
                </a:solidFill>
              </a:endParaRPr>
            </a:p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</a:t>
              </a:r>
              <a:r>
                <a:rPr lang="en-CA" sz="1600" dirty="0" err="1" smtClean="0">
                  <a:solidFill>
                    <a:srgbClr val="0000FF"/>
                  </a:solidFill>
                </a:rPr>
                <a:t>log</a:t>
              </a:r>
              <a:r>
                <a:rPr lang="en-CA" sz="1600" dirty="0" smtClean="0">
                  <a:solidFill>
                    <a:srgbClr val="0000FF"/>
                  </a:solidFill>
                </a:rPr>
                <a:t> </a:t>
              </a:r>
              <a:r>
                <a:rPr lang="en-CA" sz="1600" dirty="0">
                  <a:solidFill>
                    <a:srgbClr val="0000FF"/>
                  </a:solidFill>
                </a:rPr>
                <a:t>|</a:t>
              </a:r>
              <a:r>
                <a:rPr lang="en-CA" sz="1400" dirty="0">
                  <a:solidFill>
                    <a:srgbClr val="0000FF"/>
                  </a:solidFill>
                  <a:latin typeface="Brush Script MT" panose="03060802040406070304" pitchFamily="66" charset="0"/>
                </a:rPr>
                <a:t>C</a:t>
              </a:r>
              <a:r>
                <a:rPr lang="en-CA" sz="1600" dirty="0">
                  <a:solidFill>
                    <a:srgbClr val="0000FF"/>
                  </a:solidFill>
                </a:rPr>
                <a:t>|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7382256" y="6271846"/>
              <a:ext cx="758717" cy="0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grpSp>
        <p:nvGrpSpPr>
          <p:cNvPr id="13" name="Group 12"/>
          <p:cNvGrpSpPr/>
          <p:nvPr/>
        </p:nvGrpSpPr>
        <p:grpSpPr>
          <a:xfrm>
            <a:off x="7940509" y="3437996"/>
            <a:ext cx="1035382" cy="584775"/>
            <a:chOff x="7291754" y="5975394"/>
            <a:chExt cx="1035382" cy="584775"/>
          </a:xfrm>
        </p:grpSpPr>
        <p:sp>
          <p:nvSpPr>
            <p:cNvPr id="15" name="TextBox 14"/>
            <p:cNvSpPr txBox="1"/>
            <p:nvPr/>
          </p:nvSpPr>
          <p:spPr>
            <a:xfrm>
              <a:off x="7291754" y="5975394"/>
              <a:ext cx="1035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|</a:t>
              </a:r>
              <a:r>
                <a:rPr lang="en-CA" sz="1400" dirty="0" smtClean="0">
                  <a:solidFill>
                    <a:srgbClr val="0000FF"/>
                  </a:solidFill>
                  <a:latin typeface="Brush Script MT" panose="03060802040406070304" pitchFamily="66" charset="0"/>
                </a:rPr>
                <a:t>C</a:t>
              </a:r>
              <a:r>
                <a:rPr lang="en-CA" sz="1600" dirty="0" smtClean="0">
                  <a:solidFill>
                    <a:srgbClr val="0000FF"/>
                  </a:solidFill>
                </a:rPr>
                <a:t>|</a:t>
              </a:r>
            </a:p>
            <a:p>
              <a:pPr algn="ctr"/>
              <a:r>
                <a:rPr lang="en-CA" sz="1600" dirty="0" smtClean="0">
                  <a:solidFill>
                    <a:srgbClr val="0000FF"/>
                  </a:solidFill>
                  <a:latin typeface="Symbol" panose="05050102010706020507" pitchFamily="18" charset="2"/>
                </a:rPr>
                <a:t>e</a:t>
              </a:r>
              <a:endParaRPr lang="en-CA" sz="1600" dirty="0">
                <a:solidFill>
                  <a:srgbClr val="0000FF"/>
                </a:solidFill>
                <a:latin typeface="Symbol" panose="05050102010706020507" pitchFamily="18" charset="2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>
              <a:off x="7530952" y="6271846"/>
              <a:ext cx="576000" cy="0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5" name="Rectangle 4"/>
          <p:cNvSpPr/>
          <p:nvPr/>
        </p:nvSpPr>
        <p:spPr bwMode="auto">
          <a:xfrm>
            <a:off x="445477" y="982683"/>
            <a:ext cx="8310230" cy="1666734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4432" y="290574"/>
            <a:ext cx="7989277" cy="1138773"/>
          </a:xfrm>
          <a:prstGeom prst="rect">
            <a:avLst/>
          </a:prstGeom>
          <a:solidFill>
            <a:srgbClr val="9BFF9B"/>
          </a:solidFill>
          <a:ln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dirty="0" smtClean="0">
                <a:solidFill>
                  <a:schemeClr val="tx2"/>
                </a:solidFill>
              </a:rPr>
              <a:t>No known algorithm that:  if problem is feasible, </a:t>
            </a:r>
          </a:p>
          <a:p>
            <a:pPr eaLnBrk="1" hangingPunct="1"/>
            <a:r>
              <a:rPr lang="en-US" altLang="en-US" dirty="0" smtClean="0">
                <a:solidFill>
                  <a:schemeClr val="tx2"/>
                </a:solidFill>
              </a:rPr>
              <a:t>finds </a:t>
            </a:r>
            <a:r>
              <a:rPr lang="en-US" altLang="en-US" dirty="0" smtClean="0">
                <a:solidFill>
                  <a:srgbClr val="0000FF"/>
                </a:solidFill>
              </a:rPr>
              <a:t>T</a:t>
            </a:r>
            <a:r>
              <a:rPr lang="en-US" altLang="en-US" dirty="0" smtClean="0">
                <a:solidFill>
                  <a:schemeClr val="tx2"/>
                </a:solidFill>
              </a:rPr>
              <a:t> with </a:t>
            </a:r>
            <a:r>
              <a:rPr lang="en-US" altLang="en-US" dirty="0" smtClean="0">
                <a:solidFill>
                  <a:srgbClr val="0000FF"/>
                </a:solidFill>
              </a:rPr>
              <a:t>c(T) = O(OPT)   </a:t>
            </a:r>
            <a:r>
              <a:rPr lang="en-US" altLang="en-US" cap="small" dirty="0" smtClean="0">
                <a:solidFill>
                  <a:schemeClr val="tx2"/>
                </a:solidFill>
              </a:rPr>
              <a:t>And</a:t>
            </a:r>
            <a:r>
              <a:rPr lang="en-US" altLang="en-US" dirty="0" smtClean="0">
                <a:solidFill>
                  <a:schemeClr val="tx2"/>
                </a:solidFill>
              </a:rPr>
              <a:t>  </a:t>
            </a:r>
            <a:r>
              <a:rPr lang="en-US" altLang="en-US" dirty="0" err="1" smtClean="0">
                <a:solidFill>
                  <a:srgbClr val="0000FF"/>
                </a:solidFill>
              </a:rPr>
              <a:t>deg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dirty="0" smtClean="0">
                <a:solidFill>
                  <a:srgbClr val="0000FF"/>
                </a:solidFill>
              </a:rPr>
              <a:t>(S) = O(</a:t>
            </a:r>
            <a:r>
              <a:rPr lang="en-US" altLang="en-US" dirty="0" err="1" smtClean="0">
                <a:solidFill>
                  <a:srgbClr val="0000FF"/>
                </a:solidFill>
              </a:rPr>
              <a:t>b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>
                <a:solidFill>
                  <a:srgbClr val="0000FF"/>
                </a:solidFill>
              </a:rPr>
              <a:t>) </a:t>
            </a:r>
            <a:r>
              <a:rPr lang="en-US" altLang="en-US" dirty="0" smtClean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dirty="0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200" dirty="0" smtClean="0">
                <a:solidFill>
                  <a:srgbClr val="0000FF"/>
                </a:solidFill>
              </a:rPr>
              <a:t>   </a:t>
            </a:r>
          </a:p>
          <a:p>
            <a:pPr eaLnBrk="1" hangingPunct="1"/>
            <a:r>
              <a:rPr lang="en-US" altLang="en-US" sz="2000" dirty="0" smtClean="0">
                <a:solidFill>
                  <a:schemeClr val="tx2"/>
                </a:solidFill>
              </a:rPr>
              <a:t>(for any </a:t>
            </a:r>
            <a:r>
              <a:rPr lang="en-US" altLang="en-US" sz="2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000" dirty="0" smtClean="0">
                <a:solidFill>
                  <a:schemeClr val="tx2"/>
                </a:solidFill>
              </a:rPr>
              <a:t> where edges participate in non-constant # of degree constraints)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1503" y="1428480"/>
            <a:ext cx="7992206" cy="830997"/>
          </a:xfrm>
          <a:prstGeom prst="rect">
            <a:avLst/>
          </a:prstGeom>
          <a:solidFill>
            <a:srgbClr val="9BFF9B"/>
          </a:solidFill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800"/>
              </a:spcBef>
            </a:pPr>
            <a:r>
              <a:rPr lang="en-US" altLang="en-US" dirty="0">
                <a:solidFill>
                  <a:srgbClr val="CC0000"/>
                </a:solidFill>
              </a:rPr>
              <a:t>Our </a:t>
            </a:r>
            <a:r>
              <a:rPr lang="en-US" altLang="en-US" dirty="0" smtClean="0">
                <a:solidFill>
                  <a:srgbClr val="CC0000"/>
                </a:solidFill>
              </a:rPr>
              <a:t>result</a:t>
            </a:r>
            <a:r>
              <a:rPr lang="en-US" altLang="en-US" dirty="0">
                <a:solidFill>
                  <a:srgbClr val="CC0000"/>
                </a:solidFill>
              </a:rPr>
              <a:t>:  </a:t>
            </a:r>
            <a:r>
              <a:rPr lang="en-US" altLang="en-US" dirty="0"/>
              <a:t>Give an algorithm providing the above guarantees when </a:t>
            </a:r>
            <a:r>
              <a:rPr lang="en-US" altLang="en-US" dirty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dirty="0"/>
              <a:t> is a chain</a:t>
            </a:r>
          </a:p>
        </p:txBody>
      </p:sp>
    </p:spTree>
    <p:extLst>
      <p:ext uri="{BB962C8B-B14F-4D97-AF65-F5344CB8AC3E}">
        <p14:creationId xmlns:p14="http://schemas.microsoft.com/office/powerpoint/2010/main" val="199935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9" grpId="0" build="allAtOnce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375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Chain-constrained spanning trees</a:t>
            </a:r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1917334" y="2206870"/>
            <a:ext cx="987425" cy="392113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1206134" y="2664070"/>
            <a:ext cx="555625" cy="269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984677" y="2175914"/>
            <a:ext cx="554038" cy="29210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572846" y="1546471"/>
            <a:ext cx="331787" cy="4048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2674572" y="841620"/>
            <a:ext cx="6350" cy="121602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468321" y="1446458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4230321" y="1673470"/>
            <a:ext cx="655638" cy="15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4204127" y="2575964"/>
            <a:ext cx="398463" cy="10477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3593734" y="2364033"/>
            <a:ext cx="601662" cy="31115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Connector 4"/>
          <p:cNvCxnSpPr>
            <a:stCxn id="5127" idx="4"/>
            <a:endCxn id="5126" idx="0"/>
          </p:cNvCxnSpPr>
          <p:nvPr/>
        </p:nvCxnSpPr>
        <p:spPr bwMode="auto">
          <a:xfrm flipH="1">
            <a:off x="4520040" y="1763958"/>
            <a:ext cx="457200" cy="103663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24" idx="3"/>
            <a:endCxn id="5123" idx="1"/>
          </p:cNvCxnSpPr>
          <p:nvPr/>
        </p:nvCxnSpPr>
        <p:spPr bwMode="auto">
          <a:xfrm>
            <a:off x="1407495" y="2043609"/>
            <a:ext cx="381000" cy="55512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7"/>
            <a:endCxn id="5129" idx="1"/>
          </p:cNvCxnSpPr>
          <p:nvPr/>
        </p:nvCxnSpPr>
        <p:spPr bwMode="auto">
          <a:xfrm>
            <a:off x="1536585" y="1914519"/>
            <a:ext cx="1394910" cy="22701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2069985" y="1581647"/>
            <a:ext cx="861510" cy="5598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stCxn id="5129" idx="5"/>
            <a:endCxn id="5131" idx="1"/>
          </p:cNvCxnSpPr>
          <p:nvPr/>
        </p:nvCxnSpPr>
        <p:spPr bwMode="auto">
          <a:xfrm>
            <a:off x="3060585" y="2270622"/>
            <a:ext cx="404310" cy="4043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>
            <a:off x="3620721" y="2739477"/>
            <a:ext cx="808038" cy="1524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5137" idx="7"/>
            <a:endCxn id="5127" idx="3"/>
          </p:cNvCxnSpPr>
          <p:nvPr/>
        </p:nvCxnSpPr>
        <p:spPr bwMode="auto">
          <a:xfrm flipV="1">
            <a:off x="4351223" y="1737222"/>
            <a:ext cx="561472" cy="56305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3441585" y="1510209"/>
            <a:ext cx="87855" cy="113798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593985" y="1737222"/>
            <a:ext cx="480510" cy="9377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>
            <a:off x="1944321" y="2663277"/>
            <a:ext cx="1493838" cy="762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562114" y="1425820"/>
            <a:ext cx="345293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G=(V,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E)</a:t>
            </a:r>
            <a:r>
              <a:rPr lang="en-CA" dirty="0" smtClean="0"/>
              <a:t>,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edge costs </a:t>
            </a:r>
            <a:r>
              <a:rPr lang="en-CA" dirty="0" smtClean="0">
                <a:solidFill>
                  <a:srgbClr val="0000FF"/>
                </a:solidFill>
              </a:rPr>
              <a:t>{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-25000" dirty="0" err="1" smtClean="0">
                <a:solidFill>
                  <a:srgbClr val="0000FF"/>
                </a:solidFill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Nested family (chain) of sets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: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1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2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…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S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endParaRPr lang="en-CA" baseline="-25000" dirty="0" smtClean="0">
              <a:solidFill>
                <a:srgbClr val="0000FF"/>
              </a:solidFill>
            </a:endParaRP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761759" y="25719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380759" y="18877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0477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428759" y="28005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8859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914159" y="142582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04759" y="21147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285759" y="13543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438159" y="26481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1023571" y="259898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4195396" y="227354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" name="Arc 3"/>
          <p:cNvSpPr/>
          <p:nvPr/>
        </p:nvSpPr>
        <p:spPr bwMode="auto">
          <a:xfrm>
            <a:off x="766257" y="1637383"/>
            <a:ext cx="970823" cy="1243098"/>
          </a:xfrm>
          <a:prstGeom prst="arc">
            <a:avLst>
              <a:gd name="adj1" fmla="val 17264299"/>
              <a:gd name="adj2" fmla="val 5163476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Arc 39"/>
          <p:cNvSpPr/>
          <p:nvPr/>
        </p:nvSpPr>
        <p:spPr bwMode="auto">
          <a:xfrm>
            <a:off x="1410815" y="1239498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Arc 40"/>
          <p:cNvSpPr/>
          <p:nvPr/>
        </p:nvSpPr>
        <p:spPr bwMode="auto">
          <a:xfrm rot="761309">
            <a:off x="2631383" y="1084691"/>
            <a:ext cx="970227" cy="1814062"/>
          </a:xfrm>
          <a:prstGeom prst="arc">
            <a:avLst>
              <a:gd name="adj1" fmla="val 16450056"/>
              <a:gd name="adj2" fmla="val 5017763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Arc 41"/>
          <p:cNvSpPr/>
          <p:nvPr/>
        </p:nvSpPr>
        <p:spPr bwMode="auto">
          <a:xfrm>
            <a:off x="3532673" y="1222280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966007" y="1742474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1</a:t>
            </a:r>
            <a:endParaRPr lang="en-CA" sz="2200" dirty="0"/>
          </a:p>
        </p:txBody>
      </p:sp>
      <p:sp>
        <p:nvSpPr>
          <p:cNvPr id="44" name="TextBox 43"/>
          <p:cNvSpPr txBox="1"/>
          <p:nvPr/>
        </p:nvSpPr>
        <p:spPr>
          <a:xfrm>
            <a:off x="1541112" y="1156010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2</a:t>
            </a:r>
            <a:endParaRPr lang="en-CA" sz="2200" dirty="0"/>
          </a:p>
        </p:txBody>
      </p:sp>
      <p:sp>
        <p:nvSpPr>
          <p:cNvPr id="45" name="TextBox 44"/>
          <p:cNvSpPr txBox="1"/>
          <p:nvPr/>
        </p:nvSpPr>
        <p:spPr>
          <a:xfrm>
            <a:off x="2936269" y="969532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3</a:t>
            </a:r>
            <a:endParaRPr lang="en-CA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3755349" y="1118926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4</a:t>
            </a:r>
            <a:endParaRPr lang="en-CA" sz="2200" dirty="0"/>
          </a:p>
        </p:txBody>
      </p:sp>
      <p:sp>
        <p:nvSpPr>
          <p:cNvPr id="48" name="Rounded Rectangle 47"/>
          <p:cNvSpPr/>
          <p:nvPr/>
        </p:nvSpPr>
        <p:spPr bwMode="auto">
          <a:xfrm>
            <a:off x="766257" y="1239498"/>
            <a:ext cx="1585326" cy="1843672"/>
          </a:xfrm>
          <a:prstGeom prst="roundRect">
            <a:avLst/>
          </a:prstGeom>
          <a:solidFill>
            <a:schemeClr val="bg1">
              <a:lumMod val="85000"/>
              <a:alpha val="36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0" grpId="0" animBg="1"/>
      <p:bldP spid="41" grpId="0" animBg="1"/>
      <p:bldP spid="42" grpId="0" animBg="1"/>
      <p:bldP spid="6" grpId="0"/>
      <p:bldP spid="44" grpId="0"/>
      <p:bldP spid="45" grpId="0"/>
      <p:bldP spid="46" grpId="0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375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Chain-constrained spanning trees</a:t>
            </a:r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1917334" y="2206870"/>
            <a:ext cx="987425" cy="392113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1206134" y="2664070"/>
            <a:ext cx="555625" cy="269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984677" y="2175914"/>
            <a:ext cx="554038" cy="29210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572846" y="1546471"/>
            <a:ext cx="331787" cy="4048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2674572" y="841620"/>
            <a:ext cx="6350" cy="121602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468321" y="1446458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4230321" y="1673470"/>
            <a:ext cx="655638" cy="15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4204127" y="2575964"/>
            <a:ext cx="398463" cy="10477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3593734" y="2364033"/>
            <a:ext cx="601662" cy="311150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76934" y="3386298"/>
            <a:ext cx="8276491" cy="948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dirty="0" smtClean="0">
                <a:solidFill>
                  <a:schemeClr val="tx2"/>
                </a:solidFill>
              </a:rPr>
              <a:t>Chain-constrained spanning tree problem: </a:t>
            </a:r>
          </a:p>
          <a:p>
            <a:pPr eaLnBrk="1" hangingPunct="1">
              <a:spcBef>
                <a:spcPts val="200"/>
              </a:spcBef>
              <a:buClrTx/>
              <a:buSzTx/>
              <a:buFontTx/>
              <a:buNone/>
            </a:pPr>
            <a:r>
              <a:rPr lang="en-US" altLang="en-US" sz="2600" dirty="0" smtClean="0">
                <a:solidFill>
                  <a:srgbClr val="0000FF"/>
                </a:solidFill>
              </a:rPr>
              <a:t>Min</a:t>
            </a:r>
            <a:r>
              <a:rPr lang="en-US" altLang="en-US" sz="2600" dirty="0" smtClean="0">
                <a:solidFill>
                  <a:schemeClr val="tx2"/>
                </a:solidFill>
              </a:rPr>
              <a:t> {</a:t>
            </a:r>
            <a:r>
              <a:rPr lang="en-US" altLang="en-US" sz="2600" dirty="0" smtClean="0">
                <a:solidFill>
                  <a:srgbClr val="0000FF"/>
                </a:solidFill>
              </a:rPr>
              <a:t>c(T):  T</a:t>
            </a:r>
            <a:r>
              <a:rPr lang="en-US" altLang="en-US" sz="2600" dirty="0">
                <a:solidFill>
                  <a:schemeClr val="tx2"/>
                </a:solidFill>
              </a:rPr>
              <a:t> spanning </a:t>
            </a:r>
            <a:r>
              <a:rPr lang="en-US" altLang="en-US" sz="2600" dirty="0" smtClean="0">
                <a:solidFill>
                  <a:schemeClr val="tx2"/>
                </a:solidFill>
              </a:rPr>
              <a:t>tree,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600" dirty="0" smtClean="0">
                <a:solidFill>
                  <a:srgbClr val="0000FF"/>
                </a:solidFill>
              </a:rPr>
              <a:t>(S) </a:t>
            </a:r>
            <a:r>
              <a:rPr lang="en-US" altLang="en-US" sz="2800" dirty="0">
                <a:solidFill>
                  <a:srgbClr val="0000FF"/>
                </a:solidFill>
              </a:rPr>
              <a:t>≤</a:t>
            </a:r>
            <a:r>
              <a:rPr lang="en-US" altLang="en-US" sz="26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>
                <a:solidFill>
                  <a:schemeClr val="tx2"/>
                </a:solidFill>
              </a:rPr>
              <a:t>for all </a:t>
            </a:r>
            <a:r>
              <a:rPr lang="en-US" altLang="en-US" sz="2600" dirty="0" smtClean="0">
                <a:solidFill>
                  <a:srgbClr val="0000FF"/>
                </a:solidFill>
              </a:rPr>
              <a:t>S</a:t>
            </a:r>
            <a:r>
              <a:rPr lang="en-US" altLang="en-US" sz="26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6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r>
              <a:rPr lang="en-US" altLang="en-US" sz="2600" dirty="0" smtClean="0"/>
              <a:t>}</a:t>
            </a:r>
            <a:r>
              <a:rPr lang="en-US" altLang="en-US" sz="26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endParaRPr lang="en-US" altLang="en-US" sz="26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>
            <a:stCxn id="5127" idx="4"/>
            <a:endCxn id="5126" idx="0"/>
          </p:cNvCxnSpPr>
          <p:nvPr/>
        </p:nvCxnSpPr>
        <p:spPr bwMode="auto">
          <a:xfrm flipH="1">
            <a:off x="4520040" y="1763958"/>
            <a:ext cx="457200" cy="103663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24" idx="3"/>
            <a:endCxn id="5123" idx="1"/>
          </p:cNvCxnSpPr>
          <p:nvPr/>
        </p:nvCxnSpPr>
        <p:spPr bwMode="auto">
          <a:xfrm>
            <a:off x="1407495" y="2043609"/>
            <a:ext cx="381000" cy="55512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7"/>
            <a:endCxn id="5129" idx="1"/>
          </p:cNvCxnSpPr>
          <p:nvPr/>
        </p:nvCxnSpPr>
        <p:spPr bwMode="auto">
          <a:xfrm>
            <a:off x="1536585" y="1914519"/>
            <a:ext cx="1394910" cy="22701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2069985" y="1581647"/>
            <a:ext cx="861510" cy="559884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stCxn id="5129" idx="5"/>
            <a:endCxn id="5131" idx="1"/>
          </p:cNvCxnSpPr>
          <p:nvPr/>
        </p:nvCxnSpPr>
        <p:spPr bwMode="auto">
          <a:xfrm>
            <a:off x="3060585" y="2270622"/>
            <a:ext cx="404310" cy="4043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>
            <a:off x="3620721" y="2739477"/>
            <a:ext cx="808038" cy="1524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5137" idx="7"/>
            <a:endCxn id="5127" idx="3"/>
          </p:cNvCxnSpPr>
          <p:nvPr/>
        </p:nvCxnSpPr>
        <p:spPr bwMode="auto">
          <a:xfrm flipV="1">
            <a:off x="4351223" y="1737222"/>
            <a:ext cx="561472" cy="56305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3441585" y="1510209"/>
            <a:ext cx="87855" cy="113798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593985" y="1737222"/>
            <a:ext cx="480510" cy="93770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>
            <a:off x="1944321" y="2663277"/>
            <a:ext cx="1493838" cy="762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562114" y="1425820"/>
            <a:ext cx="345293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G=(V,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E)</a:t>
            </a:r>
            <a:r>
              <a:rPr lang="en-CA" dirty="0" smtClean="0"/>
              <a:t>,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edge costs </a:t>
            </a:r>
            <a:r>
              <a:rPr lang="en-CA" dirty="0" smtClean="0">
                <a:solidFill>
                  <a:srgbClr val="0000FF"/>
                </a:solidFill>
              </a:rPr>
              <a:t>{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-25000" dirty="0" err="1" smtClean="0">
                <a:solidFill>
                  <a:srgbClr val="0000FF"/>
                </a:solidFill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Nested family (chain) of sets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: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1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2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…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S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endParaRPr lang="en-CA" baseline="-25000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CA" dirty="0" smtClean="0"/>
              <a:t>Degree bounds </a:t>
            </a:r>
            <a:r>
              <a:rPr lang="en-CA" dirty="0" smtClean="0">
                <a:solidFill>
                  <a:srgbClr val="0000FF"/>
                </a:solidFill>
              </a:rPr>
              <a:t>{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-25000" dirty="0" err="1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  <a:r>
              <a:rPr lang="en-CA" baseline="-25000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sz="2200" normalizeH="1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761759" y="25719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380759" y="18877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0477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428759" y="28005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8859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914159" y="142582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04759" y="21147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285759" y="13543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438159" y="26481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1023571" y="259898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4195396" y="227354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" name="Arc 3"/>
          <p:cNvSpPr/>
          <p:nvPr/>
        </p:nvSpPr>
        <p:spPr bwMode="auto">
          <a:xfrm>
            <a:off x="766257" y="1637383"/>
            <a:ext cx="970823" cy="1243098"/>
          </a:xfrm>
          <a:prstGeom prst="arc">
            <a:avLst>
              <a:gd name="adj1" fmla="val 17264299"/>
              <a:gd name="adj2" fmla="val 5163476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Arc 39"/>
          <p:cNvSpPr/>
          <p:nvPr/>
        </p:nvSpPr>
        <p:spPr bwMode="auto">
          <a:xfrm>
            <a:off x="1410815" y="1239498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Arc 40"/>
          <p:cNvSpPr/>
          <p:nvPr/>
        </p:nvSpPr>
        <p:spPr bwMode="auto">
          <a:xfrm rot="761309">
            <a:off x="2631383" y="1084691"/>
            <a:ext cx="970227" cy="1814062"/>
          </a:xfrm>
          <a:prstGeom prst="arc">
            <a:avLst>
              <a:gd name="adj1" fmla="val 16450056"/>
              <a:gd name="adj2" fmla="val 5017763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Arc 41"/>
          <p:cNvSpPr/>
          <p:nvPr/>
        </p:nvSpPr>
        <p:spPr bwMode="auto">
          <a:xfrm>
            <a:off x="3532673" y="1222280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966007" y="1742474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1</a:t>
            </a:r>
            <a:endParaRPr lang="en-CA" sz="2200" dirty="0"/>
          </a:p>
        </p:txBody>
      </p:sp>
      <p:sp>
        <p:nvSpPr>
          <p:cNvPr id="44" name="TextBox 43"/>
          <p:cNvSpPr txBox="1"/>
          <p:nvPr/>
        </p:nvSpPr>
        <p:spPr>
          <a:xfrm>
            <a:off x="1541112" y="1156010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2</a:t>
            </a:r>
            <a:endParaRPr lang="en-CA" sz="2200" dirty="0"/>
          </a:p>
        </p:txBody>
      </p:sp>
      <p:sp>
        <p:nvSpPr>
          <p:cNvPr id="45" name="TextBox 44"/>
          <p:cNvSpPr txBox="1"/>
          <p:nvPr/>
        </p:nvSpPr>
        <p:spPr>
          <a:xfrm>
            <a:off x="2936269" y="969532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3</a:t>
            </a:r>
            <a:endParaRPr lang="en-CA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3755349" y="1118926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4</a:t>
            </a:r>
            <a:endParaRPr lang="en-CA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084029" y="2788974"/>
            <a:ext cx="53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Calibri" panose="020F0502020204030204" pitchFamily="34" charset="0"/>
              </a:rPr>
              <a:t>1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4564" y="2959284"/>
            <a:ext cx="49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22102" y="2735230"/>
            <a:ext cx="496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Calibri" panose="020F0502020204030204" pitchFamily="34" charset="0"/>
              </a:rPr>
              <a:t>1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698183" y="2876759"/>
            <a:ext cx="49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9180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375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Chain-constrained spanning trees</a:t>
            </a:r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1917334" y="2206870"/>
            <a:ext cx="987425" cy="392113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1206134" y="2664070"/>
            <a:ext cx="555625" cy="26988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984677" y="2175914"/>
            <a:ext cx="554038" cy="29210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572846" y="1546471"/>
            <a:ext cx="331787" cy="40481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2674572" y="841620"/>
            <a:ext cx="6350" cy="121602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468321" y="1446458"/>
            <a:ext cx="579438" cy="227012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4230321" y="1673470"/>
            <a:ext cx="655638" cy="158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4204127" y="2575964"/>
            <a:ext cx="398463" cy="104775"/>
          </a:xfrm>
          <a:prstGeom prst="straightConnector1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3593734" y="2364033"/>
            <a:ext cx="601662" cy="31115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76934" y="3386298"/>
            <a:ext cx="8276491" cy="18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dirty="0" smtClean="0">
                <a:solidFill>
                  <a:schemeClr val="tx2"/>
                </a:solidFill>
              </a:rPr>
              <a:t>Chain-constrained spanning tree problem: </a:t>
            </a:r>
          </a:p>
          <a:p>
            <a:pPr eaLnBrk="1" hangingPunct="1">
              <a:spcBef>
                <a:spcPts val="200"/>
              </a:spcBef>
              <a:buClrTx/>
              <a:buSzTx/>
              <a:buFontTx/>
              <a:buNone/>
            </a:pPr>
            <a:r>
              <a:rPr lang="en-US" altLang="en-US" sz="2600" dirty="0" smtClean="0">
                <a:solidFill>
                  <a:srgbClr val="0000FF"/>
                </a:solidFill>
              </a:rPr>
              <a:t>Min</a:t>
            </a:r>
            <a:r>
              <a:rPr lang="en-US" altLang="en-US" sz="2600" dirty="0" smtClean="0">
                <a:solidFill>
                  <a:schemeClr val="tx2"/>
                </a:solidFill>
              </a:rPr>
              <a:t> {</a:t>
            </a:r>
            <a:r>
              <a:rPr lang="en-US" altLang="en-US" sz="2600" dirty="0" smtClean="0">
                <a:solidFill>
                  <a:srgbClr val="0000FF"/>
                </a:solidFill>
              </a:rPr>
              <a:t>c(T):  T</a:t>
            </a:r>
            <a:r>
              <a:rPr lang="en-US" altLang="en-US" sz="2600" dirty="0">
                <a:solidFill>
                  <a:schemeClr val="tx2"/>
                </a:solidFill>
              </a:rPr>
              <a:t> spanning </a:t>
            </a:r>
            <a:r>
              <a:rPr lang="en-US" altLang="en-US" sz="2600" dirty="0" smtClean="0">
                <a:solidFill>
                  <a:schemeClr val="tx2"/>
                </a:solidFill>
              </a:rPr>
              <a:t>tree,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600" dirty="0" smtClean="0">
                <a:solidFill>
                  <a:srgbClr val="0000FF"/>
                </a:solidFill>
              </a:rPr>
              <a:t>(S) </a:t>
            </a:r>
            <a:r>
              <a:rPr lang="en-US" altLang="en-US" sz="2800" dirty="0">
                <a:solidFill>
                  <a:srgbClr val="0000FF"/>
                </a:solidFill>
              </a:rPr>
              <a:t>≤</a:t>
            </a:r>
            <a:r>
              <a:rPr lang="en-US" altLang="en-US" sz="26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>
                <a:solidFill>
                  <a:schemeClr val="tx2"/>
                </a:solidFill>
              </a:rPr>
              <a:t>for all </a:t>
            </a:r>
            <a:r>
              <a:rPr lang="en-US" altLang="en-US" sz="2600" dirty="0" smtClean="0">
                <a:solidFill>
                  <a:srgbClr val="0000FF"/>
                </a:solidFill>
              </a:rPr>
              <a:t>S</a:t>
            </a:r>
            <a:r>
              <a:rPr lang="en-US" altLang="en-US" sz="26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6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r>
              <a:rPr lang="en-US" altLang="en-US" sz="2600" dirty="0" smtClean="0"/>
              <a:t>}</a:t>
            </a:r>
            <a:r>
              <a:rPr lang="en-US" altLang="en-US" sz="26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 </a:t>
            </a:r>
            <a:endParaRPr lang="en-US" altLang="en-US" sz="2600" baseline="-250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en-US" sz="2600" dirty="0" smtClean="0">
                <a:solidFill>
                  <a:srgbClr val="CC0000"/>
                </a:solidFill>
              </a:rPr>
              <a:t>Our result: </a:t>
            </a:r>
            <a:r>
              <a:rPr lang="en-US" altLang="en-US" sz="2600" dirty="0" err="1" smtClean="0">
                <a:solidFill>
                  <a:schemeClr val="tx2"/>
                </a:solidFill>
              </a:rPr>
              <a:t>Polytime</a:t>
            </a:r>
            <a:r>
              <a:rPr lang="en-US" altLang="en-US" sz="2600" dirty="0" smtClean="0">
                <a:solidFill>
                  <a:schemeClr val="tx2"/>
                </a:solidFill>
              </a:rPr>
              <a:t> algorithm that detects infeasibility </a:t>
            </a:r>
            <a:r>
              <a:rPr lang="en-US" altLang="en-US" sz="2600" cap="small" dirty="0" smtClean="0">
                <a:solidFill>
                  <a:schemeClr val="tx2"/>
                </a:solidFill>
              </a:rPr>
              <a:t>Or</a:t>
            </a:r>
            <a:r>
              <a:rPr lang="en-US" altLang="en-US" sz="2600" dirty="0" smtClean="0">
                <a:solidFill>
                  <a:schemeClr val="tx2"/>
                </a:solidFill>
              </a:rPr>
              <a:t> returns </a:t>
            </a:r>
            <a:r>
              <a:rPr lang="en-US" altLang="en-US" sz="2600" dirty="0" smtClean="0">
                <a:solidFill>
                  <a:srgbClr val="0000FF"/>
                </a:solidFill>
              </a:rPr>
              <a:t>T</a:t>
            </a:r>
            <a:r>
              <a:rPr lang="en-US" altLang="en-US" sz="2600" dirty="0" smtClean="0">
                <a:solidFill>
                  <a:schemeClr val="tx2"/>
                </a:solidFill>
              </a:rPr>
              <a:t> with </a:t>
            </a:r>
            <a:r>
              <a:rPr lang="en-US" altLang="en-US" sz="2600" dirty="0" smtClean="0">
                <a:solidFill>
                  <a:srgbClr val="0000FF"/>
                </a:solidFill>
              </a:rPr>
              <a:t>c(T)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=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O(OPT)   </a:t>
            </a:r>
            <a:r>
              <a:rPr lang="en-US" altLang="en-US" sz="2600" cap="small" dirty="0" smtClean="0">
                <a:solidFill>
                  <a:schemeClr val="tx2"/>
                </a:solidFill>
              </a:rPr>
              <a:t>And</a:t>
            </a:r>
            <a:r>
              <a:rPr lang="en-US" altLang="en-US" sz="2600" dirty="0" smtClean="0">
                <a:solidFill>
                  <a:schemeClr val="tx2"/>
                </a:solidFill>
              </a:rPr>
              <a:t> 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deg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600" dirty="0" smtClean="0">
                <a:solidFill>
                  <a:srgbClr val="0000FF"/>
                </a:solidFill>
              </a:rPr>
              <a:t>(S)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=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O(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b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altLang="en-US" sz="2600" dirty="0" smtClean="0">
                <a:solidFill>
                  <a:srgbClr val="0000FF"/>
                </a:solidFill>
              </a:rPr>
              <a:t>) </a:t>
            </a:r>
            <a:r>
              <a:rPr lang="en-US" altLang="en-US" sz="2600" dirty="0">
                <a:solidFill>
                  <a:srgbClr val="0000FF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600" dirty="0">
                <a:solidFill>
                  <a:srgbClr val="0000FF"/>
                </a:solidFill>
              </a:rPr>
              <a:t>S</a:t>
            </a:r>
            <a:r>
              <a:rPr lang="en-US" altLang="en-US" sz="26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US" altLang="en-US" sz="2600" dirty="0" smtClean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5" name="Straight Connector 4"/>
          <p:cNvCxnSpPr>
            <a:stCxn id="5127" idx="4"/>
            <a:endCxn id="5126" idx="0"/>
          </p:cNvCxnSpPr>
          <p:nvPr/>
        </p:nvCxnSpPr>
        <p:spPr bwMode="auto">
          <a:xfrm flipH="1">
            <a:off x="4520040" y="1763958"/>
            <a:ext cx="457200" cy="1036637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stCxn id="5124" idx="3"/>
            <a:endCxn id="5123" idx="1"/>
          </p:cNvCxnSpPr>
          <p:nvPr/>
        </p:nvCxnSpPr>
        <p:spPr bwMode="auto">
          <a:xfrm>
            <a:off x="1407495" y="2043609"/>
            <a:ext cx="381000" cy="55512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stCxn id="5124" idx="7"/>
            <a:endCxn id="5129" idx="1"/>
          </p:cNvCxnSpPr>
          <p:nvPr/>
        </p:nvCxnSpPr>
        <p:spPr bwMode="auto">
          <a:xfrm>
            <a:off x="1536585" y="1914519"/>
            <a:ext cx="1394910" cy="227012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stCxn id="5128" idx="5"/>
            <a:endCxn id="5129" idx="1"/>
          </p:cNvCxnSpPr>
          <p:nvPr/>
        </p:nvCxnSpPr>
        <p:spPr bwMode="auto">
          <a:xfrm>
            <a:off x="2069985" y="1581647"/>
            <a:ext cx="861510" cy="55988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stCxn id="5129" idx="5"/>
            <a:endCxn id="5131" idx="1"/>
          </p:cNvCxnSpPr>
          <p:nvPr/>
        </p:nvCxnSpPr>
        <p:spPr bwMode="auto">
          <a:xfrm>
            <a:off x="3060585" y="2270622"/>
            <a:ext cx="404310" cy="40430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stCxn id="5131" idx="6"/>
            <a:endCxn id="5126" idx="2"/>
          </p:cNvCxnSpPr>
          <p:nvPr/>
        </p:nvCxnSpPr>
        <p:spPr bwMode="auto">
          <a:xfrm>
            <a:off x="3620721" y="2739477"/>
            <a:ext cx="808038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stCxn id="5137" idx="7"/>
            <a:endCxn id="5127" idx="3"/>
          </p:cNvCxnSpPr>
          <p:nvPr/>
        </p:nvCxnSpPr>
        <p:spPr bwMode="auto">
          <a:xfrm flipV="1">
            <a:off x="4351223" y="1737222"/>
            <a:ext cx="561472" cy="563059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stCxn id="5130" idx="5"/>
            <a:endCxn id="5131" idx="0"/>
          </p:cNvCxnSpPr>
          <p:nvPr/>
        </p:nvCxnSpPr>
        <p:spPr bwMode="auto">
          <a:xfrm>
            <a:off x="3441585" y="1510209"/>
            <a:ext cx="87855" cy="1137986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stCxn id="5125" idx="3"/>
            <a:endCxn id="5131" idx="7"/>
          </p:cNvCxnSpPr>
          <p:nvPr/>
        </p:nvCxnSpPr>
        <p:spPr bwMode="auto">
          <a:xfrm flipH="1">
            <a:off x="3593985" y="1737222"/>
            <a:ext cx="480510" cy="93770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stCxn id="5123" idx="6"/>
            <a:endCxn id="5131" idx="2"/>
          </p:cNvCxnSpPr>
          <p:nvPr/>
        </p:nvCxnSpPr>
        <p:spPr bwMode="auto">
          <a:xfrm>
            <a:off x="1944321" y="2663277"/>
            <a:ext cx="1493838" cy="76200"/>
          </a:xfrm>
          <a:prstGeom prst="line">
            <a:avLst/>
          </a:prstGeom>
          <a:noFill/>
          <a:ln w="50800">
            <a:solidFill>
              <a:schemeClr val="bg1">
                <a:lumMod val="85000"/>
              </a:schemeClr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/>
          <p:nvPr/>
        </p:nvSpPr>
        <p:spPr>
          <a:xfrm>
            <a:off x="5562114" y="1425820"/>
            <a:ext cx="345293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G=(V,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E)</a:t>
            </a:r>
            <a:r>
              <a:rPr lang="en-CA" dirty="0" smtClean="0"/>
              <a:t>,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edge costs </a:t>
            </a:r>
            <a:r>
              <a:rPr lang="en-CA" dirty="0" smtClean="0">
                <a:solidFill>
                  <a:srgbClr val="0000FF"/>
                </a:solidFill>
              </a:rPr>
              <a:t>{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-25000" dirty="0" err="1" smtClean="0">
                <a:solidFill>
                  <a:srgbClr val="0000FF"/>
                </a:solidFill>
              </a:rPr>
              <a:t>e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Nested family (chain) of sets </a:t>
            </a:r>
            <a:r>
              <a:rPr lang="en-CA" sz="2200" normalizeH="1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/>
              <a:t>: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1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2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…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dirty="0">
                <a:solidFill>
                  <a:srgbClr val="0000FF"/>
                </a:solidFill>
                <a:sym typeface="Symbol" panose="05050102010706020507" pitchFamily="18" charset="2"/>
              </a:rPr>
              <a:t>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S</a:t>
            </a:r>
            <a:r>
              <a:rPr lang="en-CA" baseline="-25000" dirty="0" err="1" smtClean="0">
                <a:solidFill>
                  <a:srgbClr val="0000FF"/>
                </a:solidFill>
              </a:rPr>
              <a:t>k</a:t>
            </a:r>
            <a:endParaRPr lang="en-CA" baseline="-25000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CA" dirty="0" smtClean="0"/>
              <a:t>Degree bounds </a:t>
            </a:r>
            <a:r>
              <a:rPr lang="en-CA" dirty="0" smtClean="0">
                <a:solidFill>
                  <a:srgbClr val="0000FF"/>
                </a:solidFill>
              </a:rPr>
              <a:t>{</a:t>
            </a:r>
            <a:r>
              <a:rPr lang="en-CA" dirty="0" err="1" smtClean="0">
                <a:solidFill>
                  <a:srgbClr val="0000FF"/>
                </a:solidFill>
              </a:rPr>
              <a:t>b</a:t>
            </a:r>
            <a:r>
              <a:rPr lang="en-CA" baseline="-25000" dirty="0" err="1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}</a:t>
            </a:r>
            <a:r>
              <a:rPr lang="en-CA" baseline="-25000" dirty="0" smtClean="0">
                <a:solidFill>
                  <a:srgbClr val="0000FF"/>
                </a:solidFill>
              </a:rPr>
              <a:t>S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sz="2200" normalizeH="1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761759" y="25719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380759" y="18877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0477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428759" y="28005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885959" y="15813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1914159" y="142582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04759" y="21147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285759" y="135438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438159" y="264819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1023571" y="259898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4195396" y="227354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" name="Arc 3"/>
          <p:cNvSpPr/>
          <p:nvPr/>
        </p:nvSpPr>
        <p:spPr bwMode="auto">
          <a:xfrm>
            <a:off x="766257" y="1637383"/>
            <a:ext cx="970823" cy="1243098"/>
          </a:xfrm>
          <a:prstGeom prst="arc">
            <a:avLst>
              <a:gd name="adj1" fmla="val 17264299"/>
              <a:gd name="adj2" fmla="val 5163476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Arc 39"/>
          <p:cNvSpPr/>
          <p:nvPr/>
        </p:nvSpPr>
        <p:spPr bwMode="auto">
          <a:xfrm>
            <a:off x="1410815" y="1239498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Arc 40"/>
          <p:cNvSpPr/>
          <p:nvPr/>
        </p:nvSpPr>
        <p:spPr bwMode="auto">
          <a:xfrm rot="761309">
            <a:off x="2631383" y="1084691"/>
            <a:ext cx="970227" cy="1814062"/>
          </a:xfrm>
          <a:prstGeom prst="arc">
            <a:avLst>
              <a:gd name="adj1" fmla="val 16450056"/>
              <a:gd name="adj2" fmla="val 5017763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Arc 41"/>
          <p:cNvSpPr/>
          <p:nvPr/>
        </p:nvSpPr>
        <p:spPr bwMode="auto">
          <a:xfrm>
            <a:off x="3532673" y="1222280"/>
            <a:ext cx="940768" cy="1743660"/>
          </a:xfrm>
          <a:prstGeom prst="arc">
            <a:avLst>
              <a:gd name="adj1" fmla="val 16450056"/>
              <a:gd name="adj2" fmla="val 5528864"/>
            </a:avLst>
          </a:prstGeom>
          <a:noFill/>
          <a:ln w="38100">
            <a:solidFill>
              <a:srgbClr val="CC0000"/>
            </a:solidFill>
            <a:prstDash val="lgDash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966007" y="1742474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1</a:t>
            </a:r>
            <a:endParaRPr lang="en-CA" sz="2200" dirty="0"/>
          </a:p>
        </p:txBody>
      </p:sp>
      <p:sp>
        <p:nvSpPr>
          <p:cNvPr id="44" name="TextBox 43"/>
          <p:cNvSpPr txBox="1"/>
          <p:nvPr/>
        </p:nvSpPr>
        <p:spPr>
          <a:xfrm>
            <a:off x="1541112" y="1156010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2</a:t>
            </a:r>
            <a:endParaRPr lang="en-CA" sz="2200" dirty="0"/>
          </a:p>
        </p:txBody>
      </p:sp>
      <p:sp>
        <p:nvSpPr>
          <p:cNvPr id="45" name="TextBox 44"/>
          <p:cNvSpPr txBox="1"/>
          <p:nvPr/>
        </p:nvSpPr>
        <p:spPr>
          <a:xfrm>
            <a:off x="2936269" y="969532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3</a:t>
            </a:r>
            <a:endParaRPr lang="en-CA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3755349" y="1118926"/>
            <a:ext cx="5556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S</a:t>
            </a:r>
            <a:r>
              <a:rPr lang="en-CA" sz="2200" baseline="-25000" dirty="0" smtClean="0"/>
              <a:t>4</a:t>
            </a:r>
            <a:endParaRPr lang="en-CA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084029" y="2788974"/>
            <a:ext cx="53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Calibri" panose="020F0502020204030204" pitchFamily="34" charset="0"/>
              </a:rPr>
              <a:t>1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4564" y="2959284"/>
            <a:ext cx="49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22102" y="2735230"/>
            <a:ext cx="496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Calibri" panose="020F0502020204030204" pitchFamily="34" charset="0"/>
              </a:rPr>
              <a:t>1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698183" y="2876759"/>
            <a:ext cx="496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3153" y="5396835"/>
            <a:ext cx="4403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an </a:t>
            </a:r>
            <a:r>
              <a:rPr lang="en-CA" sz="2800" dirty="0" smtClean="0">
                <a:solidFill>
                  <a:srgbClr val="0000FF"/>
                </a:solidFill>
              </a:rPr>
              <a:t>(</a:t>
            </a:r>
            <a:r>
              <a:rPr lang="en-CA" sz="2600" dirty="0" smtClean="0">
                <a:solidFill>
                  <a:srgbClr val="0000FF"/>
                </a:solidFill>
              </a:rPr>
              <a:t>O(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600" dirty="0" smtClean="0">
                <a:solidFill>
                  <a:srgbClr val="0000FF"/>
                </a:solidFill>
              </a:rPr>
              <a:t>), O(</a:t>
            </a:r>
            <a:r>
              <a:rPr lang="en-CA" sz="26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600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sz="2600" dirty="0" smtClean="0"/>
              <a:t>-approximation</a:t>
            </a:r>
            <a:endParaRPr lang="en-CA" sz="2600" dirty="0"/>
          </a:p>
        </p:txBody>
      </p:sp>
      <p:sp>
        <p:nvSpPr>
          <p:cNvPr id="3" name="Right Arrow 2"/>
          <p:cNvSpPr/>
          <p:nvPr/>
        </p:nvSpPr>
        <p:spPr bwMode="auto">
          <a:xfrm rot="20846189">
            <a:off x="5951861" y="5212192"/>
            <a:ext cx="1170094" cy="210538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 rot="13286168">
            <a:off x="4432225" y="5243009"/>
            <a:ext cx="375808" cy="190564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78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40910"/>
            <a:ext cx="7772400" cy="838200"/>
          </a:xfrm>
        </p:spPr>
        <p:txBody>
          <a:bodyPr/>
          <a:lstStyle/>
          <a:p>
            <a:r>
              <a:rPr lang="en-CA" dirty="0" smtClean="0"/>
              <a:t>Our results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2738" y="1383910"/>
            <a:ext cx="8686800" cy="4572000"/>
          </a:xfrm>
        </p:spPr>
        <p:txBody>
          <a:bodyPr/>
          <a:lstStyle/>
          <a:p>
            <a:r>
              <a:rPr lang="en-CA" sz="2800" dirty="0" smtClean="0"/>
              <a:t>Devise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sz="2800" dirty="0" smtClean="0">
                <a:solidFill>
                  <a:srgbClr val="0000FF"/>
                </a:solidFill>
              </a:rPr>
              <a:t>O(</a:t>
            </a:r>
            <a:r>
              <a:rPr lang="en-CA" sz="28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800" dirty="0" smtClean="0">
                <a:solidFill>
                  <a:srgbClr val="0000FF"/>
                </a:solidFill>
              </a:rPr>
              <a:t>), O(</a:t>
            </a:r>
            <a:r>
              <a:rPr lang="en-CA" sz="2800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CA" sz="2800" dirty="0" smtClean="0">
                <a:solidFill>
                  <a:srgbClr val="0000FF"/>
                </a:solidFill>
              </a:rPr>
              <a:t>)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sz="2800" dirty="0" smtClean="0"/>
              <a:t>-approximation algorithm for min-cost chain-constrained spanning tree (CCST)</a:t>
            </a:r>
            <a:endParaRPr lang="en-CA" sz="2400" dirty="0" smtClean="0"/>
          </a:p>
          <a:p>
            <a:pPr marL="714375" lvl="1" indent="-257175"/>
            <a:endParaRPr lang="en-US" altLang="en-US" sz="2400" dirty="0" smtClean="0">
              <a:solidFill>
                <a:srgbClr val="CC0000"/>
              </a:solidFill>
            </a:endParaRPr>
          </a:p>
          <a:p>
            <a:pPr marL="714375" lvl="1" indent="-257175">
              <a:spcBef>
                <a:spcPts val="2400"/>
              </a:spcBef>
            </a:pPr>
            <a:r>
              <a:rPr lang="en-US" altLang="en-US" sz="2400" dirty="0" smtClean="0">
                <a:solidFill>
                  <a:srgbClr val="CC0000"/>
                </a:solidFill>
              </a:rPr>
              <a:t>First </a:t>
            </a:r>
            <a:r>
              <a:rPr lang="en-US" altLang="en-US" sz="2400" dirty="0"/>
              <a:t>algorithm to give </a:t>
            </a:r>
            <a:r>
              <a:rPr lang="en-US" altLang="en-US" sz="2400" dirty="0">
                <a:solidFill>
                  <a:srgbClr val="CC0000"/>
                </a:solidFill>
              </a:rPr>
              <a:t>O(</a:t>
            </a:r>
            <a:r>
              <a:rPr lang="en-US" altLang="en-US" sz="2400" dirty="0">
                <a:solidFill>
                  <a:srgbClr val="CC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CC0000"/>
                </a:solidFill>
              </a:rPr>
              <a:t>) approx.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to </a:t>
            </a:r>
            <a:r>
              <a:rPr lang="en-US" altLang="en-US" sz="2400" cap="small" dirty="0">
                <a:solidFill>
                  <a:srgbClr val="CC0000"/>
                </a:solidFill>
              </a:rPr>
              <a:t>Both</a:t>
            </a:r>
            <a:r>
              <a:rPr lang="en-US" altLang="en-US" sz="2400" dirty="0"/>
              <a:t> cost and </a:t>
            </a:r>
            <a:r>
              <a:rPr lang="en-US" altLang="en-US" sz="2400" dirty="0" smtClean="0"/>
              <a:t>degrees</a:t>
            </a:r>
            <a:endParaRPr lang="en-US" altLang="en-US" sz="2400" dirty="0">
              <a:solidFill>
                <a:srgbClr val="CC0000"/>
              </a:solidFill>
            </a:endParaRPr>
          </a:p>
          <a:p>
            <a:pPr marL="714375" lvl="1" indent="0">
              <a:spcBef>
                <a:spcPts val="300"/>
              </a:spcBef>
              <a:buNone/>
            </a:pPr>
            <a:r>
              <a:rPr lang="en-US" altLang="en-US" sz="2400" dirty="0" smtClean="0">
                <a:solidFill>
                  <a:schemeClr val="tx2"/>
                </a:solidFill>
              </a:rPr>
              <a:t>(OZ13: </a:t>
            </a:r>
            <a:r>
              <a:rPr lang="en-US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dirty="0" smtClean="0">
                <a:solidFill>
                  <a:srgbClr val="0000FF"/>
                </a:solidFill>
              </a:rPr>
              <a:t>c</a:t>
            </a:r>
            <a:r>
              <a:rPr lang="en-US" altLang="en-US" sz="2400" dirty="0" smtClean="0">
                <a:solidFill>
                  <a:schemeClr val="tx2"/>
                </a:solidFill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</a:rPr>
              <a:t>s.t.</a:t>
            </a:r>
            <a:r>
              <a:rPr lang="en-US" altLang="en-US" sz="2400" dirty="0">
                <a:solidFill>
                  <a:schemeClr val="tx2"/>
                </a:solidFill>
              </a:rPr>
              <a:t> NP-hard to obtain additive </a:t>
            </a:r>
            <a:r>
              <a:rPr lang="en-US" altLang="en-US" sz="2400" dirty="0">
                <a:solidFill>
                  <a:srgbClr val="0000FF"/>
                </a:solidFill>
              </a:rPr>
              <a:t>c.</a:t>
            </a:r>
            <a:r>
              <a:rPr lang="en-US" altLang="en-US" sz="2400" dirty="0">
                <a:solidFill>
                  <a:schemeClr val="tx2"/>
                </a:solidFill>
              </a:rPr>
              <a:t>     </a:t>
            </a:r>
            <a:r>
              <a:rPr lang="en-US" altLang="en-US" sz="2400" dirty="0" smtClean="0">
                <a:solidFill>
                  <a:schemeClr val="tx2"/>
                </a:solidFill>
              </a:rPr>
              <a:t>     -</a:t>
            </a:r>
            <a:r>
              <a:rPr lang="en-US" altLang="en-US" sz="2400" dirty="0">
                <a:solidFill>
                  <a:schemeClr val="tx2"/>
                </a:solidFill>
              </a:rPr>
              <a:t>approx</a:t>
            </a:r>
            <a:r>
              <a:rPr lang="en-US" altLang="en-US" sz="2400" dirty="0" smtClean="0">
                <a:solidFill>
                  <a:schemeClr val="tx2"/>
                </a:solidFill>
              </a:rPr>
              <a:t>.)</a:t>
            </a:r>
          </a:p>
          <a:p>
            <a:pPr marL="714375" lvl="1" indent="-268288">
              <a:spcBef>
                <a:spcPts val="2400"/>
              </a:spcBef>
            </a:pPr>
            <a:r>
              <a:rPr lang="en-US" altLang="en-US" sz="2400" dirty="0" smtClean="0">
                <a:solidFill>
                  <a:schemeClr val="tx2"/>
                </a:solidFill>
              </a:rPr>
              <a:t>Use </a:t>
            </a:r>
            <a:r>
              <a:rPr lang="en-US" altLang="en-US" sz="2400" dirty="0" err="1">
                <a:solidFill>
                  <a:srgbClr val="CC0000"/>
                </a:solidFill>
              </a:rPr>
              <a:t>Lagrangian</a:t>
            </a:r>
            <a:r>
              <a:rPr lang="en-US" altLang="en-US" sz="2400" dirty="0">
                <a:solidFill>
                  <a:srgbClr val="CC0000"/>
                </a:solidFill>
              </a:rPr>
              <a:t>-relaxation</a:t>
            </a:r>
            <a:r>
              <a:rPr lang="en-US" altLang="en-US" sz="2400" dirty="0"/>
              <a:t> in a novel way to </a:t>
            </a:r>
            <a:r>
              <a:rPr lang="en-US" altLang="en-US" sz="2400" dirty="0" smtClean="0">
                <a:solidFill>
                  <a:srgbClr val="CC0000"/>
                </a:solidFill>
              </a:rPr>
              <a:t>simplify cost structure and obtain </a:t>
            </a:r>
            <a:r>
              <a:rPr lang="en-US" altLang="en-US" sz="2400" dirty="0">
                <a:solidFill>
                  <a:srgbClr val="CC0000"/>
                </a:solidFill>
              </a:rPr>
              <a:t>collection of unweighted </a:t>
            </a:r>
            <a:r>
              <a:rPr lang="en-US" altLang="en-US" sz="2400" dirty="0" smtClean="0">
                <a:solidFill>
                  <a:srgbClr val="CC0000"/>
                </a:solidFill>
              </a:rPr>
              <a:t>problems</a:t>
            </a:r>
          </a:p>
          <a:p>
            <a:pPr marL="714375" lvl="1" indent="-268288">
              <a:spcBef>
                <a:spcPts val="1800"/>
              </a:spcBef>
            </a:pPr>
            <a:r>
              <a:rPr lang="en-US" altLang="en-US" sz="2400" dirty="0" smtClean="0"/>
              <a:t>Technique applicable to a larger class of problems</a:t>
            </a:r>
            <a:endParaRPr lang="en-US" altLang="en-US" sz="2400" dirty="0"/>
          </a:p>
          <a:p>
            <a:pPr lvl="1"/>
            <a:endParaRPr lang="en-CA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83560" y="3384475"/>
            <a:ext cx="1035382" cy="584775"/>
            <a:chOff x="7291754" y="5975394"/>
            <a:chExt cx="1035382" cy="584775"/>
          </a:xfrm>
        </p:grpSpPr>
        <p:sp>
          <p:nvSpPr>
            <p:cNvPr id="6" name="TextBox 5"/>
            <p:cNvSpPr txBox="1"/>
            <p:nvPr/>
          </p:nvSpPr>
          <p:spPr>
            <a:xfrm>
              <a:off x="7291754" y="5975394"/>
              <a:ext cx="10353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n</a:t>
              </a:r>
            </a:p>
            <a:p>
              <a:pPr algn="ctr"/>
              <a:r>
                <a:rPr lang="en-CA" sz="1600" dirty="0" smtClean="0">
                  <a:solidFill>
                    <a:srgbClr val="0000FF"/>
                  </a:solidFill>
                </a:rPr>
                <a:t>log </a:t>
              </a:r>
              <a:r>
                <a:rPr lang="en-CA" sz="1600" dirty="0" err="1" smtClean="0">
                  <a:solidFill>
                    <a:srgbClr val="0000FF"/>
                  </a:solidFill>
                </a:rPr>
                <a:t>log</a:t>
              </a:r>
              <a:r>
                <a:rPr lang="en-CA" sz="1600" dirty="0" smtClean="0">
                  <a:solidFill>
                    <a:srgbClr val="0000FF"/>
                  </a:solidFill>
                </a:rPr>
                <a:t> n</a:t>
              </a:r>
              <a:endParaRPr lang="en-CA" sz="1600" dirty="0">
                <a:solidFill>
                  <a:srgbClr val="0000FF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7382256" y="6271846"/>
              <a:ext cx="758717" cy="0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8" name="TextBox 7"/>
          <p:cNvSpPr txBox="1"/>
          <p:nvPr/>
        </p:nvSpPr>
        <p:spPr>
          <a:xfrm>
            <a:off x="364231" y="2348829"/>
            <a:ext cx="2543907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200" dirty="0"/>
              <a:t>c</a:t>
            </a:r>
            <a:r>
              <a:rPr lang="en-CA" sz="2200" dirty="0" smtClean="0"/>
              <a:t>ost approximation</a:t>
            </a:r>
            <a:endParaRPr lang="en-CA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3504718" y="2348830"/>
            <a:ext cx="318916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degree-bound violation</a:t>
            </a:r>
            <a:endParaRPr lang="en-CA" sz="2200" dirty="0"/>
          </a:p>
        </p:txBody>
      </p:sp>
      <p:sp>
        <p:nvSpPr>
          <p:cNvPr id="10" name="Right Arrow 9"/>
          <p:cNvSpPr/>
          <p:nvPr/>
        </p:nvSpPr>
        <p:spPr bwMode="auto">
          <a:xfrm rot="17106041">
            <a:off x="1763381" y="2007096"/>
            <a:ext cx="362152" cy="211027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 rot="13524691">
            <a:off x="3321465" y="1995107"/>
            <a:ext cx="366505" cy="222452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09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noFill/>
        <a:ln w="12700">
          <a:solidFill>
            <a:schemeClr val="tx1"/>
          </a:solidFill>
          <a:round/>
          <a:headEnd/>
          <a:tailEnd type="none" w="med" len="med"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56427</TotalTime>
  <Words>2235</Words>
  <Application>Microsoft Office PowerPoint</Application>
  <PresentationFormat>On-screen Show (4:3)</PresentationFormat>
  <Paragraphs>290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ＭＳ Ｐゴシック</vt:lpstr>
      <vt:lpstr>Arial</vt:lpstr>
      <vt:lpstr>Brush Script MT</vt:lpstr>
      <vt:lpstr>Calibri</vt:lpstr>
      <vt:lpstr>Cambria Math</vt:lpstr>
      <vt:lpstr>Comic Sans MS</vt:lpstr>
      <vt:lpstr>Gill Sans MT</vt:lpstr>
      <vt:lpstr>Lucida Calligraphy</vt:lpstr>
      <vt:lpstr>Symbol</vt:lpstr>
      <vt:lpstr>Times New Roman</vt:lpstr>
      <vt:lpstr>Default Design</vt:lpstr>
      <vt:lpstr>Approximation Algorithms for Min-cost Chain-Constrained Spanning Trees</vt:lpstr>
      <vt:lpstr>RECALL: MST problem</vt:lpstr>
      <vt:lpstr>RECALL: MST problem</vt:lpstr>
      <vt:lpstr>Constrained MST problems</vt:lpstr>
      <vt:lpstr>Constrained MST (contd.)</vt:lpstr>
      <vt:lpstr>Chain-constrained spanning trees</vt:lpstr>
      <vt:lpstr>Chain-constrained spanning trees</vt:lpstr>
      <vt:lpstr>Chain-constrained spanning trees</vt:lpstr>
      <vt:lpstr>Our results</vt:lpstr>
      <vt:lpstr>Our results (contd.)</vt:lpstr>
      <vt:lpstr>Our results (contd.)</vt:lpstr>
      <vt:lpstr>LP-relaxation for min-cost CCST</vt:lpstr>
      <vt:lpstr>Rounding algorithm ingredients</vt:lpstr>
      <vt:lpstr>Rounding algorithm ingredients</vt:lpstr>
      <vt:lpstr>Rounding algorithm ingredients</vt:lpstr>
      <vt:lpstr>Rounding algorithm ingredients</vt:lpstr>
      <vt:lpstr>Rounding algorithm ingredients</vt:lpstr>
      <vt:lpstr>Equalizing costs in EL</vt:lpstr>
      <vt:lpstr>Putting everything together</vt:lpstr>
      <vt:lpstr>Putting everything together</vt:lpstr>
      <vt:lpstr>General reduction from weighted to unweighted problems</vt:lpstr>
      <vt:lpstr>Reductions to unweighted (QP)</vt:lpstr>
      <vt:lpstr>Why is an FPRA useful?</vt:lpstr>
      <vt:lpstr>Why is an FPRA useful?</vt:lpstr>
      <vt:lpstr>Why is an FPRA useful?</vt:lpstr>
      <vt:lpstr>Summary and open questions</vt:lpstr>
      <vt:lpstr>Thank You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Optimization is (almost) as easy as Deterministic Optimization</dc:title>
  <dc:creator>Chaitanya Swamy</dc:creator>
  <cp:lastModifiedBy>Chaitanya Swamy</cp:lastModifiedBy>
  <cp:revision>452</cp:revision>
  <dcterms:created xsi:type="dcterms:W3CDTF">2011-06-14T21:20:02Z</dcterms:created>
  <dcterms:modified xsi:type="dcterms:W3CDTF">2016-12-06T05:38:22Z</dcterms:modified>
</cp:coreProperties>
</file>