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12.xml" ContentType="application/vnd.openxmlformats-officedocument.presentationml.tags+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2"/>
  </p:notesMasterIdLst>
  <p:sldIdLst>
    <p:sldId id="256" r:id="rId2"/>
    <p:sldId id="295" r:id="rId3"/>
    <p:sldId id="304" r:id="rId4"/>
    <p:sldId id="324" r:id="rId5"/>
    <p:sldId id="297" r:id="rId6"/>
    <p:sldId id="296" r:id="rId7"/>
    <p:sldId id="298" r:id="rId8"/>
    <p:sldId id="299" r:id="rId9"/>
    <p:sldId id="300" r:id="rId10"/>
    <p:sldId id="323" r:id="rId11"/>
    <p:sldId id="325" r:id="rId12"/>
    <p:sldId id="328" r:id="rId13"/>
    <p:sldId id="327" r:id="rId14"/>
    <p:sldId id="303" r:id="rId15"/>
    <p:sldId id="308" r:id="rId16"/>
    <p:sldId id="309" r:id="rId17"/>
    <p:sldId id="310" r:id="rId18"/>
    <p:sldId id="311" r:id="rId19"/>
    <p:sldId id="312" r:id="rId20"/>
    <p:sldId id="317" r:id="rId21"/>
  </p:sldIdLst>
  <p:sldSz cx="9144000" cy="6858000" type="screen4x3"/>
  <p:notesSz cx="6858000" cy="9144000"/>
  <p:embeddedFontLst>
    <p:embeddedFont>
      <p:font typeface="Calibri" pitchFamily="34" charset="0"/>
      <p:regular r:id="rId23"/>
      <p:bold r:id="rId24"/>
      <p:italic r:id="rId25"/>
      <p:boldItalic r:id="rId26"/>
    </p:embeddedFont>
    <p:embeddedFont>
      <p:font typeface="CMR10" pitchFamily="34" charset="0"/>
      <p:regular r:id="rId27"/>
    </p:embeddedFont>
    <p:embeddedFont>
      <p:font typeface="CMMI10" pitchFamily="34" charset="0"/>
      <p:regular r:id="rId28"/>
    </p:embeddedFont>
    <p:embeddedFont>
      <p:font typeface="CMSY10ORIG" pitchFamily="34" charset="0"/>
      <p:regular r:id="rId29"/>
    </p:embeddedFont>
    <p:embeddedFont>
      <p:font typeface="cmsy10" pitchFamily="34" charset="0"/>
      <p:regular r:id="rId30"/>
    </p:embeddedFont>
    <p:embeddedFont>
      <p:font typeface="msbm10" pitchFamily="34" charset="0"/>
      <p:regular r:id="rId31"/>
    </p:embeddedFont>
  </p:embeddedFontLst>
  <p:custDataLst>
    <p:tags r:id="rId3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CC"/>
    <a:srgbClr val="FF00FF"/>
    <a:srgbClr val="FF9933"/>
    <a:srgbClr val="CCFF33"/>
    <a:srgbClr val="00FF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14" autoAdjust="0"/>
    <p:restoredTop sz="85374" autoAdjust="0"/>
  </p:normalViewPr>
  <p:slideViewPr>
    <p:cSldViewPr>
      <p:cViewPr>
        <p:scale>
          <a:sx n="60" d="100"/>
          <a:sy n="60" d="100"/>
        </p:scale>
        <p:origin x="-1356" y="-222"/>
      </p:cViewPr>
      <p:guideLst>
        <p:guide orient="horz" pos="2160"/>
        <p:guide pos="2880"/>
      </p:guideLst>
    </p:cSldViewPr>
  </p:slideViewPr>
  <p:outlineViewPr>
    <p:cViewPr>
      <p:scale>
        <a:sx n="33" d="100"/>
        <a:sy n="33" d="100"/>
      </p:scale>
      <p:origin x="0" y="3286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font" Target="fonts/font6.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9.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5.fntdata"/><Relationship Id="rId30" Type="http://schemas.openxmlformats.org/officeDocument/2006/relationships/font" Target="fonts/font8.fntdata"/><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A9DC22-2FC8-454E-AA13-1E9B8D4CE42B}" type="datetimeFigureOut">
              <a:rPr lang="en-US" smtClean="0"/>
              <a:pPr/>
              <a:t>4/6/2011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921F62-D183-4CC5-8CA1-89D7762ABE8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921F62-D183-4CC5-8CA1-89D7762ABE82}"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B921F62-D183-4CC5-8CA1-89D7762ABE82}"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Things to say:</a:t>
            </a:r>
          </a:p>
          <a:p>
            <a:r>
              <a:rPr lang="en-CA" baseline="0" dirty="0" smtClean="0"/>
              <a:t> - All of these approximations here are (weighted) </a:t>
            </a:r>
            <a:r>
              <a:rPr lang="en-CA" baseline="0" dirty="0" err="1" smtClean="0"/>
              <a:t>subgraphs</a:t>
            </a:r>
            <a:r>
              <a:rPr lang="en-CA" baseline="0" dirty="0" smtClean="0"/>
              <a:t>. (Low-stretch trees: use Abraham et al.)</a:t>
            </a:r>
          </a:p>
          <a:p>
            <a:r>
              <a:rPr lang="en-CA" dirty="0" smtClean="0"/>
              <a:t> - “most</a:t>
            </a:r>
            <a:r>
              <a:rPr lang="en-CA" baseline="0" dirty="0" smtClean="0"/>
              <a:t> distances” means averaging over all edges (and hence all paths).</a:t>
            </a:r>
          </a:p>
          <a:p>
            <a:r>
              <a:rPr lang="en-CA" baseline="0" dirty="0" smtClean="0"/>
              <a:t> - “entire spectrum” means quadratic form defined by </a:t>
            </a:r>
            <a:r>
              <a:rPr lang="en-CA" baseline="0" dirty="0" err="1" smtClean="0"/>
              <a:t>Laplacian</a:t>
            </a:r>
            <a:r>
              <a:rPr lang="en-CA" baseline="0" dirty="0" smtClean="0"/>
              <a:t> is preserved</a:t>
            </a:r>
          </a:p>
          <a:p>
            <a:r>
              <a:rPr lang="en-CA" dirty="0" smtClean="0"/>
              <a:t>Notes:</a:t>
            </a:r>
          </a:p>
          <a:p>
            <a:r>
              <a:rPr lang="en-CA" dirty="0" smtClean="0"/>
              <a:t> - ADDJS</a:t>
            </a:r>
            <a:r>
              <a:rPr lang="en-CA" baseline="0" dirty="0" smtClean="0"/>
              <a:t> can handle weighted graphs</a:t>
            </a:r>
          </a:p>
        </p:txBody>
      </p:sp>
      <p:sp>
        <p:nvSpPr>
          <p:cNvPr id="4" name="Slide Number Placeholder 3"/>
          <p:cNvSpPr>
            <a:spLocks noGrp="1"/>
          </p:cNvSpPr>
          <p:nvPr>
            <p:ph type="sldNum" sz="quarter" idx="10"/>
          </p:nvPr>
        </p:nvSpPr>
        <p:spPr/>
        <p:txBody>
          <a:bodyPr/>
          <a:lstStyle/>
          <a:p>
            <a:fld id="{DB921F62-D183-4CC5-8CA1-89D7762ABE82}"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921F62-D183-4CC5-8CA1-89D7762ABE8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t>To make a mathematician</a:t>
            </a:r>
            <a:r>
              <a:rPr lang="en-CA" baseline="0" dirty="0" smtClean="0"/>
              <a:t> look bad, whip out the dumbbells.</a:t>
            </a:r>
            <a:endParaRPr lang="en-CA" dirty="0" smtClean="0"/>
          </a:p>
        </p:txBody>
      </p:sp>
      <p:sp>
        <p:nvSpPr>
          <p:cNvPr id="4" name="Slide Number Placeholder 3"/>
          <p:cNvSpPr>
            <a:spLocks noGrp="1"/>
          </p:cNvSpPr>
          <p:nvPr>
            <p:ph type="sldNum" sz="quarter" idx="10"/>
          </p:nvPr>
        </p:nvSpPr>
        <p:spPr/>
        <p:txBody>
          <a:bodyPr/>
          <a:lstStyle/>
          <a:p>
            <a:fld id="{DB921F62-D183-4CC5-8CA1-89D7762ABE82}"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Previously I told you </a:t>
            </a:r>
            <a:endParaRPr lang="en-CA" dirty="0"/>
          </a:p>
        </p:txBody>
      </p:sp>
      <p:sp>
        <p:nvSpPr>
          <p:cNvPr id="4" name="Slide Number Placeholder 3"/>
          <p:cNvSpPr>
            <a:spLocks noGrp="1"/>
          </p:cNvSpPr>
          <p:nvPr>
            <p:ph type="sldNum" sz="quarter" idx="10"/>
          </p:nvPr>
        </p:nvSpPr>
        <p:spPr/>
        <p:txBody>
          <a:bodyPr/>
          <a:lstStyle/>
          <a:p>
            <a:fld id="{DB921F62-D183-4CC5-8CA1-89D7762ABE82}"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“about right” is a nice quantity. If a cut-induced set is very small, then it</a:t>
            </a:r>
            <a:r>
              <a:rPr lang="en-CA" baseline="0" dirty="0" smtClean="0"/>
              <a:t>s sampled weight is not going to be very concentrated. But because it’s so small, the error is going to be negligible with respect to the size of the cut. On the other hand, if it’s very big, then it has enough randomness to be very concentrated, so again everything works out.</a:t>
            </a:r>
            <a:endParaRPr lang="en-CA" dirty="0"/>
          </a:p>
        </p:txBody>
      </p:sp>
      <p:sp>
        <p:nvSpPr>
          <p:cNvPr id="4" name="Slide Number Placeholder 3"/>
          <p:cNvSpPr>
            <a:spLocks noGrp="1"/>
          </p:cNvSpPr>
          <p:nvPr>
            <p:ph type="sldNum" sz="quarter" idx="10"/>
          </p:nvPr>
        </p:nvSpPr>
        <p:spPr/>
        <p:txBody>
          <a:bodyPr/>
          <a:lstStyle/>
          <a:p>
            <a:fld id="{DB921F62-D183-4CC5-8CA1-89D7762ABE82}" type="slidenum">
              <a:rPr lang="en-US" smtClean="0"/>
              <a:pPr/>
              <a:t>15</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“about right” is a nice quantity. If a cut-induced set is very small, then it</a:t>
            </a:r>
            <a:r>
              <a:rPr lang="en-CA" baseline="0" dirty="0" smtClean="0"/>
              <a:t>s sampled weight is not going to be very concentrated. But because it’s so small, the error is going to be negligible with respect to the size of the cut. On the other hand, if it’s very big, then it has enough randomness to be very concentrated, so again everything works out.</a:t>
            </a:r>
            <a:endParaRPr lang="en-CA" dirty="0"/>
          </a:p>
        </p:txBody>
      </p:sp>
      <p:sp>
        <p:nvSpPr>
          <p:cNvPr id="4" name="Slide Number Placeholder 3"/>
          <p:cNvSpPr>
            <a:spLocks noGrp="1"/>
          </p:cNvSpPr>
          <p:nvPr>
            <p:ph type="sldNum" sz="quarter" idx="10"/>
          </p:nvPr>
        </p:nvSpPr>
        <p:spPr/>
        <p:txBody>
          <a:bodyPr/>
          <a:lstStyle/>
          <a:p>
            <a:fld id="{DB921F62-D183-4CC5-8CA1-89D7762ABE82}" type="slidenum">
              <a:rPr lang="en-US" smtClean="0"/>
              <a:pPr/>
              <a:t>16</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“about right” is a nice quantity. If a cut-induced set is very small, then it</a:t>
            </a:r>
            <a:r>
              <a:rPr lang="en-CA" baseline="0" dirty="0" smtClean="0"/>
              <a:t>s sampled weight is not going to be very concentrated. But because it’s so small, the error is going to be negligible with respect to the size of the cut. On the other hand, if it’s very big, then it has enough randomness to be very concentrated, so again everything works out.</a:t>
            </a:r>
            <a:endParaRPr lang="en-CA" dirty="0"/>
          </a:p>
        </p:txBody>
      </p:sp>
      <p:sp>
        <p:nvSpPr>
          <p:cNvPr id="4" name="Slide Number Placeholder 3"/>
          <p:cNvSpPr>
            <a:spLocks noGrp="1"/>
          </p:cNvSpPr>
          <p:nvPr>
            <p:ph type="sldNum" sz="quarter" idx="10"/>
          </p:nvPr>
        </p:nvSpPr>
        <p:spPr/>
        <p:txBody>
          <a:bodyPr/>
          <a:lstStyle/>
          <a:p>
            <a:fld id="{DB921F62-D183-4CC5-8CA1-89D7762ABE82}" type="slidenum">
              <a:rPr lang="en-US" smtClean="0"/>
              <a:pPr/>
              <a:t>17</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In particular, &lt;= n^2 min cuts.</a:t>
            </a:r>
            <a:endParaRPr lang="en-CA" dirty="0"/>
          </a:p>
        </p:txBody>
      </p:sp>
      <p:sp>
        <p:nvSpPr>
          <p:cNvPr id="4" name="Slide Number Placeholder 3"/>
          <p:cNvSpPr>
            <a:spLocks noGrp="1"/>
          </p:cNvSpPr>
          <p:nvPr>
            <p:ph type="sldNum" sz="quarter" idx="10"/>
          </p:nvPr>
        </p:nvSpPr>
        <p:spPr/>
        <p:txBody>
          <a:bodyPr/>
          <a:lstStyle/>
          <a:p>
            <a:fld id="{DB921F62-D183-4CC5-8CA1-89D7762ABE82}"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6EA0A8-15F9-43EF-AFD1-BEB99B11014F}" type="datetimeFigureOut">
              <a:rPr lang="en-US" smtClean="0"/>
              <a:pPr/>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62A3C0-CCB6-4B5D-AFA2-3320E4E9582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6EA0A8-15F9-43EF-AFD1-BEB99B11014F}" type="datetimeFigureOut">
              <a:rPr lang="en-US" smtClean="0"/>
              <a:pPr/>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62A3C0-CCB6-4B5D-AFA2-3320E4E9582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6EA0A8-15F9-43EF-AFD1-BEB99B11014F}" type="datetimeFigureOut">
              <a:rPr lang="en-US" smtClean="0"/>
              <a:pPr/>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62A3C0-CCB6-4B5D-AFA2-3320E4E9582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6EA0A8-15F9-43EF-AFD1-BEB99B11014F}" type="datetimeFigureOut">
              <a:rPr lang="en-US" smtClean="0"/>
              <a:pPr/>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62A3C0-CCB6-4B5D-AFA2-3320E4E9582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6EA0A8-15F9-43EF-AFD1-BEB99B11014F}" type="datetimeFigureOut">
              <a:rPr lang="en-US" smtClean="0"/>
              <a:pPr/>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62A3C0-CCB6-4B5D-AFA2-3320E4E9582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6EA0A8-15F9-43EF-AFD1-BEB99B11014F}" type="datetimeFigureOut">
              <a:rPr lang="en-US" smtClean="0"/>
              <a:pPr/>
              <a:t>4/6/2011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62A3C0-CCB6-4B5D-AFA2-3320E4E9582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6EA0A8-15F9-43EF-AFD1-BEB99B11014F}" type="datetimeFigureOut">
              <a:rPr lang="en-US" smtClean="0"/>
              <a:pPr/>
              <a:t>4/6/2011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62A3C0-CCB6-4B5D-AFA2-3320E4E9582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6EA0A8-15F9-43EF-AFD1-BEB99B11014F}" type="datetimeFigureOut">
              <a:rPr lang="en-US" smtClean="0"/>
              <a:pPr/>
              <a:t>4/6/2011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62A3C0-CCB6-4B5D-AFA2-3320E4E9582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6EA0A8-15F9-43EF-AFD1-BEB99B11014F}" type="datetimeFigureOut">
              <a:rPr lang="en-US" smtClean="0"/>
              <a:pPr/>
              <a:t>4/6/2011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62A3C0-CCB6-4B5D-AFA2-3320E4E9582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6EA0A8-15F9-43EF-AFD1-BEB99B11014F}" type="datetimeFigureOut">
              <a:rPr lang="en-US" smtClean="0"/>
              <a:pPr/>
              <a:t>4/6/2011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62A3C0-CCB6-4B5D-AFA2-3320E4E9582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6EA0A8-15F9-43EF-AFD1-BEB99B11014F}" type="datetimeFigureOut">
              <a:rPr lang="en-US" smtClean="0"/>
              <a:pPr/>
              <a:t>4/6/2011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62A3C0-CCB6-4B5D-AFA2-3320E4E9582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6EA0A8-15F9-43EF-AFD1-BEB99B11014F}" type="datetimeFigureOut">
              <a:rPr lang="en-US" smtClean="0"/>
              <a:pPr/>
              <a:t>4/6/2011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62A3C0-CCB6-4B5D-AFA2-3320E4E9582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notesSlide" Target="../notesSlides/notesSlide6.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notesSlide" Target="../notesSlides/notesSlide7.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notesSlide" Target="../notesSlides/notesSlide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tags" Target="../tags/tag6.xml"/><Relationship Id="rId7" Type="http://schemas.openxmlformats.org/officeDocument/2006/relationships/image" Target="../media/image3.png"/><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image" Target="../media/image2.png"/><Relationship Id="rId5" Type="http://schemas.openxmlformats.org/officeDocument/2006/relationships/notesSlide" Target="../notesSlides/notesSlide3.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2076450"/>
          </a:xfrm>
        </p:spPr>
        <p:txBody>
          <a:bodyPr>
            <a:normAutofit fontScale="90000"/>
          </a:bodyPr>
          <a:lstStyle/>
          <a:p>
            <a:r>
              <a:rPr lang="en-US" dirty="0" smtClean="0">
                <a:solidFill>
                  <a:srgbClr val="0000FF"/>
                </a:solidFill>
              </a:rPr>
              <a:t>Graph </a:t>
            </a:r>
            <a:r>
              <a:rPr lang="en-US" dirty="0" err="1" smtClean="0">
                <a:solidFill>
                  <a:srgbClr val="0000FF"/>
                </a:solidFill>
              </a:rPr>
              <a:t>Sparsifiers</a:t>
            </a:r>
            <a:r>
              <a:rPr lang="en-US" dirty="0" smtClean="0">
                <a:solidFill>
                  <a:srgbClr val="0000FF"/>
                </a:solidFill>
              </a:rPr>
              <a:t> by</a:t>
            </a:r>
            <a:br>
              <a:rPr lang="en-US" dirty="0" smtClean="0">
                <a:solidFill>
                  <a:srgbClr val="0000FF"/>
                </a:solidFill>
              </a:rPr>
            </a:br>
            <a:r>
              <a:rPr lang="en-US" dirty="0" smtClean="0">
                <a:solidFill>
                  <a:srgbClr val="0000FF"/>
                </a:solidFill>
              </a:rPr>
              <a:t>Edge-Connectivity and</a:t>
            </a:r>
            <a:br>
              <a:rPr lang="en-US" dirty="0" smtClean="0">
                <a:solidFill>
                  <a:srgbClr val="0000FF"/>
                </a:solidFill>
              </a:rPr>
            </a:br>
            <a:r>
              <a:rPr lang="en-US" dirty="0" smtClean="0">
                <a:solidFill>
                  <a:srgbClr val="0000FF"/>
                </a:solidFill>
              </a:rPr>
              <a:t>Random Spanning Trees</a:t>
            </a:r>
            <a:endParaRPr lang="en-US" dirty="0">
              <a:solidFill>
                <a:srgbClr val="0000FF"/>
              </a:solidFill>
            </a:endParaRPr>
          </a:p>
        </p:txBody>
      </p:sp>
      <p:sp>
        <p:nvSpPr>
          <p:cNvPr id="3" name="Subtitle 2"/>
          <p:cNvSpPr>
            <a:spLocks noGrp="1"/>
          </p:cNvSpPr>
          <p:nvPr>
            <p:ph type="subTitle" idx="1"/>
          </p:nvPr>
        </p:nvSpPr>
        <p:spPr>
          <a:xfrm>
            <a:off x="685800" y="3886200"/>
            <a:ext cx="7772400" cy="1752600"/>
          </a:xfrm>
        </p:spPr>
        <p:txBody>
          <a:bodyPr>
            <a:normAutofit lnSpcReduction="10000"/>
          </a:bodyPr>
          <a:lstStyle/>
          <a:p>
            <a:r>
              <a:rPr lang="en-US" dirty="0" smtClean="0">
                <a:solidFill>
                  <a:schemeClr val="tx1"/>
                </a:solidFill>
              </a:rPr>
              <a:t>Nick Harvey</a:t>
            </a:r>
            <a:br>
              <a:rPr lang="en-US" dirty="0" smtClean="0">
                <a:solidFill>
                  <a:schemeClr val="tx1"/>
                </a:solidFill>
              </a:rPr>
            </a:br>
            <a:r>
              <a:rPr lang="en-US" dirty="0" smtClean="0">
                <a:solidFill>
                  <a:schemeClr val="tx1"/>
                </a:solidFill>
              </a:rPr>
              <a:t>U. Waterloo C&amp;O</a:t>
            </a:r>
          </a:p>
          <a:p>
            <a:endParaRPr lang="en-US" sz="1400" dirty="0" smtClean="0">
              <a:solidFill>
                <a:schemeClr val="tx1"/>
              </a:solidFill>
            </a:endParaRPr>
          </a:p>
          <a:p>
            <a:r>
              <a:rPr lang="en-US" sz="2800" dirty="0" smtClean="0">
                <a:solidFill>
                  <a:schemeClr val="tx1"/>
                </a:solidFill>
              </a:rPr>
              <a:t>Joint work with Isaac Fung</a:t>
            </a:r>
            <a:endParaRPr lang="en-US" sz="2800" dirty="0">
              <a:solidFill>
                <a:schemeClr val="tx1"/>
              </a:solidFill>
            </a:endParaRPr>
          </a:p>
        </p:txBody>
      </p:sp>
      <p:sp>
        <p:nvSpPr>
          <p:cNvPr id="4" name="TextBox 3"/>
          <p:cNvSpPr txBox="1"/>
          <p:nvPr>
            <p:custDataLst>
              <p:tags r:id="rId1"/>
            </p:custDataLst>
          </p:nvPr>
        </p:nvSpPr>
        <p:spPr>
          <a:xfrm>
            <a:off x="0" y="7112000"/>
            <a:ext cx="9144000" cy="646331"/>
          </a:xfrm>
          <a:prstGeom prst="rect">
            <a:avLst/>
          </a:prstGeom>
          <a:noFill/>
        </p:spPr>
        <p:txBody>
          <a:bodyPr vert="horz" rtlCol="0">
            <a:spAutoFit/>
          </a:bodyPr>
          <a:lstStyle/>
          <a:p>
            <a:r>
              <a:rPr lang="en-CA" smtClean="0"/>
              <a:t>TexPoint fonts used in EMF. </a:t>
            </a:r>
          </a:p>
          <a:p>
            <a:r>
              <a:rPr lang="en-CA" smtClean="0"/>
              <a:t>Read the TexPoint manual before you delete this box.: </a:t>
            </a:r>
            <a:r>
              <a:rPr lang="en-CA" smtClean="0">
                <a:latin typeface="CMR10"/>
              </a:rPr>
              <a:t>A</a:t>
            </a:r>
            <a:r>
              <a:rPr lang="en-CA" smtClean="0">
                <a:latin typeface="CMMI10"/>
              </a:rPr>
              <a:t>A</a:t>
            </a:r>
            <a:r>
              <a:rPr lang="en-CA" smtClean="0">
                <a:latin typeface="CMSY10ORIG"/>
              </a:rPr>
              <a:t>A</a:t>
            </a:r>
            <a:endParaRPr lang="en-CA"/>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038"/>
            <a:ext cx="8229600" cy="792162"/>
          </a:xfrm>
        </p:spPr>
        <p:txBody>
          <a:bodyPr/>
          <a:lstStyle/>
          <a:p>
            <a:r>
              <a:rPr lang="en-CA" dirty="0" smtClean="0"/>
              <a:t>Prior Work</a:t>
            </a:r>
            <a:endParaRPr lang="en-CA" dirty="0"/>
          </a:p>
        </p:txBody>
      </p:sp>
      <p:sp>
        <p:nvSpPr>
          <p:cNvPr id="3" name="Content Placeholder 2"/>
          <p:cNvSpPr>
            <a:spLocks noGrp="1"/>
          </p:cNvSpPr>
          <p:nvPr>
            <p:ph idx="1"/>
          </p:nvPr>
        </p:nvSpPr>
        <p:spPr>
          <a:xfrm>
            <a:off x="228600" y="838200"/>
            <a:ext cx="8229600" cy="5562600"/>
          </a:xfrm>
        </p:spPr>
        <p:txBody>
          <a:bodyPr>
            <a:normAutofit/>
          </a:bodyPr>
          <a:lstStyle/>
          <a:p>
            <a:r>
              <a:rPr lang="en-CA" sz="2800" dirty="0" err="1" smtClean="0"/>
              <a:t>Benczur-Karger</a:t>
            </a:r>
            <a:r>
              <a:rPr lang="en-CA" sz="2800" dirty="0" smtClean="0"/>
              <a:t> ‘96</a:t>
            </a:r>
          </a:p>
          <a:p>
            <a:pPr lvl="1"/>
            <a:r>
              <a:rPr lang="en-CA" sz="2400" dirty="0" smtClean="0"/>
              <a:t>Set </a:t>
            </a:r>
            <a:r>
              <a:rPr lang="en-CA" sz="2400" dirty="0" smtClean="0">
                <a:latin typeface="cmmi10"/>
              </a:rPr>
              <a:t>½</a:t>
            </a:r>
            <a:r>
              <a:rPr lang="en-CA" sz="2400" dirty="0" smtClean="0"/>
              <a:t> = O(log n), </a:t>
            </a:r>
            <a:r>
              <a:rPr lang="en-CA" sz="2400" dirty="0" err="1" smtClean="0">
                <a:latin typeface="Calibri"/>
              </a:rPr>
              <a:t>p</a:t>
            </a:r>
            <a:r>
              <a:rPr lang="en-CA" sz="2400" baseline="-25000" dirty="0" err="1" smtClean="0">
                <a:latin typeface="Calibri"/>
              </a:rPr>
              <a:t>e</a:t>
            </a:r>
            <a:r>
              <a:rPr lang="en-CA" sz="2400" dirty="0" smtClean="0"/>
              <a:t> = 1/</a:t>
            </a:r>
            <a:r>
              <a:rPr lang="en-CA" sz="2400" dirty="0" smtClean="0">
                <a:solidFill>
                  <a:srgbClr val="0000FF"/>
                </a:solidFill>
              </a:rPr>
              <a:t>“strength”</a:t>
            </a:r>
            <a:r>
              <a:rPr lang="en-CA" sz="2400" dirty="0" smtClean="0"/>
              <a:t> of edge e</a:t>
            </a:r>
            <a:br>
              <a:rPr lang="en-CA" sz="2400" dirty="0" smtClean="0"/>
            </a:br>
            <a:r>
              <a:rPr lang="en-CA" sz="1800" dirty="0" smtClean="0">
                <a:solidFill>
                  <a:schemeClr val="bg1">
                    <a:lumMod val="50000"/>
                  </a:schemeClr>
                </a:solidFill>
              </a:rPr>
              <a:t>(max k </a:t>
            </a:r>
            <a:r>
              <a:rPr lang="en-CA" sz="1800" dirty="0" err="1" smtClean="0">
                <a:solidFill>
                  <a:schemeClr val="bg1">
                    <a:lumMod val="50000"/>
                  </a:schemeClr>
                </a:solidFill>
              </a:rPr>
              <a:t>s.t</a:t>
            </a:r>
            <a:r>
              <a:rPr lang="en-CA" sz="1800" dirty="0" smtClean="0">
                <a:solidFill>
                  <a:schemeClr val="bg1">
                    <a:lumMod val="50000"/>
                  </a:schemeClr>
                </a:solidFill>
              </a:rPr>
              <a:t>. e is contained in a k-edge-connected vertex-induced </a:t>
            </a:r>
            <a:r>
              <a:rPr lang="en-CA" sz="1800" dirty="0" err="1" smtClean="0">
                <a:solidFill>
                  <a:schemeClr val="bg1">
                    <a:lumMod val="50000"/>
                  </a:schemeClr>
                </a:solidFill>
              </a:rPr>
              <a:t>subgraph</a:t>
            </a:r>
            <a:r>
              <a:rPr lang="en-CA" sz="1800" dirty="0" smtClean="0">
                <a:solidFill>
                  <a:schemeClr val="bg1">
                    <a:lumMod val="50000"/>
                  </a:schemeClr>
                </a:solidFill>
              </a:rPr>
              <a:t> of G)</a:t>
            </a:r>
          </a:p>
          <a:p>
            <a:pPr lvl="1"/>
            <a:r>
              <a:rPr lang="en-CA" sz="2400" dirty="0" smtClean="0">
                <a:sym typeface="Symbol"/>
              </a:rPr>
              <a:t>All cuts are preserved</a:t>
            </a:r>
          </a:p>
          <a:p>
            <a:pPr lvl="1"/>
            <a:r>
              <a:rPr lang="en-CA" sz="2400" dirty="0" smtClean="0">
                <a:latin typeface="Symbol"/>
                <a:sym typeface="Symbol"/>
              </a:rPr>
              <a:t></a:t>
            </a:r>
            <a:r>
              <a:rPr lang="en-CA" sz="2400" baseline="-25000" dirty="0" smtClean="0">
                <a:latin typeface="Calibri"/>
              </a:rPr>
              <a:t>e</a:t>
            </a:r>
            <a:r>
              <a:rPr lang="en-CA" sz="1600" dirty="0" smtClean="0"/>
              <a:t> </a:t>
            </a:r>
            <a:r>
              <a:rPr lang="en-CA" sz="2400" dirty="0" err="1" smtClean="0">
                <a:latin typeface="Calibri"/>
              </a:rPr>
              <a:t>p</a:t>
            </a:r>
            <a:r>
              <a:rPr lang="en-CA" sz="2400" baseline="-25000" dirty="0" err="1" smtClean="0">
                <a:latin typeface="Calibri"/>
              </a:rPr>
              <a:t>e</a:t>
            </a:r>
            <a:r>
              <a:rPr lang="en-CA" sz="2400" baseline="-25000" dirty="0" smtClean="0">
                <a:latin typeface="Calibri"/>
              </a:rPr>
              <a:t> </a:t>
            </a:r>
            <a:r>
              <a:rPr lang="en-CA" sz="2400" dirty="0" smtClean="0">
                <a:latin typeface="cmsy10"/>
              </a:rPr>
              <a:t>·</a:t>
            </a:r>
            <a:r>
              <a:rPr lang="en-CA" sz="1400" dirty="0" smtClean="0"/>
              <a:t> </a:t>
            </a:r>
            <a:r>
              <a:rPr lang="en-CA" sz="2400" dirty="0" smtClean="0"/>
              <a:t>n  </a:t>
            </a:r>
            <a:r>
              <a:rPr lang="en-CA" sz="2400" dirty="0" smtClean="0">
                <a:latin typeface="cmsy10"/>
              </a:rPr>
              <a:t>)</a:t>
            </a:r>
            <a:r>
              <a:rPr lang="en-CA" sz="2400" dirty="0" smtClean="0"/>
              <a:t>  |F| =  O(n log n)                    </a:t>
            </a:r>
            <a:r>
              <a:rPr lang="en-CA" sz="1800" dirty="0" smtClean="0"/>
              <a:t>     </a:t>
            </a:r>
            <a:r>
              <a:rPr lang="en-CA" sz="1800" dirty="0" smtClean="0">
                <a:solidFill>
                  <a:schemeClr val="bg1">
                    <a:lumMod val="50000"/>
                  </a:schemeClr>
                </a:solidFill>
              </a:rPr>
              <a:t>(# edges in </a:t>
            </a:r>
            <a:r>
              <a:rPr lang="en-CA" sz="1800" dirty="0" err="1" smtClean="0">
                <a:solidFill>
                  <a:schemeClr val="bg1">
                    <a:lumMod val="50000"/>
                  </a:schemeClr>
                </a:solidFill>
              </a:rPr>
              <a:t>sparsifier</a:t>
            </a:r>
            <a:r>
              <a:rPr lang="en-CA" sz="1800" dirty="0" smtClean="0">
                <a:solidFill>
                  <a:schemeClr val="bg1">
                    <a:lumMod val="50000"/>
                  </a:schemeClr>
                </a:solidFill>
              </a:rPr>
              <a:t>)</a:t>
            </a:r>
          </a:p>
          <a:p>
            <a:pPr lvl="1"/>
            <a:r>
              <a:rPr lang="en-CA" sz="2400" dirty="0" smtClean="0"/>
              <a:t>Running time is O(m </a:t>
            </a:r>
            <a:r>
              <a:rPr lang="en-CA" sz="2400" dirty="0" smtClean="0">
                <a:latin typeface="Calibri"/>
              </a:rPr>
              <a:t>log</a:t>
            </a:r>
            <a:r>
              <a:rPr lang="en-CA" sz="2400" baseline="30000" dirty="0" smtClean="0">
                <a:latin typeface="Calibri"/>
              </a:rPr>
              <a:t>3</a:t>
            </a:r>
            <a:r>
              <a:rPr lang="en-CA" sz="2400" dirty="0" smtClean="0"/>
              <a:t> n)</a:t>
            </a:r>
          </a:p>
          <a:p>
            <a:r>
              <a:rPr lang="en-CA" sz="2800" dirty="0" err="1" smtClean="0"/>
              <a:t>Spielman-Srivastava</a:t>
            </a:r>
            <a:r>
              <a:rPr lang="en-CA" sz="2800" dirty="0" smtClean="0"/>
              <a:t> ‘08</a:t>
            </a:r>
          </a:p>
          <a:p>
            <a:pPr lvl="1"/>
            <a:r>
              <a:rPr lang="en-CA" sz="2400" dirty="0" smtClean="0"/>
              <a:t>Set </a:t>
            </a:r>
            <a:r>
              <a:rPr lang="en-CA" sz="2400" dirty="0" smtClean="0">
                <a:latin typeface="cmmi10"/>
              </a:rPr>
              <a:t>½</a:t>
            </a:r>
            <a:r>
              <a:rPr lang="en-CA" sz="2400" dirty="0" smtClean="0"/>
              <a:t> = O(log n), </a:t>
            </a:r>
            <a:r>
              <a:rPr lang="en-CA" sz="2400" dirty="0" err="1" smtClean="0"/>
              <a:t>p</a:t>
            </a:r>
            <a:r>
              <a:rPr lang="en-CA" sz="2400" baseline="-25000" dirty="0" err="1" smtClean="0"/>
              <a:t>e</a:t>
            </a:r>
            <a:r>
              <a:rPr lang="en-CA" sz="2400" dirty="0" smtClean="0"/>
              <a:t> = </a:t>
            </a:r>
            <a:r>
              <a:rPr lang="en-CA" sz="2400" dirty="0" smtClean="0">
                <a:solidFill>
                  <a:srgbClr val="FF0000"/>
                </a:solidFill>
              </a:rPr>
              <a:t>“effective resistance”</a:t>
            </a:r>
            <a:r>
              <a:rPr lang="en-CA" sz="2400" dirty="0" smtClean="0"/>
              <a:t> of edge e</a:t>
            </a:r>
            <a:br>
              <a:rPr lang="en-CA" sz="2400" dirty="0" smtClean="0"/>
            </a:br>
            <a:r>
              <a:rPr lang="en-CA" sz="1800" dirty="0" smtClean="0">
                <a:solidFill>
                  <a:schemeClr val="bg1">
                    <a:lumMod val="50000"/>
                  </a:schemeClr>
                </a:solidFill>
              </a:rPr>
              <a:t>(view G as an electrical network where each edge is a 1-ohm resistor)</a:t>
            </a:r>
          </a:p>
          <a:p>
            <a:pPr lvl="1"/>
            <a:r>
              <a:rPr lang="en-CA" sz="2400" dirty="0" smtClean="0"/>
              <a:t>H is a spectral </a:t>
            </a:r>
            <a:r>
              <a:rPr lang="en-CA" sz="2400" dirty="0" err="1" smtClean="0"/>
              <a:t>sparsifier</a:t>
            </a:r>
            <a:r>
              <a:rPr lang="en-CA" sz="2400" dirty="0" smtClean="0"/>
              <a:t> of G   </a:t>
            </a:r>
            <a:r>
              <a:rPr lang="en-CA" sz="2400" dirty="0" smtClean="0">
                <a:latin typeface="cmsy10"/>
              </a:rPr>
              <a:t>)</a:t>
            </a:r>
            <a:r>
              <a:rPr lang="en-CA" sz="2400" dirty="0" smtClean="0"/>
              <a:t>   all cuts are preserved</a:t>
            </a:r>
          </a:p>
          <a:p>
            <a:pPr lvl="1"/>
            <a:r>
              <a:rPr lang="en-CA" sz="2400" dirty="0" smtClean="0">
                <a:latin typeface="Symbol"/>
                <a:sym typeface="Symbol"/>
              </a:rPr>
              <a:t></a:t>
            </a:r>
            <a:r>
              <a:rPr lang="en-CA" sz="2400" baseline="-25000" dirty="0" smtClean="0"/>
              <a:t>e</a:t>
            </a:r>
            <a:r>
              <a:rPr lang="en-CA" sz="1600" dirty="0" smtClean="0"/>
              <a:t> </a:t>
            </a:r>
            <a:r>
              <a:rPr lang="en-CA" sz="2400" dirty="0" err="1" smtClean="0"/>
              <a:t>p</a:t>
            </a:r>
            <a:r>
              <a:rPr lang="en-CA" sz="2400" baseline="-25000" dirty="0" err="1" smtClean="0"/>
              <a:t>e</a:t>
            </a:r>
            <a:r>
              <a:rPr lang="en-CA" sz="2400" baseline="-25000" dirty="0" smtClean="0"/>
              <a:t> </a:t>
            </a:r>
            <a:r>
              <a:rPr lang="en-CA" sz="2400" dirty="0" smtClean="0"/>
              <a:t>=</a:t>
            </a:r>
            <a:r>
              <a:rPr lang="en-CA" sz="1400" dirty="0" smtClean="0"/>
              <a:t> </a:t>
            </a:r>
            <a:r>
              <a:rPr lang="en-CA" sz="2400" dirty="0" smtClean="0"/>
              <a:t>n-1   </a:t>
            </a:r>
            <a:r>
              <a:rPr lang="en-CA" sz="2400" dirty="0" smtClean="0">
                <a:latin typeface="cmsy10"/>
              </a:rPr>
              <a:t>)</a:t>
            </a:r>
            <a:r>
              <a:rPr lang="en-CA" sz="2400" dirty="0" smtClean="0"/>
              <a:t>  |F| =  O(n log n)                </a:t>
            </a:r>
            <a:r>
              <a:rPr lang="en-CA" sz="1400" dirty="0" smtClean="0"/>
              <a:t> </a:t>
            </a:r>
            <a:r>
              <a:rPr lang="en-CA" sz="2000" dirty="0" smtClean="0"/>
              <a:t>    </a:t>
            </a:r>
            <a:r>
              <a:rPr lang="en-CA" sz="1400" dirty="0" smtClean="0"/>
              <a:t> </a:t>
            </a:r>
            <a:r>
              <a:rPr lang="en-CA" sz="1800" dirty="0" smtClean="0">
                <a:solidFill>
                  <a:schemeClr val="bg1">
                    <a:lumMod val="50000"/>
                  </a:schemeClr>
                </a:solidFill>
              </a:rPr>
              <a:t>(# edges in </a:t>
            </a:r>
            <a:r>
              <a:rPr lang="en-CA" sz="1800" dirty="0" err="1" smtClean="0">
                <a:solidFill>
                  <a:schemeClr val="bg1">
                    <a:lumMod val="50000"/>
                  </a:schemeClr>
                </a:solidFill>
              </a:rPr>
              <a:t>sparsifier</a:t>
            </a:r>
            <a:r>
              <a:rPr lang="en-CA" sz="1800" dirty="0" smtClean="0">
                <a:solidFill>
                  <a:schemeClr val="bg1">
                    <a:lumMod val="50000"/>
                  </a:schemeClr>
                </a:solidFill>
              </a:rPr>
              <a:t>)</a:t>
            </a:r>
            <a:endParaRPr lang="en-CA" sz="1800" dirty="0" smtClean="0"/>
          </a:p>
          <a:p>
            <a:pPr lvl="1"/>
            <a:r>
              <a:rPr lang="en-CA" sz="2400" dirty="0" smtClean="0"/>
              <a:t>Running time is O(m log</a:t>
            </a:r>
            <a:r>
              <a:rPr lang="en-CA" sz="2400" baseline="30000" dirty="0" smtClean="0"/>
              <a:t>50</a:t>
            </a:r>
            <a:r>
              <a:rPr lang="en-CA" sz="2400" dirty="0" smtClean="0"/>
              <a:t> n)</a:t>
            </a:r>
          </a:p>
          <a:p>
            <a:pPr lvl="1"/>
            <a:r>
              <a:rPr lang="en-CA" sz="2400" dirty="0" smtClean="0"/>
              <a:t>Uses “Matrix </a:t>
            </a:r>
            <a:r>
              <a:rPr lang="en-CA" sz="2400" dirty="0" err="1" smtClean="0"/>
              <a:t>Chernoff</a:t>
            </a:r>
            <a:r>
              <a:rPr lang="en-CA" sz="2400" dirty="0" smtClean="0"/>
              <a:t> Bound”</a:t>
            </a:r>
          </a:p>
        </p:txBody>
      </p:sp>
      <p:sp>
        <p:nvSpPr>
          <p:cNvPr id="4" name="TextBox 3"/>
          <p:cNvSpPr txBox="1"/>
          <p:nvPr/>
        </p:nvSpPr>
        <p:spPr>
          <a:xfrm>
            <a:off x="7038744" y="0"/>
            <a:ext cx="2105256" cy="369332"/>
          </a:xfrm>
          <a:prstGeom prst="rect">
            <a:avLst/>
          </a:prstGeom>
          <a:noFill/>
        </p:spPr>
        <p:txBody>
          <a:bodyPr wrap="none" rtlCol="0">
            <a:spAutoFit/>
          </a:bodyPr>
          <a:lstStyle/>
          <a:p>
            <a:pPr algn="r"/>
            <a:r>
              <a:rPr lang="en-CA" dirty="0" smtClean="0">
                <a:solidFill>
                  <a:srgbClr val="7030A0"/>
                </a:solidFill>
              </a:rPr>
              <a:t>Assume </a:t>
            </a:r>
            <a:r>
              <a:rPr lang="en-CA" dirty="0" smtClean="0">
                <a:solidFill>
                  <a:srgbClr val="7030A0"/>
                </a:solidFill>
                <a:latin typeface="cmmi10"/>
              </a:rPr>
              <a:t>²</a:t>
            </a:r>
            <a:r>
              <a:rPr lang="en-CA" dirty="0" smtClean="0">
                <a:solidFill>
                  <a:srgbClr val="7030A0"/>
                </a:solidFill>
              </a:rPr>
              <a:t> is constant</a:t>
            </a:r>
            <a:endParaRPr lang="en-CA" dirty="0">
              <a:solidFill>
                <a:srgbClr val="7030A0"/>
              </a:solidFill>
            </a:endParaRPr>
          </a:p>
        </p:txBody>
      </p:sp>
      <p:sp>
        <p:nvSpPr>
          <p:cNvPr id="6" name="TextBox 5"/>
          <p:cNvSpPr txBox="1"/>
          <p:nvPr/>
        </p:nvSpPr>
        <p:spPr>
          <a:xfrm>
            <a:off x="4889794" y="5376041"/>
            <a:ext cx="2651560" cy="707886"/>
          </a:xfrm>
          <a:prstGeom prst="rect">
            <a:avLst/>
          </a:prstGeom>
          <a:noFill/>
        </p:spPr>
        <p:txBody>
          <a:bodyPr wrap="none" rtlCol="0">
            <a:spAutoFit/>
          </a:bodyPr>
          <a:lstStyle/>
          <a:p>
            <a:r>
              <a:rPr lang="en-CA" sz="2000" dirty="0" smtClean="0">
                <a:solidFill>
                  <a:srgbClr val="FF0000"/>
                </a:solidFill>
              </a:rPr>
              <a:t>O(m log</a:t>
            </a:r>
            <a:r>
              <a:rPr lang="en-CA" sz="2000" baseline="30000" dirty="0" smtClean="0">
                <a:solidFill>
                  <a:srgbClr val="FF0000"/>
                </a:solidFill>
              </a:rPr>
              <a:t>3</a:t>
            </a:r>
            <a:r>
              <a:rPr lang="en-CA" sz="2000" dirty="0" smtClean="0">
                <a:solidFill>
                  <a:srgbClr val="FF0000"/>
                </a:solidFill>
              </a:rPr>
              <a:t> n)</a:t>
            </a:r>
            <a:br>
              <a:rPr lang="en-CA" sz="2000" dirty="0" smtClean="0">
                <a:solidFill>
                  <a:srgbClr val="FF0000"/>
                </a:solidFill>
              </a:rPr>
            </a:br>
            <a:r>
              <a:rPr lang="en-CA" sz="2000" dirty="0" smtClean="0">
                <a:solidFill>
                  <a:srgbClr val="FF0000"/>
                </a:solidFill>
              </a:rPr>
              <a:t>[</a:t>
            </a:r>
            <a:r>
              <a:rPr lang="en-CA" sz="2000" dirty="0" err="1" smtClean="0">
                <a:solidFill>
                  <a:srgbClr val="FF0000"/>
                </a:solidFill>
              </a:rPr>
              <a:t>Koutis</a:t>
            </a:r>
            <a:r>
              <a:rPr lang="en-CA" sz="2000" dirty="0" smtClean="0">
                <a:solidFill>
                  <a:srgbClr val="FF0000"/>
                </a:solidFill>
              </a:rPr>
              <a:t>-Miller-</a:t>
            </a:r>
            <a:r>
              <a:rPr lang="en-CA" sz="2000" dirty="0" err="1" smtClean="0">
                <a:solidFill>
                  <a:srgbClr val="FF0000"/>
                </a:solidFill>
              </a:rPr>
              <a:t>Peng</a:t>
            </a:r>
            <a:r>
              <a:rPr lang="en-CA" sz="2000" dirty="0" smtClean="0">
                <a:solidFill>
                  <a:srgbClr val="FF0000"/>
                </a:solidFill>
              </a:rPr>
              <a:t> ’10]</a:t>
            </a:r>
          </a:p>
        </p:txBody>
      </p:sp>
      <p:cxnSp>
        <p:nvCxnSpPr>
          <p:cNvPr id="8" name="Straight Connector 7"/>
          <p:cNvCxnSpPr/>
          <p:nvPr/>
        </p:nvCxnSpPr>
        <p:spPr>
          <a:xfrm flipV="1">
            <a:off x="2995864" y="5514472"/>
            <a:ext cx="1676400" cy="3810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Oval 8"/>
          <p:cNvSpPr/>
          <p:nvPr/>
        </p:nvSpPr>
        <p:spPr>
          <a:xfrm>
            <a:off x="3384332" y="1308536"/>
            <a:ext cx="1828800" cy="457200"/>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Freeform 10"/>
          <p:cNvSpPr/>
          <p:nvPr/>
        </p:nvSpPr>
        <p:spPr>
          <a:xfrm>
            <a:off x="4635062" y="867104"/>
            <a:ext cx="1450428" cy="441434"/>
          </a:xfrm>
          <a:custGeom>
            <a:avLst/>
            <a:gdLst>
              <a:gd name="connsiteX0" fmla="*/ 1450428 w 1450428"/>
              <a:gd name="connsiteY0" fmla="*/ 63062 h 441434"/>
              <a:gd name="connsiteX1" fmla="*/ 677917 w 1450428"/>
              <a:gd name="connsiteY1" fmla="*/ 63062 h 441434"/>
              <a:gd name="connsiteX2" fmla="*/ 0 w 1450428"/>
              <a:gd name="connsiteY2" fmla="*/ 441434 h 441434"/>
            </a:gdLst>
            <a:ahLst/>
            <a:cxnLst>
              <a:cxn ang="0">
                <a:pos x="connsiteX0" y="connsiteY0"/>
              </a:cxn>
              <a:cxn ang="0">
                <a:pos x="connsiteX1" y="connsiteY1"/>
              </a:cxn>
              <a:cxn ang="0">
                <a:pos x="connsiteX2" y="connsiteY2"/>
              </a:cxn>
            </a:cxnLst>
            <a:rect l="l" t="t" r="r" b="b"/>
            <a:pathLst>
              <a:path w="1450428" h="441434">
                <a:moveTo>
                  <a:pt x="1450428" y="63062"/>
                </a:moveTo>
                <a:cubicBezTo>
                  <a:pt x="1185041" y="31531"/>
                  <a:pt x="919655" y="0"/>
                  <a:pt x="677917" y="63062"/>
                </a:cubicBezTo>
                <a:cubicBezTo>
                  <a:pt x="436179" y="126124"/>
                  <a:pt x="218089" y="283779"/>
                  <a:pt x="0" y="441434"/>
                </a:cubicBezTo>
              </a:path>
            </a:pathLst>
          </a:custGeom>
          <a:ln w="381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12" name="Oval 11"/>
          <p:cNvSpPr/>
          <p:nvPr/>
        </p:nvSpPr>
        <p:spPr>
          <a:xfrm>
            <a:off x="3429000" y="3909846"/>
            <a:ext cx="2971799" cy="457200"/>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Freeform 13"/>
          <p:cNvSpPr/>
          <p:nvPr/>
        </p:nvSpPr>
        <p:spPr>
          <a:xfrm>
            <a:off x="5927834" y="1308538"/>
            <a:ext cx="2811518" cy="2648607"/>
          </a:xfrm>
          <a:custGeom>
            <a:avLst/>
            <a:gdLst>
              <a:gd name="connsiteX0" fmla="*/ 2380594 w 2811518"/>
              <a:gd name="connsiteY0" fmla="*/ 0 h 2648607"/>
              <a:gd name="connsiteX1" fmla="*/ 2774732 w 2811518"/>
              <a:gd name="connsiteY1" fmla="*/ 693683 h 2648607"/>
              <a:gd name="connsiteX2" fmla="*/ 2159876 w 2811518"/>
              <a:gd name="connsiteY2" fmla="*/ 1434662 h 2648607"/>
              <a:gd name="connsiteX3" fmla="*/ 0 w 2811518"/>
              <a:gd name="connsiteY3" fmla="*/ 2648607 h 2648607"/>
            </a:gdLst>
            <a:ahLst/>
            <a:cxnLst>
              <a:cxn ang="0">
                <a:pos x="connsiteX0" y="connsiteY0"/>
              </a:cxn>
              <a:cxn ang="0">
                <a:pos x="connsiteX1" y="connsiteY1"/>
              </a:cxn>
              <a:cxn ang="0">
                <a:pos x="connsiteX2" y="connsiteY2"/>
              </a:cxn>
              <a:cxn ang="0">
                <a:pos x="connsiteX3" y="connsiteY3"/>
              </a:cxn>
            </a:cxnLst>
            <a:rect l="l" t="t" r="r" b="b"/>
            <a:pathLst>
              <a:path w="2811518" h="2648607">
                <a:moveTo>
                  <a:pt x="2380594" y="0"/>
                </a:moveTo>
                <a:cubicBezTo>
                  <a:pt x="2596056" y="227286"/>
                  <a:pt x="2811518" y="454573"/>
                  <a:pt x="2774732" y="693683"/>
                </a:cubicBezTo>
                <a:cubicBezTo>
                  <a:pt x="2737946" y="932793"/>
                  <a:pt x="2622331" y="1108841"/>
                  <a:pt x="2159876" y="1434662"/>
                </a:cubicBezTo>
                <a:cubicBezTo>
                  <a:pt x="1697421" y="1760483"/>
                  <a:pt x="848710" y="2204545"/>
                  <a:pt x="0" y="2648607"/>
                </a:cubicBezTo>
              </a:path>
            </a:pathLst>
          </a:custGeom>
          <a:ln w="28575">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13" name="TextBox 12"/>
          <p:cNvSpPr txBox="1"/>
          <p:nvPr/>
        </p:nvSpPr>
        <p:spPr>
          <a:xfrm>
            <a:off x="5790573" y="864513"/>
            <a:ext cx="3351109" cy="430887"/>
          </a:xfrm>
          <a:prstGeom prst="rect">
            <a:avLst/>
          </a:prstGeom>
          <a:noFill/>
        </p:spPr>
        <p:txBody>
          <a:bodyPr wrap="none" rtlCol="0">
            <a:spAutoFit/>
          </a:bodyPr>
          <a:lstStyle/>
          <a:p>
            <a:pPr algn="ctr"/>
            <a:r>
              <a:rPr lang="en-CA" sz="2200" dirty="0" smtClean="0">
                <a:solidFill>
                  <a:srgbClr val="7030A0"/>
                </a:solidFill>
              </a:rPr>
              <a:t>Similar to edge connectivity</a:t>
            </a:r>
            <a:endParaRPr lang="en-CA" sz="2200"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8"/>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9" grpId="0" animBg="1"/>
      <p:bldP spid="11" grpId="0" animBg="1"/>
      <p:bldP spid="12" grpId="0" animBg="1"/>
      <p:bldP spid="14" grpId="0" animBg="1"/>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39762"/>
          </a:xfrm>
        </p:spPr>
        <p:txBody>
          <a:bodyPr>
            <a:normAutofit fontScale="90000"/>
          </a:bodyPr>
          <a:lstStyle/>
          <a:p>
            <a:r>
              <a:rPr lang="en-CA" dirty="0" smtClean="0"/>
              <a:t>Our Work</a:t>
            </a:r>
            <a:endParaRPr lang="en-CA" dirty="0"/>
          </a:p>
        </p:txBody>
      </p:sp>
      <p:sp>
        <p:nvSpPr>
          <p:cNvPr id="3" name="Content Placeholder 2"/>
          <p:cNvSpPr>
            <a:spLocks noGrp="1"/>
          </p:cNvSpPr>
          <p:nvPr>
            <p:ph idx="1"/>
          </p:nvPr>
        </p:nvSpPr>
        <p:spPr>
          <a:xfrm>
            <a:off x="152400" y="772506"/>
            <a:ext cx="8915400" cy="6172200"/>
          </a:xfrm>
        </p:spPr>
        <p:txBody>
          <a:bodyPr>
            <a:noAutofit/>
          </a:bodyPr>
          <a:lstStyle/>
          <a:p>
            <a:r>
              <a:rPr lang="en-CA" sz="3600" dirty="0" smtClean="0"/>
              <a:t>Fung-Harvey ’10    </a:t>
            </a:r>
            <a:r>
              <a:rPr lang="en-CA" sz="2400" dirty="0" smtClean="0">
                <a:solidFill>
                  <a:schemeClr val="bg1">
                    <a:lumMod val="50000"/>
                  </a:schemeClr>
                </a:solidFill>
              </a:rPr>
              <a:t>(independently</a:t>
            </a:r>
            <a:r>
              <a:rPr lang="en-CA" sz="1000" dirty="0" smtClean="0">
                <a:solidFill>
                  <a:schemeClr val="bg1">
                    <a:lumMod val="50000"/>
                  </a:schemeClr>
                </a:solidFill>
              </a:rPr>
              <a:t> </a:t>
            </a:r>
            <a:r>
              <a:rPr lang="en-CA" sz="2400" dirty="0" err="1" smtClean="0">
                <a:solidFill>
                  <a:schemeClr val="bg1">
                    <a:lumMod val="50000"/>
                  </a:schemeClr>
                </a:solidFill>
              </a:rPr>
              <a:t>Hariharan-Panigrahi</a:t>
            </a:r>
            <a:r>
              <a:rPr lang="en-CA" sz="2400" dirty="0" smtClean="0">
                <a:solidFill>
                  <a:schemeClr val="bg1">
                    <a:lumMod val="50000"/>
                  </a:schemeClr>
                </a:solidFill>
              </a:rPr>
              <a:t> ‘10)</a:t>
            </a:r>
          </a:p>
          <a:p>
            <a:pPr lvl="1"/>
            <a:r>
              <a:rPr lang="en-CA" dirty="0" smtClean="0"/>
              <a:t>Set </a:t>
            </a:r>
            <a:r>
              <a:rPr lang="en-CA" dirty="0" smtClean="0">
                <a:latin typeface="cmmi10"/>
              </a:rPr>
              <a:t>½</a:t>
            </a:r>
            <a:r>
              <a:rPr lang="en-CA" dirty="0" smtClean="0"/>
              <a:t> = O(log</a:t>
            </a:r>
            <a:r>
              <a:rPr lang="en-CA" baseline="30000" dirty="0" smtClean="0"/>
              <a:t>2</a:t>
            </a:r>
            <a:r>
              <a:rPr lang="en-CA" dirty="0" smtClean="0"/>
              <a:t> n), </a:t>
            </a:r>
            <a:r>
              <a:rPr lang="en-CA" dirty="0" err="1" smtClean="0"/>
              <a:t>p</a:t>
            </a:r>
            <a:r>
              <a:rPr lang="en-CA" baseline="-25000" dirty="0" err="1" smtClean="0"/>
              <a:t>e</a:t>
            </a:r>
            <a:r>
              <a:rPr lang="en-CA" dirty="0" smtClean="0"/>
              <a:t> = 1/</a:t>
            </a:r>
            <a:r>
              <a:rPr lang="en-CA" b="1" dirty="0" smtClean="0">
                <a:solidFill>
                  <a:srgbClr val="FF0000"/>
                </a:solidFill>
              </a:rPr>
              <a:t>edge-connectivity</a:t>
            </a:r>
            <a:r>
              <a:rPr lang="en-CA" dirty="0" smtClean="0"/>
              <a:t> of edge e</a:t>
            </a:r>
          </a:p>
          <a:p>
            <a:pPr lvl="1"/>
            <a:r>
              <a:rPr lang="en-CA" dirty="0" smtClean="0">
                <a:sym typeface="Symbol"/>
              </a:rPr>
              <a:t>All cuts are preserved</a:t>
            </a:r>
          </a:p>
          <a:p>
            <a:pPr lvl="1"/>
            <a:r>
              <a:rPr lang="en-CA" dirty="0" smtClean="0">
                <a:latin typeface="Symbol"/>
                <a:sym typeface="Symbol"/>
              </a:rPr>
              <a:t></a:t>
            </a:r>
            <a:r>
              <a:rPr lang="en-CA" baseline="-25000" dirty="0" smtClean="0"/>
              <a:t>e</a:t>
            </a:r>
            <a:r>
              <a:rPr lang="en-CA" sz="1800" dirty="0" smtClean="0"/>
              <a:t> </a:t>
            </a:r>
            <a:r>
              <a:rPr lang="en-CA" dirty="0" err="1" smtClean="0"/>
              <a:t>p</a:t>
            </a:r>
            <a:r>
              <a:rPr lang="en-CA" baseline="-25000" dirty="0" err="1" smtClean="0"/>
              <a:t>e</a:t>
            </a:r>
            <a:r>
              <a:rPr lang="en-CA" baseline="-25000" dirty="0" smtClean="0"/>
              <a:t> </a:t>
            </a:r>
            <a:r>
              <a:rPr lang="en-CA" dirty="0" smtClean="0">
                <a:latin typeface="cmsy10"/>
              </a:rPr>
              <a:t>·</a:t>
            </a:r>
            <a:r>
              <a:rPr lang="en-CA" sz="1600" dirty="0" smtClean="0"/>
              <a:t> </a:t>
            </a:r>
            <a:r>
              <a:rPr lang="en-CA" dirty="0" smtClean="0"/>
              <a:t>n  </a:t>
            </a:r>
            <a:r>
              <a:rPr lang="en-CA" dirty="0" smtClean="0">
                <a:latin typeface="cmsy10"/>
              </a:rPr>
              <a:t>)</a:t>
            </a:r>
            <a:r>
              <a:rPr lang="en-CA" dirty="0" smtClean="0"/>
              <a:t>  |F| =  O(n log</a:t>
            </a:r>
            <a:r>
              <a:rPr lang="en-CA" baseline="30000" dirty="0" smtClean="0"/>
              <a:t>2</a:t>
            </a:r>
            <a:r>
              <a:rPr lang="en-CA" dirty="0" smtClean="0"/>
              <a:t> n)</a:t>
            </a:r>
          </a:p>
          <a:p>
            <a:pPr lvl="1"/>
            <a:r>
              <a:rPr lang="en-CA" dirty="0" smtClean="0"/>
              <a:t>Running time is O(m log</a:t>
            </a:r>
            <a:r>
              <a:rPr lang="en-CA" baseline="30000" dirty="0" smtClean="0"/>
              <a:t>2</a:t>
            </a:r>
            <a:r>
              <a:rPr lang="en-CA" dirty="0" smtClean="0"/>
              <a:t> n)</a:t>
            </a:r>
          </a:p>
          <a:p>
            <a:pPr lvl="1"/>
            <a:r>
              <a:rPr lang="en-CA" b="1" dirty="0" smtClean="0">
                <a:solidFill>
                  <a:srgbClr val="0000FF"/>
                </a:solidFill>
                <a:sym typeface="Symbol"/>
              </a:rPr>
              <a:t>Advantages:</a:t>
            </a:r>
            <a:endParaRPr lang="en-CA" dirty="0" smtClean="0">
              <a:solidFill>
                <a:srgbClr val="0000FF"/>
              </a:solidFill>
              <a:sym typeface="Symbol"/>
            </a:endParaRPr>
          </a:p>
          <a:p>
            <a:pPr lvl="2"/>
            <a:r>
              <a:rPr lang="en-CA" dirty="0" smtClean="0">
                <a:solidFill>
                  <a:srgbClr val="0000FF"/>
                </a:solidFill>
                <a:sym typeface="Symbol"/>
              </a:rPr>
              <a:t>Edge </a:t>
            </a:r>
            <a:r>
              <a:rPr lang="en-CA" dirty="0" err="1" smtClean="0">
                <a:solidFill>
                  <a:srgbClr val="0000FF"/>
                </a:solidFill>
                <a:sym typeface="Symbol"/>
              </a:rPr>
              <a:t>connectivities</a:t>
            </a:r>
            <a:r>
              <a:rPr lang="en-CA" dirty="0" smtClean="0">
                <a:solidFill>
                  <a:srgbClr val="0000FF"/>
                </a:solidFill>
                <a:sym typeface="Symbol"/>
              </a:rPr>
              <a:t> natural, easy to compute</a:t>
            </a:r>
          </a:p>
          <a:p>
            <a:pPr lvl="2"/>
            <a:r>
              <a:rPr lang="en-CA" dirty="0" smtClean="0">
                <a:solidFill>
                  <a:srgbClr val="0000FF"/>
                </a:solidFill>
                <a:sym typeface="Symbol"/>
              </a:rPr>
              <a:t>Faster than previous algorithms</a:t>
            </a:r>
          </a:p>
          <a:p>
            <a:pPr lvl="2"/>
            <a:r>
              <a:rPr lang="en-CA" dirty="0" smtClean="0">
                <a:solidFill>
                  <a:srgbClr val="0000FF"/>
                </a:solidFill>
                <a:sym typeface="Symbol"/>
              </a:rPr>
              <a:t>Implies sampling by edge strength, effective resistances,</a:t>
            </a:r>
            <a:br>
              <a:rPr lang="en-CA" dirty="0" smtClean="0">
                <a:solidFill>
                  <a:srgbClr val="0000FF"/>
                </a:solidFill>
                <a:sym typeface="Symbol"/>
              </a:rPr>
            </a:br>
            <a:r>
              <a:rPr lang="en-CA" dirty="0" smtClean="0">
                <a:solidFill>
                  <a:srgbClr val="0000FF"/>
                </a:solidFill>
                <a:sym typeface="Symbol"/>
              </a:rPr>
              <a:t>or random spanning trees works</a:t>
            </a:r>
          </a:p>
          <a:p>
            <a:pPr lvl="1"/>
            <a:r>
              <a:rPr lang="en-CA" b="1" dirty="0" smtClean="0">
                <a:solidFill>
                  <a:srgbClr val="FF0000"/>
                </a:solidFill>
                <a:sym typeface="Symbol"/>
              </a:rPr>
              <a:t>Disadvantages:</a:t>
            </a:r>
            <a:endParaRPr lang="en-CA" dirty="0" smtClean="0">
              <a:solidFill>
                <a:srgbClr val="FF0000"/>
              </a:solidFill>
              <a:sym typeface="Symbol"/>
            </a:endParaRPr>
          </a:p>
          <a:p>
            <a:pPr lvl="2"/>
            <a:r>
              <a:rPr lang="en-CA" dirty="0" smtClean="0">
                <a:solidFill>
                  <a:srgbClr val="FF0000"/>
                </a:solidFill>
                <a:sym typeface="Symbol"/>
              </a:rPr>
              <a:t>Extra log factor, no spectral </a:t>
            </a:r>
            <a:r>
              <a:rPr lang="en-CA" dirty="0" err="1" smtClean="0">
                <a:solidFill>
                  <a:srgbClr val="FF0000"/>
                </a:solidFill>
                <a:sym typeface="Symbol"/>
              </a:rPr>
              <a:t>sparsification</a:t>
            </a:r>
            <a:endParaRPr lang="en-CA" dirty="0" smtClean="0">
              <a:solidFill>
                <a:srgbClr val="FF0000"/>
              </a:solidFill>
              <a:sym typeface="Symbol"/>
            </a:endParaRPr>
          </a:p>
        </p:txBody>
      </p:sp>
      <p:sp>
        <p:nvSpPr>
          <p:cNvPr id="4" name="TextBox 3"/>
          <p:cNvSpPr txBox="1"/>
          <p:nvPr/>
        </p:nvSpPr>
        <p:spPr>
          <a:xfrm>
            <a:off x="7038744" y="0"/>
            <a:ext cx="2105256" cy="369332"/>
          </a:xfrm>
          <a:prstGeom prst="rect">
            <a:avLst/>
          </a:prstGeom>
          <a:noFill/>
        </p:spPr>
        <p:txBody>
          <a:bodyPr wrap="none" rtlCol="0">
            <a:spAutoFit/>
          </a:bodyPr>
          <a:lstStyle/>
          <a:p>
            <a:pPr algn="r"/>
            <a:r>
              <a:rPr lang="en-CA" dirty="0" smtClean="0">
                <a:solidFill>
                  <a:srgbClr val="7030A0"/>
                </a:solidFill>
              </a:rPr>
              <a:t>Assume </a:t>
            </a:r>
            <a:r>
              <a:rPr lang="en-CA" dirty="0" smtClean="0">
                <a:solidFill>
                  <a:srgbClr val="7030A0"/>
                </a:solidFill>
                <a:latin typeface="cmmi10"/>
              </a:rPr>
              <a:t>²</a:t>
            </a:r>
            <a:r>
              <a:rPr lang="en-CA" dirty="0" smtClean="0">
                <a:solidFill>
                  <a:srgbClr val="7030A0"/>
                </a:solidFill>
              </a:rPr>
              <a:t> is constant</a:t>
            </a:r>
            <a:endParaRPr lang="en-CA" dirty="0">
              <a:solidFill>
                <a:srgbClr val="7030A0"/>
              </a:solidFill>
            </a:endParaRPr>
          </a:p>
        </p:txBody>
      </p:sp>
      <p:sp>
        <p:nvSpPr>
          <p:cNvPr id="5" name="TextBox 4"/>
          <p:cNvSpPr txBox="1"/>
          <p:nvPr/>
        </p:nvSpPr>
        <p:spPr>
          <a:xfrm>
            <a:off x="5365548" y="1768366"/>
            <a:ext cx="4025462" cy="369332"/>
          </a:xfrm>
          <a:prstGeom prst="rect">
            <a:avLst/>
          </a:prstGeom>
          <a:noFill/>
        </p:spPr>
        <p:txBody>
          <a:bodyPr wrap="square" rtlCol="0">
            <a:spAutoFit/>
          </a:bodyPr>
          <a:lstStyle/>
          <a:p>
            <a:r>
              <a:rPr lang="en-CA" dirty="0" smtClean="0">
                <a:solidFill>
                  <a:schemeClr val="bg1">
                    <a:lumMod val="50000"/>
                  </a:schemeClr>
                </a:solidFill>
              </a:rPr>
              <a:t>(min size of a cut that contains e)</a:t>
            </a:r>
            <a:endParaRPr lang="en-CA" dirty="0"/>
          </a:p>
        </p:txBody>
      </p:sp>
      <p:sp>
        <p:nvSpPr>
          <p:cNvPr id="6" name="Oval 5"/>
          <p:cNvSpPr/>
          <p:nvPr/>
        </p:nvSpPr>
        <p:spPr>
          <a:xfrm>
            <a:off x="1560786" y="5181600"/>
            <a:ext cx="4162097" cy="525517"/>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p:cNvSpPr txBox="1"/>
          <p:nvPr/>
        </p:nvSpPr>
        <p:spPr>
          <a:xfrm>
            <a:off x="5257800" y="2819400"/>
            <a:ext cx="3657600" cy="923330"/>
          </a:xfrm>
          <a:prstGeom prst="rect">
            <a:avLst/>
          </a:prstGeom>
          <a:noFill/>
        </p:spPr>
        <p:txBody>
          <a:bodyPr wrap="square" rtlCol="0">
            <a:spAutoFit/>
          </a:bodyPr>
          <a:lstStyle/>
          <a:p>
            <a:pPr algn="r"/>
            <a:r>
              <a:rPr lang="en-CA" b="1" dirty="0" smtClean="0">
                <a:solidFill>
                  <a:srgbClr val="00B050"/>
                </a:solidFill>
              </a:rPr>
              <a:t>Why?</a:t>
            </a:r>
          </a:p>
          <a:p>
            <a:pPr algn="r"/>
            <a:r>
              <a:rPr lang="en-CA" dirty="0" smtClean="0">
                <a:solidFill>
                  <a:srgbClr val="00B050"/>
                </a:solidFill>
              </a:rPr>
              <a:t>Pr[ e </a:t>
            </a:r>
            <a:r>
              <a:rPr lang="en-CA" dirty="0" smtClean="0">
                <a:solidFill>
                  <a:srgbClr val="00B050"/>
                </a:solidFill>
                <a:latin typeface="cmsy10"/>
              </a:rPr>
              <a:t>2</a:t>
            </a:r>
            <a:r>
              <a:rPr lang="en-CA" dirty="0" smtClean="0">
                <a:solidFill>
                  <a:srgbClr val="00B050"/>
                </a:solidFill>
              </a:rPr>
              <a:t> T ] = effective resistance of e</a:t>
            </a:r>
            <a:br>
              <a:rPr lang="en-CA" dirty="0" smtClean="0">
                <a:solidFill>
                  <a:srgbClr val="00B050"/>
                </a:solidFill>
              </a:rPr>
            </a:br>
            <a:r>
              <a:rPr lang="en-CA" dirty="0" smtClean="0">
                <a:solidFill>
                  <a:srgbClr val="00B050"/>
                </a:solidFill>
              </a:rPr>
              <a:t>and edges are negatively correlated</a:t>
            </a:r>
            <a:endParaRPr lang="en-CA" dirty="0">
              <a:solidFill>
                <a:srgbClr val="00B050"/>
              </a:solidFill>
            </a:endParaRPr>
          </a:p>
        </p:txBody>
      </p:sp>
      <p:sp>
        <p:nvSpPr>
          <p:cNvPr id="8" name="Freeform 7"/>
          <p:cNvSpPr/>
          <p:nvPr/>
        </p:nvSpPr>
        <p:spPr>
          <a:xfrm>
            <a:off x="5707117" y="3704897"/>
            <a:ext cx="3016469" cy="1904999"/>
          </a:xfrm>
          <a:custGeom>
            <a:avLst/>
            <a:gdLst>
              <a:gd name="connsiteX0" fmla="*/ 0 w 3016469"/>
              <a:gd name="connsiteY0" fmla="*/ 1734206 h 1904999"/>
              <a:gd name="connsiteX1" fmla="*/ 1797269 w 3016469"/>
              <a:gd name="connsiteY1" fmla="*/ 1876096 h 1904999"/>
              <a:gd name="connsiteX2" fmla="*/ 2837793 w 3016469"/>
              <a:gd name="connsiteY2" fmla="*/ 1560786 h 1904999"/>
              <a:gd name="connsiteX3" fmla="*/ 2869324 w 3016469"/>
              <a:gd name="connsiteY3" fmla="*/ 0 h 1904999"/>
            </a:gdLst>
            <a:ahLst/>
            <a:cxnLst>
              <a:cxn ang="0">
                <a:pos x="connsiteX0" y="connsiteY0"/>
              </a:cxn>
              <a:cxn ang="0">
                <a:pos x="connsiteX1" y="connsiteY1"/>
              </a:cxn>
              <a:cxn ang="0">
                <a:pos x="connsiteX2" y="connsiteY2"/>
              </a:cxn>
              <a:cxn ang="0">
                <a:pos x="connsiteX3" y="connsiteY3"/>
              </a:cxn>
            </a:cxnLst>
            <a:rect l="l" t="t" r="r" b="b"/>
            <a:pathLst>
              <a:path w="3016469" h="1904999">
                <a:moveTo>
                  <a:pt x="0" y="1734206"/>
                </a:moveTo>
                <a:cubicBezTo>
                  <a:pt x="662152" y="1819602"/>
                  <a:pt x="1324304" y="1904999"/>
                  <a:pt x="1797269" y="1876096"/>
                </a:cubicBezTo>
                <a:cubicBezTo>
                  <a:pt x="2270234" y="1847193"/>
                  <a:pt x="2659117" y="1873469"/>
                  <a:pt x="2837793" y="1560786"/>
                </a:cubicBezTo>
                <a:cubicBezTo>
                  <a:pt x="3016469" y="1248103"/>
                  <a:pt x="2942896" y="624051"/>
                  <a:pt x="2869324" y="0"/>
                </a:cubicBezTo>
              </a:path>
            </a:pathLst>
          </a:custGeom>
          <a:ln w="3810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39762"/>
          </a:xfrm>
        </p:spPr>
        <p:txBody>
          <a:bodyPr>
            <a:normAutofit fontScale="90000"/>
          </a:bodyPr>
          <a:lstStyle/>
          <a:p>
            <a:r>
              <a:rPr lang="en-CA" dirty="0" smtClean="0"/>
              <a:t>Our Work</a:t>
            </a:r>
            <a:endParaRPr lang="en-CA" dirty="0"/>
          </a:p>
        </p:txBody>
      </p:sp>
      <p:sp>
        <p:nvSpPr>
          <p:cNvPr id="3" name="Content Placeholder 2"/>
          <p:cNvSpPr>
            <a:spLocks noGrp="1"/>
          </p:cNvSpPr>
          <p:nvPr>
            <p:ph idx="1"/>
          </p:nvPr>
        </p:nvSpPr>
        <p:spPr>
          <a:xfrm>
            <a:off x="152400" y="772506"/>
            <a:ext cx="8915400" cy="6172200"/>
          </a:xfrm>
        </p:spPr>
        <p:txBody>
          <a:bodyPr>
            <a:noAutofit/>
          </a:bodyPr>
          <a:lstStyle/>
          <a:p>
            <a:r>
              <a:rPr lang="en-CA" sz="3600" dirty="0" smtClean="0"/>
              <a:t>Fung-Harvey ’10    </a:t>
            </a:r>
            <a:r>
              <a:rPr lang="en-CA" sz="2400" dirty="0" smtClean="0">
                <a:solidFill>
                  <a:schemeClr val="bg1">
                    <a:lumMod val="50000"/>
                  </a:schemeClr>
                </a:solidFill>
              </a:rPr>
              <a:t>(independently</a:t>
            </a:r>
            <a:r>
              <a:rPr lang="en-CA" sz="1000" dirty="0" smtClean="0">
                <a:solidFill>
                  <a:schemeClr val="bg1">
                    <a:lumMod val="50000"/>
                  </a:schemeClr>
                </a:solidFill>
              </a:rPr>
              <a:t> </a:t>
            </a:r>
            <a:r>
              <a:rPr lang="en-CA" sz="2400" dirty="0" err="1" smtClean="0">
                <a:solidFill>
                  <a:schemeClr val="bg1">
                    <a:lumMod val="50000"/>
                  </a:schemeClr>
                </a:solidFill>
              </a:rPr>
              <a:t>Hariharan-Panigrahi</a:t>
            </a:r>
            <a:r>
              <a:rPr lang="en-CA" sz="2400" dirty="0" smtClean="0">
                <a:solidFill>
                  <a:schemeClr val="bg1">
                    <a:lumMod val="50000"/>
                  </a:schemeClr>
                </a:solidFill>
              </a:rPr>
              <a:t> ‘10)</a:t>
            </a:r>
          </a:p>
          <a:p>
            <a:pPr lvl="1"/>
            <a:r>
              <a:rPr lang="en-CA" dirty="0" smtClean="0"/>
              <a:t>Set </a:t>
            </a:r>
            <a:r>
              <a:rPr lang="en-CA" dirty="0" smtClean="0">
                <a:latin typeface="cmmi10"/>
              </a:rPr>
              <a:t>½</a:t>
            </a:r>
            <a:r>
              <a:rPr lang="en-CA" dirty="0" smtClean="0"/>
              <a:t> = O(log</a:t>
            </a:r>
            <a:r>
              <a:rPr lang="en-CA" baseline="30000" dirty="0" smtClean="0"/>
              <a:t>2</a:t>
            </a:r>
            <a:r>
              <a:rPr lang="en-CA" dirty="0" smtClean="0"/>
              <a:t> n), </a:t>
            </a:r>
            <a:r>
              <a:rPr lang="en-CA" dirty="0" err="1" smtClean="0"/>
              <a:t>p</a:t>
            </a:r>
            <a:r>
              <a:rPr lang="en-CA" baseline="-25000" dirty="0" err="1" smtClean="0"/>
              <a:t>e</a:t>
            </a:r>
            <a:r>
              <a:rPr lang="en-CA" dirty="0" smtClean="0"/>
              <a:t> = 1/</a:t>
            </a:r>
            <a:r>
              <a:rPr lang="en-CA" b="1" dirty="0" smtClean="0">
                <a:solidFill>
                  <a:srgbClr val="FF0000"/>
                </a:solidFill>
              </a:rPr>
              <a:t>edge-connectivity</a:t>
            </a:r>
            <a:r>
              <a:rPr lang="en-CA" dirty="0" smtClean="0"/>
              <a:t> of edge e</a:t>
            </a:r>
          </a:p>
          <a:p>
            <a:pPr lvl="1"/>
            <a:r>
              <a:rPr lang="en-CA" dirty="0" smtClean="0">
                <a:sym typeface="Symbol"/>
              </a:rPr>
              <a:t>All cuts are preserved</a:t>
            </a:r>
          </a:p>
          <a:p>
            <a:pPr lvl="1"/>
            <a:r>
              <a:rPr lang="en-CA" dirty="0" smtClean="0">
                <a:latin typeface="Symbol"/>
                <a:sym typeface="Symbol"/>
              </a:rPr>
              <a:t></a:t>
            </a:r>
            <a:r>
              <a:rPr lang="en-CA" baseline="-25000" dirty="0" smtClean="0"/>
              <a:t>e</a:t>
            </a:r>
            <a:r>
              <a:rPr lang="en-CA" sz="1800" dirty="0" smtClean="0"/>
              <a:t> </a:t>
            </a:r>
            <a:r>
              <a:rPr lang="en-CA" dirty="0" err="1" smtClean="0"/>
              <a:t>p</a:t>
            </a:r>
            <a:r>
              <a:rPr lang="en-CA" baseline="-25000" dirty="0" err="1" smtClean="0"/>
              <a:t>e</a:t>
            </a:r>
            <a:r>
              <a:rPr lang="en-CA" baseline="-25000" dirty="0" smtClean="0"/>
              <a:t> </a:t>
            </a:r>
            <a:r>
              <a:rPr lang="en-CA" dirty="0" smtClean="0">
                <a:latin typeface="cmsy10"/>
              </a:rPr>
              <a:t>·</a:t>
            </a:r>
            <a:r>
              <a:rPr lang="en-CA" sz="1600" dirty="0" smtClean="0"/>
              <a:t> </a:t>
            </a:r>
            <a:r>
              <a:rPr lang="en-CA" dirty="0" smtClean="0"/>
              <a:t>n  </a:t>
            </a:r>
            <a:r>
              <a:rPr lang="en-CA" dirty="0" smtClean="0">
                <a:latin typeface="cmsy10"/>
              </a:rPr>
              <a:t>)</a:t>
            </a:r>
            <a:r>
              <a:rPr lang="en-CA" dirty="0" smtClean="0"/>
              <a:t>  |F| =  O(n log</a:t>
            </a:r>
            <a:r>
              <a:rPr lang="en-CA" baseline="30000" dirty="0" smtClean="0"/>
              <a:t>2</a:t>
            </a:r>
            <a:r>
              <a:rPr lang="en-CA" dirty="0" smtClean="0"/>
              <a:t> n)</a:t>
            </a:r>
          </a:p>
          <a:p>
            <a:pPr lvl="1"/>
            <a:r>
              <a:rPr lang="en-CA" dirty="0" smtClean="0"/>
              <a:t>Running time is O(m log</a:t>
            </a:r>
            <a:r>
              <a:rPr lang="en-CA" baseline="30000" dirty="0" smtClean="0"/>
              <a:t>2</a:t>
            </a:r>
            <a:r>
              <a:rPr lang="en-CA" dirty="0" smtClean="0"/>
              <a:t> n)</a:t>
            </a:r>
          </a:p>
          <a:p>
            <a:pPr lvl="1"/>
            <a:r>
              <a:rPr lang="en-CA" b="1" dirty="0" smtClean="0">
                <a:solidFill>
                  <a:srgbClr val="0000FF"/>
                </a:solidFill>
                <a:sym typeface="Symbol"/>
              </a:rPr>
              <a:t>Advantages:</a:t>
            </a:r>
            <a:endParaRPr lang="en-CA" dirty="0" smtClean="0">
              <a:solidFill>
                <a:srgbClr val="0000FF"/>
              </a:solidFill>
              <a:sym typeface="Symbol"/>
            </a:endParaRPr>
          </a:p>
          <a:p>
            <a:pPr lvl="2"/>
            <a:r>
              <a:rPr lang="en-CA" dirty="0" smtClean="0">
                <a:solidFill>
                  <a:srgbClr val="0000FF"/>
                </a:solidFill>
                <a:sym typeface="Symbol"/>
              </a:rPr>
              <a:t>Edge </a:t>
            </a:r>
            <a:r>
              <a:rPr lang="en-CA" dirty="0" err="1" smtClean="0">
                <a:solidFill>
                  <a:srgbClr val="0000FF"/>
                </a:solidFill>
                <a:sym typeface="Symbol"/>
              </a:rPr>
              <a:t>connectivities</a:t>
            </a:r>
            <a:r>
              <a:rPr lang="en-CA" dirty="0" smtClean="0">
                <a:solidFill>
                  <a:srgbClr val="0000FF"/>
                </a:solidFill>
                <a:sym typeface="Symbol"/>
              </a:rPr>
              <a:t> natural, easy to compute</a:t>
            </a:r>
          </a:p>
          <a:p>
            <a:pPr lvl="2"/>
            <a:r>
              <a:rPr lang="en-CA" dirty="0" smtClean="0">
                <a:solidFill>
                  <a:srgbClr val="0000FF"/>
                </a:solidFill>
                <a:sym typeface="Symbol"/>
              </a:rPr>
              <a:t>Faster than previous algorithms</a:t>
            </a:r>
          </a:p>
          <a:p>
            <a:pPr lvl="2"/>
            <a:r>
              <a:rPr lang="en-CA" dirty="0" smtClean="0">
                <a:solidFill>
                  <a:srgbClr val="0000FF"/>
                </a:solidFill>
                <a:sym typeface="Symbol"/>
              </a:rPr>
              <a:t>Implies sampling by edge strength, effective resistances…</a:t>
            </a:r>
          </a:p>
          <a:p>
            <a:r>
              <a:rPr lang="en-CA" b="1" dirty="0" smtClean="0">
                <a:solidFill>
                  <a:srgbClr val="00B050"/>
                </a:solidFill>
                <a:sym typeface="Symbol"/>
              </a:rPr>
              <a:t>Extra trick:</a:t>
            </a:r>
            <a:r>
              <a:rPr lang="en-CA" dirty="0" smtClean="0">
                <a:solidFill>
                  <a:srgbClr val="00B050"/>
                </a:solidFill>
                <a:sym typeface="Symbol"/>
              </a:rPr>
              <a:t> </a:t>
            </a:r>
            <a:r>
              <a:rPr lang="en-CA" sz="3000" dirty="0" smtClean="0">
                <a:sym typeface="Symbol"/>
              </a:rPr>
              <a:t>Can shrink |F| to </a:t>
            </a:r>
            <a:r>
              <a:rPr lang="en-CA" sz="3000" dirty="0" smtClean="0">
                <a:solidFill>
                  <a:srgbClr val="00B050"/>
                </a:solidFill>
                <a:sym typeface="Symbol"/>
              </a:rPr>
              <a:t>O(n log n) </a:t>
            </a:r>
            <a:r>
              <a:rPr lang="en-CA" sz="3000" dirty="0" smtClean="0">
                <a:sym typeface="Symbol"/>
              </a:rPr>
              <a:t>by using </a:t>
            </a:r>
            <a:r>
              <a:rPr lang="en-CA" sz="3000" dirty="0" err="1" smtClean="0">
                <a:sym typeface="Symbol"/>
              </a:rPr>
              <a:t>Benczur-Karger</a:t>
            </a:r>
            <a:r>
              <a:rPr lang="en-CA" sz="3000" dirty="0" smtClean="0">
                <a:sym typeface="Symbol"/>
              </a:rPr>
              <a:t> to </a:t>
            </a:r>
            <a:r>
              <a:rPr lang="en-CA" sz="3000" dirty="0" err="1" smtClean="0">
                <a:sym typeface="Symbol"/>
              </a:rPr>
              <a:t>sparsify</a:t>
            </a:r>
            <a:r>
              <a:rPr lang="en-CA" sz="3000" dirty="0" smtClean="0">
                <a:sym typeface="Symbol"/>
              </a:rPr>
              <a:t> our </a:t>
            </a:r>
            <a:r>
              <a:rPr lang="en-CA" sz="3000" dirty="0" err="1" smtClean="0">
                <a:sym typeface="Symbol"/>
              </a:rPr>
              <a:t>sparsifier</a:t>
            </a:r>
            <a:r>
              <a:rPr lang="en-CA" sz="3000" dirty="0" smtClean="0">
                <a:sym typeface="Symbol"/>
              </a:rPr>
              <a:t>!</a:t>
            </a:r>
          </a:p>
          <a:p>
            <a:pPr lvl="1"/>
            <a:r>
              <a:rPr lang="en-CA" sz="2400" dirty="0" smtClean="0">
                <a:sym typeface="Symbol"/>
              </a:rPr>
              <a:t>Running time is O(m log</a:t>
            </a:r>
            <a:r>
              <a:rPr lang="en-CA" sz="2400" baseline="30000" dirty="0" smtClean="0">
                <a:sym typeface="Symbol"/>
              </a:rPr>
              <a:t>2</a:t>
            </a:r>
            <a:r>
              <a:rPr lang="en-CA" sz="2400" dirty="0" smtClean="0">
                <a:sym typeface="Symbol"/>
              </a:rPr>
              <a:t> n) + O~(n)</a:t>
            </a:r>
          </a:p>
          <a:p>
            <a:pPr>
              <a:buNone/>
            </a:pPr>
            <a:endParaRPr lang="en-CA" dirty="0" smtClean="0">
              <a:solidFill>
                <a:srgbClr val="0000FF"/>
              </a:solidFill>
              <a:sym typeface="Symbol"/>
            </a:endParaRPr>
          </a:p>
        </p:txBody>
      </p:sp>
      <p:sp>
        <p:nvSpPr>
          <p:cNvPr id="4" name="TextBox 3"/>
          <p:cNvSpPr txBox="1"/>
          <p:nvPr/>
        </p:nvSpPr>
        <p:spPr>
          <a:xfrm>
            <a:off x="7038744" y="0"/>
            <a:ext cx="2105256" cy="369332"/>
          </a:xfrm>
          <a:prstGeom prst="rect">
            <a:avLst/>
          </a:prstGeom>
          <a:noFill/>
        </p:spPr>
        <p:txBody>
          <a:bodyPr wrap="none" rtlCol="0">
            <a:spAutoFit/>
          </a:bodyPr>
          <a:lstStyle/>
          <a:p>
            <a:pPr algn="r"/>
            <a:r>
              <a:rPr lang="en-CA" dirty="0" smtClean="0">
                <a:solidFill>
                  <a:srgbClr val="7030A0"/>
                </a:solidFill>
              </a:rPr>
              <a:t>Assume </a:t>
            </a:r>
            <a:r>
              <a:rPr lang="en-CA" dirty="0" smtClean="0">
                <a:solidFill>
                  <a:srgbClr val="7030A0"/>
                </a:solidFill>
                <a:latin typeface="cmmi10"/>
              </a:rPr>
              <a:t>²</a:t>
            </a:r>
            <a:r>
              <a:rPr lang="en-CA" dirty="0" smtClean="0">
                <a:solidFill>
                  <a:srgbClr val="7030A0"/>
                </a:solidFill>
              </a:rPr>
              <a:t> is constant</a:t>
            </a:r>
            <a:endParaRPr lang="en-CA" dirty="0">
              <a:solidFill>
                <a:srgbClr val="7030A0"/>
              </a:solidFill>
            </a:endParaRPr>
          </a:p>
        </p:txBody>
      </p:sp>
      <p:sp>
        <p:nvSpPr>
          <p:cNvPr id="5" name="TextBox 4"/>
          <p:cNvSpPr txBox="1"/>
          <p:nvPr/>
        </p:nvSpPr>
        <p:spPr>
          <a:xfrm>
            <a:off x="5365548" y="1768366"/>
            <a:ext cx="4025462" cy="369332"/>
          </a:xfrm>
          <a:prstGeom prst="rect">
            <a:avLst/>
          </a:prstGeom>
          <a:noFill/>
        </p:spPr>
        <p:txBody>
          <a:bodyPr wrap="square" rtlCol="0">
            <a:spAutoFit/>
          </a:bodyPr>
          <a:lstStyle/>
          <a:p>
            <a:r>
              <a:rPr lang="en-CA" dirty="0" smtClean="0">
                <a:solidFill>
                  <a:schemeClr val="bg1">
                    <a:lumMod val="50000"/>
                  </a:schemeClr>
                </a:solidFill>
              </a:rPr>
              <a:t>(min size of a cut that contains e)</a:t>
            </a:r>
            <a:endParaRPr lang="en-CA" dirty="0"/>
          </a:p>
        </p:txBody>
      </p:sp>
      <p:sp>
        <p:nvSpPr>
          <p:cNvPr id="6" name="TextBox 5"/>
          <p:cNvSpPr txBox="1"/>
          <p:nvPr/>
        </p:nvSpPr>
        <p:spPr>
          <a:xfrm>
            <a:off x="5121166" y="5347136"/>
            <a:ext cx="1876097" cy="523220"/>
          </a:xfrm>
          <a:prstGeom prst="rect">
            <a:avLst/>
          </a:prstGeom>
          <a:noFill/>
        </p:spPr>
        <p:txBody>
          <a:bodyPr wrap="square" rtlCol="0">
            <a:spAutoFit/>
          </a:bodyPr>
          <a:lstStyle/>
          <a:p>
            <a:r>
              <a:rPr lang="en-CA" sz="2800" dirty="0" smtClean="0">
                <a:solidFill>
                  <a:srgbClr val="00B050"/>
                </a:solidFill>
              </a:rPr>
              <a:t>O(n log n)</a:t>
            </a:r>
            <a:endParaRPr lang="en-CA" sz="2800" dirty="0">
              <a:solidFill>
                <a:srgbClr val="00B050"/>
              </a:solidFill>
            </a:endParaRPr>
          </a:p>
        </p:txBody>
      </p:sp>
      <p:cxnSp>
        <p:nvCxnSpPr>
          <p:cNvPr id="8" name="Straight Connector 7"/>
          <p:cNvCxnSpPr/>
          <p:nvPr/>
        </p:nvCxnSpPr>
        <p:spPr>
          <a:xfrm flipV="1">
            <a:off x="3810000" y="2443655"/>
            <a:ext cx="1550276" cy="451945"/>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0" presetClass="path" presetSubtype="0" accel="50000" decel="50000" fill="hold" grpId="1" nodeType="withEffect">
                                  <p:stCondLst>
                                    <p:cond delay="0"/>
                                  </p:stCondLst>
                                  <p:childTnLst>
                                    <p:animMotion origin="layout" path="M -0.021 -4.07407E-6 C 0.03386 -0.03518 0.08889 -0.07037 0.09254 -0.13449 C 0.09618 -0.19861 0.04809 -0.29166 -3.61111E-6 -0.38449 " pathEditMode="relative" rAng="0" ptsTypes="aaA">
                                      <p:cBhvr>
                                        <p:cTn id="10" dur="2000" fill="hold"/>
                                        <p:tgtEl>
                                          <p:spTgt spid="6"/>
                                        </p:tgtEl>
                                        <p:attrNameLst>
                                          <p:attrName>ppt_x</p:attrName>
                                          <p:attrName>ppt_y</p:attrName>
                                        </p:attrNameLst>
                                      </p:cBhvr>
                                      <p:rCtr x="59" y="-192"/>
                                    </p:animMotion>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39762"/>
          </a:xfrm>
        </p:spPr>
        <p:txBody>
          <a:bodyPr>
            <a:normAutofit fontScale="90000"/>
          </a:bodyPr>
          <a:lstStyle/>
          <a:p>
            <a:r>
              <a:rPr lang="en-CA" dirty="0" smtClean="0"/>
              <a:t>Our Work</a:t>
            </a:r>
            <a:endParaRPr lang="en-CA" dirty="0"/>
          </a:p>
        </p:txBody>
      </p:sp>
      <p:sp>
        <p:nvSpPr>
          <p:cNvPr id="3" name="Content Placeholder 2"/>
          <p:cNvSpPr>
            <a:spLocks noGrp="1"/>
          </p:cNvSpPr>
          <p:nvPr>
            <p:ph idx="1"/>
          </p:nvPr>
        </p:nvSpPr>
        <p:spPr>
          <a:xfrm>
            <a:off x="152400" y="772506"/>
            <a:ext cx="8915400" cy="6172200"/>
          </a:xfrm>
        </p:spPr>
        <p:txBody>
          <a:bodyPr>
            <a:noAutofit/>
          </a:bodyPr>
          <a:lstStyle/>
          <a:p>
            <a:r>
              <a:rPr lang="en-CA" sz="3600" dirty="0" smtClean="0"/>
              <a:t>Fung-Harvey ’10    </a:t>
            </a:r>
            <a:r>
              <a:rPr lang="en-CA" sz="2400" dirty="0" smtClean="0">
                <a:solidFill>
                  <a:schemeClr val="bg1">
                    <a:lumMod val="50000"/>
                  </a:schemeClr>
                </a:solidFill>
              </a:rPr>
              <a:t>(independently</a:t>
            </a:r>
            <a:r>
              <a:rPr lang="en-CA" sz="1000" dirty="0" smtClean="0">
                <a:solidFill>
                  <a:schemeClr val="bg1">
                    <a:lumMod val="50000"/>
                  </a:schemeClr>
                </a:solidFill>
              </a:rPr>
              <a:t> </a:t>
            </a:r>
            <a:r>
              <a:rPr lang="en-CA" sz="2400" dirty="0" err="1" smtClean="0">
                <a:solidFill>
                  <a:schemeClr val="bg1">
                    <a:lumMod val="50000"/>
                  </a:schemeClr>
                </a:solidFill>
              </a:rPr>
              <a:t>Hariharan-Panigrahi</a:t>
            </a:r>
            <a:r>
              <a:rPr lang="en-CA" sz="2400" dirty="0" smtClean="0">
                <a:solidFill>
                  <a:schemeClr val="bg1">
                    <a:lumMod val="50000"/>
                  </a:schemeClr>
                </a:solidFill>
              </a:rPr>
              <a:t> ‘10)</a:t>
            </a:r>
          </a:p>
          <a:p>
            <a:pPr lvl="1"/>
            <a:r>
              <a:rPr lang="en-CA" dirty="0" smtClean="0"/>
              <a:t>Set </a:t>
            </a:r>
            <a:r>
              <a:rPr lang="en-CA" dirty="0" smtClean="0">
                <a:latin typeface="cmmi10"/>
              </a:rPr>
              <a:t>½</a:t>
            </a:r>
            <a:r>
              <a:rPr lang="en-CA" dirty="0" smtClean="0"/>
              <a:t> = O(log</a:t>
            </a:r>
            <a:r>
              <a:rPr lang="en-CA" baseline="30000" dirty="0" smtClean="0"/>
              <a:t>2</a:t>
            </a:r>
            <a:r>
              <a:rPr lang="en-CA" dirty="0" smtClean="0"/>
              <a:t> n), </a:t>
            </a:r>
            <a:r>
              <a:rPr lang="en-CA" dirty="0" err="1" smtClean="0"/>
              <a:t>p</a:t>
            </a:r>
            <a:r>
              <a:rPr lang="en-CA" baseline="-25000" dirty="0" err="1" smtClean="0"/>
              <a:t>e</a:t>
            </a:r>
            <a:r>
              <a:rPr lang="en-CA" dirty="0" smtClean="0"/>
              <a:t> = 1/</a:t>
            </a:r>
            <a:r>
              <a:rPr lang="en-CA" b="1" dirty="0" smtClean="0">
                <a:solidFill>
                  <a:srgbClr val="FF0000"/>
                </a:solidFill>
              </a:rPr>
              <a:t>edge-connectivity</a:t>
            </a:r>
            <a:r>
              <a:rPr lang="en-CA" dirty="0" smtClean="0"/>
              <a:t> of edge e</a:t>
            </a:r>
          </a:p>
          <a:p>
            <a:pPr lvl="1"/>
            <a:r>
              <a:rPr lang="en-CA" dirty="0" smtClean="0">
                <a:sym typeface="Symbol"/>
              </a:rPr>
              <a:t>All cuts are preserved</a:t>
            </a:r>
          </a:p>
          <a:p>
            <a:pPr lvl="1"/>
            <a:r>
              <a:rPr lang="en-CA" dirty="0" smtClean="0">
                <a:latin typeface="Symbol"/>
                <a:sym typeface="Symbol"/>
              </a:rPr>
              <a:t></a:t>
            </a:r>
            <a:r>
              <a:rPr lang="en-CA" baseline="-25000" dirty="0" smtClean="0"/>
              <a:t>e</a:t>
            </a:r>
            <a:r>
              <a:rPr lang="en-CA" sz="1800" dirty="0" smtClean="0"/>
              <a:t> </a:t>
            </a:r>
            <a:r>
              <a:rPr lang="en-CA" dirty="0" err="1" smtClean="0"/>
              <a:t>p</a:t>
            </a:r>
            <a:r>
              <a:rPr lang="en-CA" baseline="-25000" dirty="0" err="1" smtClean="0"/>
              <a:t>e</a:t>
            </a:r>
            <a:r>
              <a:rPr lang="en-CA" baseline="-25000" dirty="0" smtClean="0"/>
              <a:t> </a:t>
            </a:r>
            <a:r>
              <a:rPr lang="en-CA" dirty="0" smtClean="0">
                <a:latin typeface="cmsy10"/>
              </a:rPr>
              <a:t>·</a:t>
            </a:r>
            <a:r>
              <a:rPr lang="en-CA" sz="1600" dirty="0" smtClean="0"/>
              <a:t> </a:t>
            </a:r>
            <a:r>
              <a:rPr lang="en-CA" dirty="0" smtClean="0"/>
              <a:t>n  </a:t>
            </a:r>
            <a:r>
              <a:rPr lang="en-CA" dirty="0" smtClean="0">
                <a:latin typeface="cmsy10"/>
              </a:rPr>
              <a:t>)</a:t>
            </a:r>
            <a:r>
              <a:rPr lang="en-CA" dirty="0" smtClean="0"/>
              <a:t>  |F| =  O(n log</a:t>
            </a:r>
            <a:r>
              <a:rPr lang="en-CA" baseline="30000" dirty="0" smtClean="0"/>
              <a:t>2</a:t>
            </a:r>
            <a:r>
              <a:rPr lang="en-CA" dirty="0" smtClean="0"/>
              <a:t> n)</a:t>
            </a:r>
          </a:p>
          <a:p>
            <a:pPr lvl="1"/>
            <a:r>
              <a:rPr lang="en-CA" dirty="0" smtClean="0"/>
              <a:t>Running time is O(m log</a:t>
            </a:r>
            <a:r>
              <a:rPr lang="en-CA" baseline="30000" dirty="0" smtClean="0"/>
              <a:t>2</a:t>
            </a:r>
            <a:r>
              <a:rPr lang="en-CA" dirty="0" smtClean="0"/>
              <a:t> n)</a:t>
            </a:r>
          </a:p>
          <a:p>
            <a:pPr lvl="1"/>
            <a:r>
              <a:rPr lang="en-CA" b="1" dirty="0" smtClean="0">
                <a:solidFill>
                  <a:srgbClr val="0000FF"/>
                </a:solidFill>
                <a:sym typeface="Symbol"/>
              </a:rPr>
              <a:t>Advantages:</a:t>
            </a:r>
            <a:endParaRPr lang="en-CA" dirty="0" smtClean="0">
              <a:solidFill>
                <a:srgbClr val="0000FF"/>
              </a:solidFill>
              <a:sym typeface="Symbol"/>
            </a:endParaRPr>
          </a:p>
          <a:p>
            <a:pPr lvl="2"/>
            <a:r>
              <a:rPr lang="en-CA" dirty="0" smtClean="0">
                <a:solidFill>
                  <a:srgbClr val="0000FF"/>
                </a:solidFill>
                <a:sym typeface="Symbol"/>
              </a:rPr>
              <a:t>Edge </a:t>
            </a:r>
            <a:r>
              <a:rPr lang="en-CA" dirty="0" err="1" smtClean="0">
                <a:solidFill>
                  <a:srgbClr val="0000FF"/>
                </a:solidFill>
                <a:sym typeface="Symbol"/>
              </a:rPr>
              <a:t>connectivities</a:t>
            </a:r>
            <a:r>
              <a:rPr lang="en-CA" dirty="0" smtClean="0">
                <a:solidFill>
                  <a:srgbClr val="0000FF"/>
                </a:solidFill>
                <a:sym typeface="Symbol"/>
              </a:rPr>
              <a:t> natural, easy to compute</a:t>
            </a:r>
          </a:p>
          <a:p>
            <a:pPr lvl="2"/>
            <a:r>
              <a:rPr lang="en-CA" dirty="0" smtClean="0">
                <a:solidFill>
                  <a:srgbClr val="0000FF"/>
                </a:solidFill>
                <a:sym typeface="Symbol"/>
              </a:rPr>
              <a:t>Faster than previous algorithms</a:t>
            </a:r>
          </a:p>
          <a:p>
            <a:pPr lvl="2"/>
            <a:r>
              <a:rPr lang="en-CA" dirty="0" smtClean="0">
                <a:solidFill>
                  <a:srgbClr val="0000FF"/>
                </a:solidFill>
                <a:sym typeface="Symbol"/>
              </a:rPr>
              <a:t>Implies sampling by edge strength, effective resistances…</a:t>
            </a:r>
          </a:p>
          <a:p>
            <a:r>
              <a:rPr lang="en-CA" dirty="0" err="1" smtClean="0">
                <a:sym typeface="Symbol"/>
              </a:rPr>
              <a:t>Panigrahi</a:t>
            </a:r>
            <a:r>
              <a:rPr lang="en-CA" dirty="0" smtClean="0">
                <a:sym typeface="Symbol"/>
              </a:rPr>
              <a:t> ’10</a:t>
            </a:r>
          </a:p>
          <a:p>
            <a:pPr lvl="1"/>
            <a:r>
              <a:rPr lang="en-CA" sz="2400" dirty="0" smtClean="0">
                <a:sym typeface="Symbol"/>
              </a:rPr>
              <a:t>A </a:t>
            </a:r>
            <a:r>
              <a:rPr lang="en-CA" sz="2400" dirty="0" err="1" smtClean="0">
                <a:sym typeface="Symbol"/>
              </a:rPr>
              <a:t>sparsifier</a:t>
            </a:r>
            <a:r>
              <a:rPr lang="en-CA" sz="2400" dirty="0" smtClean="0">
                <a:sym typeface="Symbol"/>
              </a:rPr>
              <a:t> with O(n log n /</a:t>
            </a:r>
            <a:r>
              <a:rPr lang="en-CA" sz="2400" dirty="0" smtClean="0">
                <a:latin typeface="cmmi10"/>
                <a:sym typeface="Symbol"/>
              </a:rPr>
              <a:t>²</a:t>
            </a:r>
            <a:r>
              <a:rPr lang="en-CA" sz="2400" baseline="30000" dirty="0" smtClean="0">
                <a:sym typeface="Symbol"/>
              </a:rPr>
              <a:t>2</a:t>
            </a:r>
            <a:r>
              <a:rPr lang="en-CA" sz="2400" dirty="0" smtClean="0">
                <a:sym typeface="Symbol"/>
              </a:rPr>
              <a:t>) edges, with running time</a:t>
            </a:r>
            <a:br>
              <a:rPr lang="en-CA" sz="2400" dirty="0" smtClean="0">
                <a:sym typeface="Symbol"/>
              </a:rPr>
            </a:br>
            <a:r>
              <a:rPr lang="en-CA" sz="2400" dirty="0" smtClean="0">
                <a:sym typeface="Symbol"/>
              </a:rPr>
              <a:t>O(m) in </a:t>
            </a:r>
            <a:r>
              <a:rPr lang="en-CA" sz="2400" dirty="0" err="1" smtClean="0">
                <a:sym typeface="Symbol"/>
              </a:rPr>
              <a:t>unwtd</a:t>
            </a:r>
            <a:r>
              <a:rPr lang="en-CA" sz="2400" dirty="0" smtClean="0">
                <a:sym typeface="Symbol"/>
              </a:rPr>
              <a:t> graphs and O(m)+O~(n/</a:t>
            </a:r>
            <a:r>
              <a:rPr lang="en-CA" sz="2400" dirty="0" smtClean="0">
                <a:latin typeface="cmmi10"/>
                <a:sym typeface="Symbol"/>
              </a:rPr>
              <a:t>²</a:t>
            </a:r>
            <a:r>
              <a:rPr lang="en-CA" sz="2400" baseline="30000" dirty="0" smtClean="0">
                <a:sym typeface="Symbol"/>
              </a:rPr>
              <a:t>2</a:t>
            </a:r>
            <a:r>
              <a:rPr lang="en-CA" sz="2400" dirty="0" smtClean="0">
                <a:sym typeface="Symbol"/>
              </a:rPr>
              <a:t>) in </a:t>
            </a:r>
            <a:r>
              <a:rPr lang="en-CA" sz="2400" dirty="0" err="1" smtClean="0">
                <a:sym typeface="Symbol"/>
              </a:rPr>
              <a:t>wtd</a:t>
            </a:r>
            <a:r>
              <a:rPr lang="en-CA" sz="2400" dirty="0" smtClean="0">
                <a:sym typeface="Symbol"/>
              </a:rPr>
              <a:t> graphs</a:t>
            </a:r>
          </a:p>
          <a:p>
            <a:pPr>
              <a:buNone/>
            </a:pPr>
            <a:endParaRPr lang="en-CA" dirty="0" smtClean="0">
              <a:solidFill>
                <a:srgbClr val="0000FF"/>
              </a:solidFill>
              <a:sym typeface="Symbol"/>
            </a:endParaRPr>
          </a:p>
        </p:txBody>
      </p:sp>
      <p:sp>
        <p:nvSpPr>
          <p:cNvPr id="4" name="TextBox 3"/>
          <p:cNvSpPr txBox="1"/>
          <p:nvPr/>
        </p:nvSpPr>
        <p:spPr>
          <a:xfrm>
            <a:off x="7038744" y="0"/>
            <a:ext cx="2105256" cy="369332"/>
          </a:xfrm>
          <a:prstGeom prst="rect">
            <a:avLst/>
          </a:prstGeom>
          <a:noFill/>
        </p:spPr>
        <p:txBody>
          <a:bodyPr wrap="none" rtlCol="0">
            <a:spAutoFit/>
          </a:bodyPr>
          <a:lstStyle/>
          <a:p>
            <a:pPr algn="r"/>
            <a:r>
              <a:rPr lang="en-CA" dirty="0" smtClean="0">
                <a:solidFill>
                  <a:srgbClr val="7030A0"/>
                </a:solidFill>
              </a:rPr>
              <a:t>Assume </a:t>
            </a:r>
            <a:r>
              <a:rPr lang="en-CA" dirty="0" smtClean="0">
                <a:solidFill>
                  <a:srgbClr val="7030A0"/>
                </a:solidFill>
                <a:latin typeface="cmmi10"/>
              </a:rPr>
              <a:t>²</a:t>
            </a:r>
            <a:r>
              <a:rPr lang="en-CA" dirty="0" smtClean="0">
                <a:solidFill>
                  <a:srgbClr val="7030A0"/>
                </a:solidFill>
              </a:rPr>
              <a:t> is constant</a:t>
            </a:r>
            <a:endParaRPr lang="en-CA" dirty="0">
              <a:solidFill>
                <a:srgbClr val="7030A0"/>
              </a:solidFill>
            </a:endParaRPr>
          </a:p>
        </p:txBody>
      </p:sp>
      <p:sp>
        <p:nvSpPr>
          <p:cNvPr id="5" name="TextBox 4"/>
          <p:cNvSpPr txBox="1"/>
          <p:nvPr/>
        </p:nvSpPr>
        <p:spPr>
          <a:xfrm>
            <a:off x="5365548" y="1768366"/>
            <a:ext cx="4025462" cy="369332"/>
          </a:xfrm>
          <a:prstGeom prst="rect">
            <a:avLst/>
          </a:prstGeom>
          <a:noFill/>
        </p:spPr>
        <p:txBody>
          <a:bodyPr wrap="square" rtlCol="0">
            <a:spAutoFit/>
          </a:bodyPr>
          <a:lstStyle/>
          <a:p>
            <a:r>
              <a:rPr lang="en-CA" dirty="0" smtClean="0">
                <a:solidFill>
                  <a:schemeClr val="bg1">
                    <a:lumMod val="50000"/>
                  </a:schemeClr>
                </a:solidFill>
              </a:rPr>
              <a:t>(min size of a cut that contains e)</a:t>
            </a:r>
            <a:endParaRPr lang="en-C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591" y="152400"/>
            <a:ext cx="8686800" cy="4724400"/>
          </a:xfrm>
        </p:spPr>
        <p:txBody>
          <a:bodyPr>
            <a:normAutofit/>
          </a:bodyPr>
          <a:lstStyle/>
          <a:p>
            <a:pPr>
              <a:spcBef>
                <a:spcPts val="0"/>
              </a:spcBef>
            </a:pPr>
            <a:r>
              <a:rPr lang="en-CA" sz="2800" b="1" dirty="0" smtClean="0"/>
              <a:t>Notation: </a:t>
            </a:r>
            <a:r>
              <a:rPr lang="en-CA" sz="2800" dirty="0" err="1" smtClean="0"/>
              <a:t>k</a:t>
            </a:r>
            <a:r>
              <a:rPr lang="en-CA" sz="2800" baseline="-25000" dirty="0" err="1" smtClean="0"/>
              <a:t>uv</a:t>
            </a:r>
            <a:r>
              <a:rPr lang="en-CA" sz="2800" dirty="0" smtClean="0"/>
              <a:t> = min size of a cut separating u and v</a:t>
            </a:r>
            <a:endParaRPr lang="en-CA" sz="2800" b="1" dirty="0" smtClean="0"/>
          </a:p>
          <a:p>
            <a:r>
              <a:rPr lang="en-CA" sz="2800" b="1" dirty="0" smtClean="0"/>
              <a:t>Main ideas:</a:t>
            </a:r>
            <a:endParaRPr lang="en-CA" sz="2800" dirty="0" smtClean="0"/>
          </a:p>
          <a:p>
            <a:pPr lvl="1"/>
            <a:r>
              <a:rPr lang="en-CA" b="1" dirty="0" smtClean="0">
                <a:solidFill>
                  <a:srgbClr val="0000FF"/>
                </a:solidFill>
              </a:rPr>
              <a:t>Partition edges into connectivity classes</a:t>
            </a:r>
            <a:br>
              <a:rPr lang="en-CA" b="1" dirty="0" smtClean="0">
                <a:solidFill>
                  <a:srgbClr val="0000FF"/>
                </a:solidFill>
              </a:rPr>
            </a:br>
            <a:r>
              <a:rPr lang="en-CA" dirty="0" smtClean="0"/>
              <a:t>E = E</a:t>
            </a:r>
            <a:r>
              <a:rPr lang="en-CA" baseline="-25000" dirty="0" smtClean="0"/>
              <a:t>1</a:t>
            </a:r>
            <a:r>
              <a:rPr lang="en-CA" dirty="0" smtClean="0"/>
              <a:t> </a:t>
            </a:r>
            <a:r>
              <a:rPr lang="en-CA" dirty="0" smtClean="0">
                <a:latin typeface="cmsy10"/>
              </a:rPr>
              <a:t>[</a:t>
            </a:r>
            <a:r>
              <a:rPr lang="en-CA" dirty="0" smtClean="0"/>
              <a:t> E</a:t>
            </a:r>
            <a:r>
              <a:rPr lang="en-CA" baseline="-25000" dirty="0" smtClean="0"/>
              <a:t>2 </a:t>
            </a:r>
            <a:r>
              <a:rPr lang="en-CA" dirty="0" smtClean="0">
                <a:latin typeface="cmsy10"/>
              </a:rPr>
              <a:t>[</a:t>
            </a:r>
            <a:r>
              <a:rPr lang="en-CA" dirty="0" smtClean="0"/>
              <a:t> ... </a:t>
            </a:r>
            <a:r>
              <a:rPr lang="en-CA" dirty="0" err="1" smtClean="0"/>
              <a:t>E</a:t>
            </a:r>
            <a:r>
              <a:rPr lang="en-CA" baseline="-25000" dirty="0" err="1" smtClean="0"/>
              <a:t>log</a:t>
            </a:r>
            <a:r>
              <a:rPr lang="en-CA" baseline="-25000" dirty="0" smtClean="0"/>
              <a:t> n </a:t>
            </a:r>
            <a:r>
              <a:rPr lang="en-CA" dirty="0" smtClean="0"/>
              <a:t>where </a:t>
            </a:r>
            <a:r>
              <a:rPr lang="en-CA" dirty="0" err="1" smtClean="0"/>
              <a:t>E</a:t>
            </a:r>
            <a:r>
              <a:rPr lang="en-CA" baseline="-25000" dirty="0" err="1" smtClean="0"/>
              <a:t>i</a:t>
            </a:r>
            <a:r>
              <a:rPr lang="en-CA" dirty="0" smtClean="0"/>
              <a:t> = { e : 2</a:t>
            </a:r>
            <a:r>
              <a:rPr lang="en-CA" baseline="30000" dirty="0" smtClean="0"/>
              <a:t>i-1</a:t>
            </a:r>
            <a:r>
              <a:rPr lang="en-CA" dirty="0" smtClean="0">
                <a:latin typeface="cmsy10"/>
              </a:rPr>
              <a:t>·</a:t>
            </a:r>
            <a:r>
              <a:rPr lang="en-CA" dirty="0" smtClean="0"/>
              <a:t>k</a:t>
            </a:r>
            <a:r>
              <a:rPr lang="en-CA" baseline="-25000" dirty="0" smtClean="0"/>
              <a:t>e</a:t>
            </a:r>
            <a:r>
              <a:rPr lang="en-CA" dirty="0" smtClean="0"/>
              <a:t>&lt;2</a:t>
            </a:r>
            <a:r>
              <a:rPr lang="en-CA" baseline="30000" dirty="0" smtClean="0"/>
              <a:t>i</a:t>
            </a:r>
            <a:r>
              <a:rPr lang="en-CA" dirty="0" smtClean="0"/>
              <a:t> }</a:t>
            </a:r>
          </a:p>
        </p:txBody>
      </p:sp>
      <p:cxnSp>
        <p:nvCxnSpPr>
          <p:cNvPr id="20" name="Straight Connector 19"/>
          <p:cNvCxnSpPr>
            <a:stCxn id="14" idx="4"/>
            <a:endCxn id="16" idx="0"/>
          </p:cNvCxnSpPr>
          <p:nvPr/>
        </p:nvCxnSpPr>
        <p:spPr>
          <a:xfrm rot="5400000">
            <a:off x="1382061" y="5647018"/>
            <a:ext cx="44076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36" idx="4"/>
            <a:endCxn id="40" idx="0"/>
          </p:cNvCxnSpPr>
          <p:nvPr/>
        </p:nvCxnSpPr>
        <p:spPr>
          <a:xfrm rot="5400000">
            <a:off x="4477126" y="5656728"/>
            <a:ext cx="94129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36" idx="6"/>
            <a:endCxn id="37" idx="1"/>
          </p:cNvCxnSpPr>
          <p:nvPr/>
        </p:nvCxnSpPr>
        <p:spPr>
          <a:xfrm>
            <a:off x="5026213" y="5107642"/>
            <a:ext cx="326279" cy="2373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a:stCxn id="37" idx="4"/>
            <a:endCxn id="39" idx="0"/>
          </p:cNvCxnSpPr>
          <p:nvPr/>
        </p:nvCxnSpPr>
        <p:spPr>
          <a:xfrm rot="5400000">
            <a:off x="5214471" y="5672417"/>
            <a:ext cx="3869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39" idx="3"/>
            <a:endCxn id="40" idx="6"/>
          </p:cNvCxnSpPr>
          <p:nvPr/>
        </p:nvCxnSpPr>
        <p:spPr>
          <a:xfrm rot="5400000">
            <a:off x="5086352" y="5939674"/>
            <a:ext cx="206002" cy="3262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40" idx="2"/>
            <a:endCxn id="38" idx="4"/>
          </p:cNvCxnSpPr>
          <p:nvPr/>
        </p:nvCxnSpPr>
        <p:spPr>
          <a:xfrm rot="10800000">
            <a:off x="4498042" y="6022787"/>
            <a:ext cx="371288" cy="18302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38" idx="0"/>
            <a:endCxn id="35" idx="4"/>
          </p:cNvCxnSpPr>
          <p:nvPr/>
        </p:nvCxnSpPr>
        <p:spPr>
          <a:xfrm rot="5400000" flipH="1" flipV="1">
            <a:off x="4304554" y="5672417"/>
            <a:ext cx="3869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a:stCxn id="35" idx="0"/>
            <a:endCxn id="36" idx="2"/>
          </p:cNvCxnSpPr>
          <p:nvPr/>
        </p:nvCxnSpPr>
        <p:spPr>
          <a:xfrm rot="5400000" flipH="1" flipV="1">
            <a:off x="4576483" y="5029200"/>
            <a:ext cx="214405" cy="3712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36" idx="3"/>
            <a:endCxn id="38" idx="7"/>
          </p:cNvCxnSpPr>
          <p:nvPr/>
        </p:nvCxnSpPr>
        <p:spPr>
          <a:xfrm rot="5400000">
            <a:off x="4360021" y="5356596"/>
            <a:ext cx="725770" cy="3387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a:stCxn id="36" idx="5"/>
            <a:endCxn id="39" idx="1"/>
          </p:cNvCxnSpPr>
          <p:nvPr/>
        </p:nvCxnSpPr>
        <p:spPr>
          <a:xfrm rot="16200000" flipH="1">
            <a:off x="4814980" y="5351367"/>
            <a:ext cx="725770" cy="34925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a:stCxn id="37" idx="2"/>
            <a:endCxn id="35" idx="6"/>
          </p:cNvCxnSpPr>
          <p:nvPr/>
        </p:nvCxnSpPr>
        <p:spPr>
          <a:xfrm rot="10800000">
            <a:off x="4576483" y="5400488"/>
            <a:ext cx="75303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a:stCxn id="37" idx="3"/>
            <a:endCxn id="38" idx="6"/>
          </p:cNvCxnSpPr>
          <p:nvPr/>
        </p:nvCxnSpPr>
        <p:spPr>
          <a:xfrm rot="5400000">
            <a:off x="4720293" y="5312146"/>
            <a:ext cx="488391" cy="7760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38" idx="6"/>
            <a:endCxn id="39" idx="2"/>
          </p:cNvCxnSpPr>
          <p:nvPr/>
        </p:nvCxnSpPr>
        <p:spPr>
          <a:xfrm>
            <a:off x="4576483" y="5944346"/>
            <a:ext cx="75303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a:stCxn id="39" idx="2"/>
            <a:endCxn id="35" idx="5"/>
          </p:cNvCxnSpPr>
          <p:nvPr/>
        </p:nvCxnSpPr>
        <p:spPr>
          <a:xfrm rot="10800000">
            <a:off x="4553509" y="5455955"/>
            <a:ext cx="776009" cy="48839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a:stCxn id="37" idx="3"/>
            <a:endCxn id="40" idx="7"/>
          </p:cNvCxnSpPr>
          <p:nvPr/>
        </p:nvCxnSpPr>
        <p:spPr>
          <a:xfrm rot="5400000">
            <a:off x="4830668" y="5628524"/>
            <a:ext cx="694393" cy="34925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a:stCxn id="40" idx="1"/>
            <a:endCxn id="35" idx="5"/>
          </p:cNvCxnSpPr>
          <p:nvPr/>
        </p:nvCxnSpPr>
        <p:spPr>
          <a:xfrm rot="16200000" flipV="1">
            <a:off x="4375710" y="5633753"/>
            <a:ext cx="694393" cy="3387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a:stCxn id="58" idx="4"/>
            <a:endCxn id="62" idx="0"/>
          </p:cNvCxnSpPr>
          <p:nvPr/>
        </p:nvCxnSpPr>
        <p:spPr>
          <a:xfrm rot="16200000" flipH="1">
            <a:off x="2668395" y="5651600"/>
            <a:ext cx="454411" cy="448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a:stCxn id="58" idx="6"/>
            <a:endCxn id="59" idx="2"/>
          </p:cNvCxnSpPr>
          <p:nvPr/>
        </p:nvCxnSpPr>
        <p:spPr>
          <a:xfrm flipV="1">
            <a:off x="2971800" y="5336242"/>
            <a:ext cx="452717" cy="1195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a:stCxn id="59" idx="4"/>
            <a:endCxn id="61" idx="0"/>
          </p:cNvCxnSpPr>
          <p:nvPr/>
        </p:nvCxnSpPr>
        <p:spPr>
          <a:xfrm rot="5400000">
            <a:off x="3272865" y="5644777"/>
            <a:ext cx="46018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a:stCxn id="61" idx="2"/>
            <a:endCxn id="62" idx="6"/>
          </p:cNvCxnSpPr>
          <p:nvPr/>
        </p:nvCxnSpPr>
        <p:spPr>
          <a:xfrm rot="10800000" flipV="1">
            <a:off x="2976283" y="5953312"/>
            <a:ext cx="448234" cy="617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stCxn id="58" idx="5"/>
            <a:endCxn id="61" idx="1"/>
          </p:cNvCxnSpPr>
          <p:nvPr/>
        </p:nvCxnSpPr>
        <p:spPr>
          <a:xfrm rot="16200000" flipH="1">
            <a:off x="2951066" y="5401420"/>
            <a:ext cx="494184" cy="4986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59" idx="3"/>
            <a:endCxn id="62" idx="7"/>
          </p:cNvCxnSpPr>
          <p:nvPr/>
        </p:nvCxnSpPr>
        <p:spPr>
          <a:xfrm rot="5400000">
            <a:off x="2944243" y="5400773"/>
            <a:ext cx="512315" cy="49418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Oval 78"/>
          <p:cNvSpPr/>
          <p:nvPr/>
        </p:nvSpPr>
        <p:spPr>
          <a:xfrm>
            <a:off x="6705600" y="5179612"/>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0" name="Oval 79"/>
          <p:cNvSpPr/>
          <p:nvPr/>
        </p:nvSpPr>
        <p:spPr>
          <a:xfrm>
            <a:off x="7079130" y="50292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1" name="Oval 80"/>
          <p:cNvSpPr/>
          <p:nvPr/>
        </p:nvSpPr>
        <p:spPr>
          <a:xfrm>
            <a:off x="7696200" y="54864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2" name="Oval 81"/>
          <p:cNvSpPr/>
          <p:nvPr/>
        </p:nvSpPr>
        <p:spPr>
          <a:xfrm>
            <a:off x="6548717" y="59436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3" name="Oval 82"/>
          <p:cNvSpPr/>
          <p:nvPr/>
        </p:nvSpPr>
        <p:spPr>
          <a:xfrm>
            <a:off x="7691717" y="59436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4" name="Oval 83"/>
          <p:cNvSpPr/>
          <p:nvPr/>
        </p:nvSpPr>
        <p:spPr>
          <a:xfrm>
            <a:off x="6858000" y="62484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85" name="Straight Connector 84"/>
          <p:cNvCxnSpPr>
            <a:stCxn id="80" idx="4"/>
            <a:endCxn id="84" idx="0"/>
          </p:cNvCxnSpPr>
          <p:nvPr/>
        </p:nvCxnSpPr>
        <p:spPr>
          <a:xfrm rot="5400000">
            <a:off x="6515849" y="5606676"/>
            <a:ext cx="1062317" cy="22113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a:stCxn id="80" idx="6"/>
            <a:endCxn id="81" idx="1"/>
          </p:cNvCxnSpPr>
          <p:nvPr/>
        </p:nvCxnSpPr>
        <p:spPr>
          <a:xfrm>
            <a:off x="7236013" y="5107642"/>
            <a:ext cx="483162" cy="40173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a:stCxn id="81" idx="4"/>
            <a:endCxn id="83" idx="0"/>
          </p:cNvCxnSpPr>
          <p:nvPr/>
        </p:nvCxnSpPr>
        <p:spPr>
          <a:xfrm rot="5400000">
            <a:off x="7622243" y="5791200"/>
            <a:ext cx="300317" cy="448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83" idx="3"/>
            <a:endCxn id="84" idx="6"/>
          </p:cNvCxnSpPr>
          <p:nvPr/>
        </p:nvCxnSpPr>
        <p:spPr>
          <a:xfrm rot="5400000">
            <a:off x="7240121" y="5852271"/>
            <a:ext cx="249334" cy="6998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stCxn id="84" idx="2"/>
            <a:endCxn id="82" idx="4"/>
          </p:cNvCxnSpPr>
          <p:nvPr/>
        </p:nvCxnSpPr>
        <p:spPr>
          <a:xfrm rot="10800000">
            <a:off x="6627160" y="6100484"/>
            <a:ext cx="230841" cy="22635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stCxn id="82" idx="0"/>
            <a:endCxn id="79" idx="4"/>
          </p:cNvCxnSpPr>
          <p:nvPr/>
        </p:nvCxnSpPr>
        <p:spPr>
          <a:xfrm rot="5400000" flipH="1" flipV="1">
            <a:off x="6402048" y="5561607"/>
            <a:ext cx="607105" cy="15688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a:stCxn id="79" idx="7"/>
            <a:endCxn id="80" idx="2"/>
          </p:cNvCxnSpPr>
          <p:nvPr/>
        </p:nvCxnSpPr>
        <p:spPr>
          <a:xfrm rot="5400000" flipH="1" flipV="1">
            <a:off x="6911847" y="5035304"/>
            <a:ext cx="94945" cy="2396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80" idx="3"/>
            <a:endCxn id="82" idx="7"/>
          </p:cNvCxnSpPr>
          <p:nvPr/>
        </p:nvCxnSpPr>
        <p:spPr>
          <a:xfrm rot="5400000">
            <a:off x="6490632" y="5355101"/>
            <a:ext cx="803467" cy="4194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80" idx="5"/>
            <a:endCxn id="83" idx="1"/>
          </p:cNvCxnSpPr>
          <p:nvPr/>
        </p:nvCxnSpPr>
        <p:spPr>
          <a:xfrm rot="16200000" flipH="1">
            <a:off x="7062132" y="5314014"/>
            <a:ext cx="803467" cy="50165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a:stCxn id="81" idx="2"/>
            <a:endCxn id="79" idx="6"/>
          </p:cNvCxnSpPr>
          <p:nvPr/>
        </p:nvCxnSpPr>
        <p:spPr>
          <a:xfrm rot="10800000">
            <a:off x="6862484" y="5258054"/>
            <a:ext cx="833717" cy="3067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a:stCxn id="81" idx="3"/>
            <a:endCxn id="82" idx="6"/>
          </p:cNvCxnSpPr>
          <p:nvPr/>
        </p:nvCxnSpPr>
        <p:spPr>
          <a:xfrm rot="5400000">
            <a:off x="7011521" y="5314388"/>
            <a:ext cx="401734" cy="101357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a:stCxn id="82" idx="6"/>
            <a:endCxn id="83" idx="2"/>
          </p:cNvCxnSpPr>
          <p:nvPr/>
        </p:nvCxnSpPr>
        <p:spPr>
          <a:xfrm>
            <a:off x="6705600" y="6022042"/>
            <a:ext cx="98611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a:stCxn id="83" idx="2"/>
            <a:endCxn id="79" idx="5"/>
          </p:cNvCxnSpPr>
          <p:nvPr/>
        </p:nvCxnSpPr>
        <p:spPr>
          <a:xfrm rot="10800000">
            <a:off x="6839509" y="5313520"/>
            <a:ext cx="852209" cy="7085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a:stCxn id="81" idx="3"/>
            <a:endCxn id="84" idx="7"/>
          </p:cNvCxnSpPr>
          <p:nvPr/>
        </p:nvCxnSpPr>
        <p:spPr>
          <a:xfrm rot="5400000">
            <a:off x="7030009" y="5582208"/>
            <a:ext cx="651067" cy="7272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a:stCxn id="84" idx="1"/>
            <a:endCxn id="79" idx="5"/>
          </p:cNvCxnSpPr>
          <p:nvPr/>
        </p:nvCxnSpPr>
        <p:spPr>
          <a:xfrm rot="16200000" flipV="1">
            <a:off x="6381315" y="5771714"/>
            <a:ext cx="957855" cy="414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14" name="Oval 113"/>
          <p:cNvSpPr/>
          <p:nvPr/>
        </p:nvSpPr>
        <p:spPr>
          <a:xfrm>
            <a:off x="7453952" y="5167952"/>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5" name="Oval 114"/>
          <p:cNvSpPr/>
          <p:nvPr/>
        </p:nvSpPr>
        <p:spPr>
          <a:xfrm>
            <a:off x="7391400" y="62484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6" name="Oval 115"/>
          <p:cNvSpPr/>
          <p:nvPr/>
        </p:nvSpPr>
        <p:spPr>
          <a:xfrm>
            <a:off x="6477000" y="54864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138" name="Straight Connector 137"/>
          <p:cNvCxnSpPr>
            <a:stCxn id="80" idx="6"/>
            <a:endCxn id="114" idx="1"/>
          </p:cNvCxnSpPr>
          <p:nvPr/>
        </p:nvCxnSpPr>
        <p:spPr>
          <a:xfrm>
            <a:off x="7236013" y="5107642"/>
            <a:ext cx="240914" cy="8328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a:stCxn id="114" idx="6"/>
            <a:endCxn id="81" idx="0"/>
          </p:cNvCxnSpPr>
          <p:nvPr/>
        </p:nvCxnSpPr>
        <p:spPr>
          <a:xfrm>
            <a:off x="7610835" y="5246394"/>
            <a:ext cx="163807" cy="24000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a:stCxn id="83" idx="3"/>
            <a:endCxn id="115" idx="7"/>
          </p:cNvCxnSpPr>
          <p:nvPr/>
        </p:nvCxnSpPr>
        <p:spPr>
          <a:xfrm rot="5400000">
            <a:off x="7523067" y="6079749"/>
            <a:ext cx="193867" cy="18938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a:stCxn id="115" idx="2"/>
            <a:endCxn id="84" idx="6"/>
          </p:cNvCxnSpPr>
          <p:nvPr/>
        </p:nvCxnSpPr>
        <p:spPr>
          <a:xfrm rot="10800000">
            <a:off x="7014884" y="6326842"/>
            <a:ext cx="37651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a:stCxn id="82" idx="1"/>
            <a:endCxn id="116" idx="4"/>
          </p:cNvCxnSpPr>
          <p:nvPr/>
        </p:nvCxnSpPr>
        <p:spPr>
          <a:xfrm rot="16200000" flipV="1">
            <a:off x="6401921" y="5796804"/>
            <a:ext cx="323292" cy="162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a:stCxn id="116" idx="0"/>
            <a:endCxn id="79" idx="3"/>
          </p:cNvCxnSpPr>
          <p:nvPr/>
        </p:nvCxnSpPr>
        <p:spPr>
          <a:xfrm rot="5400000" flipH="1" flipV="1">
            <a:off x="6555568" y="5313394"/>
            <a:ext cx="172880" cy="17313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a:stCxn id="116" idx="6"/>
            <a:endCxn id="81" idx="2"/>
          </p:cNvCxnSpPr>
          <p:nvPr/>
        </p:nvCxnSpPr>
        <p:spPr>
          <a:xfrm>
            <a:off x="6633883" y="5564842"/>
            <a:ext cx="106231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a:stCxn id="116" idx="7"/>
            <a:endCxn id="80" idx="4"/>
          </p:cNvCxnSpPr>
          <p:nvPr/>
        </p:nvCxnSpPr>
        <p:spPr>
          <a:xfrm rot="5400000" flipH="1" flipV="1">
            <a:off x="6722594" y="5074397"/>
            <a:ext cx="323292" cy="54666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a:stCxn id="116" idx="6"/>
            <a:endCxn id="114" idx="3"/>
          </p:cNvCxnSpPr>
          <p:nvPr/>
        </p:nvCxnSpPr>
        <p:spPr>
          <a:xfrm flipV="1">
            <a:off x="6633883" y="5301860"/>
            <a:ext cx="843044" cy="26298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a:stCxn id="116" idx="5"/>
            <a:endCxn id="83" idx="2"/>
          </p:cNvCxnSpPr>
          <p:nvPr/>
        </p:nvCxnSpPr>
        <p:spPr>
          <a:xfrm rot="16200000" flipH="1">
            <a:off x="6950445" y="5280770"/>
            <a:ext cx="401734" cy="10808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a:stCxn id="116" idx="5"/>
            <a:endCxn id="115" idx="1"/>
          </p:cNvCxnSpPr>
          <p:nvPr/>
        </p:nvCxnSpPr>
        <p:spPr>
          <a:xfrm rot="16200000" flipH="1">
            <a:off x="6687108" y="5544107"/>
            <a:ext cx="651067" cy="8034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a:stCxn id="114" idx="2"/>
            <a:endCxn id="79" idx="6"/>
          </p:cNvCxnSpPr>
          <p:nvPr/>
        </p:nvCxnSpPr>
        <p:spPr>
          <a:xfrm rot="10800000" flipV="1">
            <a:off x="6862484" y="5246394"/>
            <a:ext cx="591469" cy="1166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a:stCxn id="114" idx="4"/>
            <a:endCxn id="82" idx="7"/>
          </p:cNvCxnSpPr>
          <p:nvPr/>
        </p:nvCxnSpPr>
        <p:spPr>
          <a:xfrm rot="5400000">
            <a:off x="6786640" y="5220821"/>
            <a:ext cx="641740" cy="84976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stCxn id="114" idx="4"/>
            <a:endCxn id="84" idx="0"/>
          </p:cNvCxnSpPr>
          <p:nvPr/>
        </p:nvCxnSpPr>
        <p:spPr>
          <a:xfrm rot="5400000">
            <a:off x="6772636" y="5488641"/>
            <a:ext cx="923565" cy="59595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a:stCxn id="115" idx="0"/>
            <a:endCxn id="114" idx="5"/>
          </p:cNvCxnSpPr>
          <p:nvPr/>
        </p:nvCxnSpPr>
        <p:spPr>
          <a:xfrm rot="5400000" flipH="1" flipV="1">
            <a:off x="7055581" y="5716121"/>
            <a:ext cx="946540" cy="11801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a:stCxn id="115" idx="0"/>
            <a:endCxn id="80" idx="5"/>
          </p:cNvCxnSpPr>
          <p:nvPr/>
        </p:nvCxnSpPr>
        <p:spPr>
          <a:xfrm rot="16200000" flipV="1">
            <a:off x="6798794" y="5577352"/>
            <a:ext cx="1085292" cy="25680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a:stCxn id="115" idx="1"/>
            <a:endCxn id="82" idx="5"/>
          </p:cNvCxnSpPr>
          <p:nvPr/>
        </p:nvCxnSpPr>
        <p:spPr>
          <a:xfrm rot="16200000" flipV="1">
            <a:off x="6951567" y="5808567"/>
            <a:ext cx="193867" cy="7317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a:stCxn id="115" idx="7"/>
            <a:endCxn id="81" idx="3"/>
          </p:cNvCxnSpPr>
          <p:nvPr/>
        </p:nvCxnSpPr>
        <p:spPr>
          <a:xfrm rot="5400000" flipH="1" flipV="1">
            <a:off x="7296708" y="5848909"/>
            <a:ext cx="651067" cy="1938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a:stCxn id="16" idx="5"/>
            <a:endCxn id="62" idx="2"/>
          </p:cNvCxnSpPr>
          <p:nvPr/>
        </p:nvCxnSpPr>
        <p:spPr>
          <a:xfrm rot="5400000" flipH="1" flipV="1">
            <a:off x="2217745" y="5399653"/>
            <a:ext cx="41818" cy="116149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a:stCxn id="61" idx="6"/>
            <a:endCxn id="38" idx="2"/>
          </p:cNvCxnSpPr>
          <p:nvPr/>
        </p:nvCxnSpPr>
        <p:spPr>
          <a:xfrm flipV="1">
            <a:off x="3581400" y="5944346"/>
            <a:ext cx="838200" cy="8967"/>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a:stCxn id="39" idx="6"/>
            <a:endCxn id="82" idx="2"/>
          </p:cNvCxnSpPr>
          <p:nvPr/>
        </p:nvCxnSpPr>
        <p:spPr>
          <a:xfrm>
            <a:off x="5486400" y="5944346"/>
            <a:ext cx="1062317" cy="7769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1524000" y="5269754"/>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 name="Oval 15"/>
          <p:cNvSpPr/>
          <p:nvPr/>
        </p:nvSpPr>
        <p:spPr>
          <a:xfrm>
            <a:off x="1524000" y="5867400"/>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5" name="Oval 34"/>
          <p:cNvSpPr/>
          <p:nvPr/>
        </p:nvSpPr>
        <p:spPr>
          <a:xfrm>
            <a:off x="4419600" y="5322046"/>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6" name="Oval 35"/>
          <p:cNvSpPr/>
          <p:nvPr/>
        </p:nvSpPr>
        <p:spPr>
          <a:xfrm>
            <a:off x="4869330" y="5029200"/>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7" name="Oval 36"/>
          <p:cNvSpPr/>
          <p:nvPr/>
        </p:nvSpPr>
        <p:spPr>
          <a:xfrm>
            <a:off x="5329517" y="5322046"/>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8" name="Oval 37"/>
          <p:cNvSpPr/>
          <p:nvPr/>
        </p:nvSpPr>
        <p:spPr>
          <a:xfrm>
            <a:off x="4419600" y="5865904"/>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9" name="Oval 38"/>
          <p:cNvSpPr/>
          <p:nvPr/>
        </p:nvSpPr>
        <p:spPr>
          <a:xfrm>
            <a:off x="5329517" y="5865904"/>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0" name="Oval 39"/>
          <p:cNvSpPr/>
          <p:nvPr/>
        </p:nvSpPr>
        <p:spPr>
          <a:xfrm>
            <a:off x="4869330" y="6127373"/>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8" name="Oval 57"/>
          <p:cNvSpPr/>
          <p:nvPr/>
        </p:nvSpPr>
        <p:spPr>
          <a:xfrm>
            <a:off x="2814917" y="5269754"/>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9" name="Oval 58"/>
          <p:cNvSpPr/>
          <p:nvPr/>
        </p:nvSpPr>
        <p:spPr>
          <a:xfrm>
            <a:off x="3424517" y="5257800"/>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1" name="Oval 60"/>
          <p:cNvSpPr/>
          <p:nvPr/>
        </p:nvSpPr>
        <p:spPr>
          <a:xfrm>
            <a:off x="3424517" y="5874871"/>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2" name="Oval 61"/>
          <p:cNvSpPr/>
          <p:nvPr/>
        </p:nvSpPr>
        <p:spPr>
          <a:xfrm>
            <a:off x="2819400" y="5881048"/>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Rectangle 102"/>
          <p:cNvSpPr/>
          <p:nvPr/>
        </p:nvSpPr>
        <p:spPr>
          <a:xfrm>
            <a:off x="533400" y="2133599"/>
            <a:ext cx="7978588" cy="1552135"/>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 name="Content Placeholder 2"/>
          <p:cNvSpPr>
            <a:spLocks noGrp="1"/>
          </p:cNvSpPr>
          <p:nvPr>
            <p:ph idx="1"/>
          </p:nvPr>
        </p:nvSpPr>
        <p:spPr>
          <a:xfrm>
            <a:off x="152400" y="152400"/>
            <a:ext cx="8686800" cy="4724400"/>
          </a:xfrm>
        </p:spPr>
        <p:txBody>
          <a:bodyPr>
            <a:normAutofit/>
          </a:bodyPr>
          <a:lstStyle/>
          <a:p>
            <a:pPr>
              <a:spcBef>
                <a:spcPts val="0"/>
              </a:spcBef>
            </a:pPr>
            <a:r>
              <a:rPr lang="en-CA" sz="2800" b="1" dirty="0" smtClean="0"/>
              <a:t>Notation: </a:t>
            </a:r>
            <a:r>
              <a:rPr lang="en-CA" sz="2800" dirty="0" err="1" smtClean="0"/>
              <a:t>k</a:t>
            </a:r>
            <a:r>
              <a:rPr lang="en-CA" sz="2800" baseline="-25000" dirty="0" err="1" smtClean="0"/>
              <a:t>uv</a:t>
            </a:r>
            <a:r>
              <a:rPr lang="en-CA" sz="2800" dirty="0" smtClean="0"/>
              <a:t> = min size of a cut separating u and v</a:t>
            </a:r>
            <a:endParaRPr lang="en-CA" sz="2800" b="1" dirty="0" smtClean="0"/>
          </a:p>
          <a:p>
            <a:r>
              <a:rPr lang="en-CA" sz="2800" b="1" dirty="0" smtClean="0"/>
              <a:t>Main ideas:</a:t>
            </a:r>
            <a:endParaRPr lang="en-CA" sz="2800" dirty="0" smtClean="0"/>
          </a:p>
          <a:p>
            <a:pPr lvl="1"/>
            <a:r>
              <a:rPr lang="en-CA" b="1" dirty="0" smtClean="0">
                <a:solidFill>
                  <a:srgbClr val="0000FF"/>
                </a:solidFill>
              </a:rPr>
              <a:t>Partition edges into connectivity classes</a:t>
            </a:r>
            <a:br>
              <a:rPr lang="en-CA" b="1" dirty="0" smtClean="0">
                <a:solidFill>
                  <a:srgbClr val="0000FF"/>
                </a:solidFill>
              </a:rPr>
            </a:br>
            <a:r>
              <a:rPr lang="en-CA" dirty="0" smtClean="0"/>
              <a:t>E = </a:t>
            </a:r>
            <a:r>
              <a:rPr lang="en-CA" dirty="0" smtClean="0">
                <a:solidFill>
                  <a:srgbClr val="00B050"/>
                </a:solidFill>
              </a:rPr>
              <a:t>E</a:t>
            </a:r>
            <a:r>
              <a:rPr lang="en-CA" baseline="-25000" dirty="0" smtClean="0">
                <a:solidFill>
                  <a:srgbClr val="00B050"/>
                </a:solidFill>
              </a:rPr>
              <a:t>1</a:t>
            </a:r>
            <a:r>
              <a:rPr lang="en-CA" dirty="0" smtClean="0"/>
              <a:t> </a:t>
            </a:r>
            <a:r>
              <a:rPr lang="en-CA" dirty="0" smtClean="0">
                <a:latin typeface="cmsy10"/>
              </a:rPr>
              <a:t>[</a:t>
            </a:r>
            <a:r>
              <a:rPr lang="en-CA" dirty="0" smtClean="0"/>
              <a:t> </a:t>
            </a:r>
            <a:r>
              <a:rPr lang="en-CA" b="1" dirty="0" smtClean="0">
                <a:solidFill>
                  <a:srgbClr val="CCFF33"/>
                </a:solidFill>
              </a:rPr>
              <a:t>E</a:t>
            </a:r>
            <a:r>
              <a:rPr lang="en-CA" b="1" baseline="-25000" dirty="0" smtClean="0">
                <a:solidFill>
                  <a:srgbClr val="CCFF33"/>
                </a:solidFill>
              </a:rPr>
              <a:t>2</a:t>
            </a:r>
            <a:r>
              <a:rPr lang="en-CA" baseline="-25000" dirty="0" smtClean="0"/>
              <a:t> </a:t>
            </a:r>
            <a:r>
              <a:rPr lang="en-CA" dirty="0" smtClean="0">
                <a:latin typeface="cmsy10"/>
              </a:rPr>
              <a:t>[</a:t>
            </a:r>
            <a:r>
              <a:rPr lang="en-CA" dirty="0" smtClean="0"/>
              <a:t> ... </a:t>
            </a:r>
            <a:r>
              <a:rPr lang="en-CA" dirty="0" err="1" smtClean="0">
                <a:solidFill>
                  <a:srgbClr val="FF0000"/>
                </a:solidFill>
              </a:rPr>
              <a:t>E</a:t>
            </a:r>
            <a:r>
              <a:rPr lang="en-CA" baseline="-20000" dirty="0" err="1" smtClean="0">
                <a:solidFill>
                  <a:srgbClr val="FF0000"/>
                </a:solidFill>
              </a:rPr>
              <a:t>log</a:t>
            </a:r>
            <a:r>
              <a:rPr lang="en-CA" baseline="-20000" dirty="0" smtClean="0">
                <a:solidFill>
                  <a:srgbClr val="FF0000"/>
                </a:solidFill>
              </a:rPr>
              <a:t> n</a:t>
            </a:r>
            <a:r>
              <a:rPr lang="en-CA" baseline="-25000" dirty="0" smtClean="0"/>
              <a:t> </a:t>
            </a:r>
            <a:r>
              <a:rPr lang="en-CA" dirty="0" smtClean="0"/>
              <a:t>where </a:t>
            </a:r>
            <a:r>
              <a:rPr lang="en-CA" dirty="0" err="1" smtClean="0"/>
              <a:t>E</a:t>
            </a:r>
            <a:r>
              <a:rPr lang="en-CA" baseline="-25000" dirty="0" err="1" smtClean="0"/>
              <a:t>i</a:t>
            </a:r>
            <a:r>
              <a:rPr lang="en-CA" dirty="0" smtClean="0"/>
              <a:t> = { e : 2</a:t>
            </a:r>
            <a:r>
              <a:rPr lang="en-CA" baseline="30000" dirty="0" smtClean="0"/>
              <a:t>i-1</a:t>
            </a:r>
            <a:r>
              <a:rPr lang="en-CA" dirty="0" smtClean="0">
                <a:latin typeface="cmsy10"/>
              </a:rPr>
              <a:t>·</a:t>
            </a:r>
            <a:r>
              <a:rPr lang="en-CA" dirty="0" smtClean="0"/>
              <a:t>k</a:t>
            </a:r>
            <a:r>
              <a:rPr lang="en-CA" baseline="-25000" dirty="0" smtClean="0"/>
              <a:t>e</a:t>
            </a:r>
            <a:r>
              <a:rPr lang="en-CA" dirty="0" smtClean="0"/>
              <a:t>&lt;2</a:t>
            </a:r>
            <a:r>
              <a:rPr lang="en-CA" baseline="30000" dirty="0" smtClean="0"/>
              <a:t>i</a:t>
            </a:r>
            <a:r>
              <a:rPr lang="en-CA" dirty="0" smtClean="0"/>
              <a:t> }</a:t>
            </a:r>
          </a:p>
          <a:p>
            <a:pPr lvl="1"/>
            <a:r>
              <a:rPr lang="en-CA" b="1" dirty="0" smtClean="0">
                <a:solidFill>
                  <a:srgbClr val="0000FF"/>
                </a:solidFill>
              </a:rPr>
              <a:t>Prove weight of sampled edges that each cut</a:t>
            </a:r>
            <a:br>
              <a:rPr lang="en-CA" b="1" dirty="0" smtClean="0">
                <a:solidFill>
                  <a:srgbClr val="0000FF"/>
                </a:solidFill>
              </a:rPr>
            </a:br>
            <a:r>
              <a:rPr lang="en-CA" b="1" dirty="0" smtClean="0">
                <a:solidFill>
                  <a:srgbClr val="0000FF"/>
                </a:solidFill>
              </a:rPr>
              <a:t>takes from each connectivity class is about right</a:t>
            </a:r>
            <a:r>
              <a:rPr lang="en-CA" dirty="0" smtClean="0">
                <a:solidFill>
                  <a:srgbClr val="0000FF"/>
                </a:solidFill>
              </a:rPr>
              <a:t/>
            </a:r>
            <a:br>
              <a:rPr lang="en-CA" dirty="0" smtClean="0">
                <a:solidFill>
                  <a:srgbClr val="0000FF"/>
                </a:solidFill>
              </a:rPr>
            </a:br>
            <a:endParaRPr lang="en-CA" dirty="0" smtClean="0">
              <a:solidFill>
                <a:srgbClr val="0000FF"/>
              </a:solidFill>
            </a:endParaRPr>
          </a:p>
          <a:p>
            <a:pPr lvl="1">
              <a:buNone/>
            </a:pPr>
            <a:endParaRPr lang="en-CA" sz="700" dirty="0" smtClean="0"/>
          </a:p>
          <a:p>
            <a:pPr lvl="1"/>
            <a:r>
              <a:rPr lang="en-CA" b="1" dirty="0" smtClean="0">
                <a:solidFill>
                  <a:srgbClr val="0000FF"/>
                </a:solidFill>
              </a:rPr>
              <a:t>This yields a </a:t>
            </a:r>
            <a:r>
              <a:rPr lang="en-CA" b="1" dirty="0" err="1" smtClean="0">
                <a:solidFill>
                  <a:srgbClr val="0000FF"/>
                </a:solidFill>
              </a:rPr>
              <a:t>sparsifier</a:t>
            </a:r>
            <a:endParaRPr lang="en-CA" b="1" dirty="0">
              <a:solidFill>
                <a:srgbClr val="0000FF"/>
              </a:solidFill>
            </a:endParaRPr>
          </a:p>
        </p:txBody>
      </p:sp>
      <p:pic>
        <p:nvPicPr>
          <p:cNvPr id="11" name="Picture 10" descr="TP_tmp.png"/>
          <p:cNvPicPr>
            <a:picLocks noChangeAspect="1"/>
          </p:cNvPicPr>
          <p:nvPr>
            <p:custDataLst>
              <p:tags r:id="rId1"/>
            </p:custDataLst>
          </p:nvPr>
        </p:nvPicPr>
        <p:blipFill>
          <a:blip r:embed="rId5" cstate="print"/>
          <a:stretch>
            <a:fillRect/>
          </a:stretch>
        </p:blipFill>
        <p:spPr bwMode="auto">
          <a:xfrm>
            <a:off x="533400" y="4080804"/>
            <a:ext cx="8365265" cy="842557"/>
          </a:xfrm>
          <a:prstGeom prst="rect">
            <a:avLst/>
          </a:prstGeom>
          <a:noFill/>
          <a:ln/>
          <a:effectLst/>
        </p:spPr>
      </p:pic>
      <p:cxnSp>
        <p:nvCxnSpPr>
          <p:cNvPr id="20" name="Straight Connector 19"/>
          <p:cNvCxnSpPr>
            <a:stCxn id="14" idx="4"/>
            <a:endCxn id="16" idx="0"/>
          </p:cNvCxnSpPr>
          <p:nvPr/>
        </p:nvCxnSpPr>
        <p:spPr>
          <a:xfrm rot="5400000">
            <a:off x="1382061" y="5647018"/>
            <a:ext cx="440763" cy="0"/>
          </a:xfrm>
          <a:prstGeom prst="line">
            <a:avLst/>
          </a:prstGeom>
          <a:ln w="28575">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36" idx="4"/>
            <a:endCxn id="40" idx="0"/>
          </p:cNvCxnSpPr>
          <p:nvPr/>
        </p:nvCxnSpPr>
        <p:spPr>
          <a:xfrm rot="5400000">
            <a:off x="4477126" y="5656728"/>
            <a:ext cx="941290" cy="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36" idx="6"/>
            <a:endCxn id="37" idx="1"/>
          </p:cNvCxnSpPr>
          <p:nvPr/>
        </p:nvCxnSpPr>
        <p:spPr>
          <a:xfrm>
            <a:off x="5026213" y="5107642"/>
            <a:ext cx="326279" cy="23738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a:stCxn id="37" idx="4"/>
            <a:endCxn id="39" idx="0"/>
          </p:cNvCxnSpPr>
          <p:nvPr/>
        </p:nvCxnSpPr>
        <p:spPr>
          <a:xfrm rot="5400000">
            <a:off x="5214471" y="5672417"/>
            <a:ext cx="386975" cy="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39" idx="3"/>
            <a:endCxn id="40" idx="6"/>
          </p:cNvCxnSpPr>
          <p:nvPr/>
        </p:nvCxnSpPr>
        <p:spPr>
          <a:xfrm rot="5400000">
            <a:off x="5086352" y="5939674"/>
            <a:ext cx="206002" cy="326279"/>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40" idx="2"/>
            <a:endCxn id="38" idx="4"/>
          </p:cNvCxnSpPr>
          <p:nvPr/>
        </p:nvCxnSpPr>
        <p:spPr>
          <a:xfrm rot="10800000">
            <a:off x="4498042" y="6022787"/>
            <a:ext cx="371288" cy="183027"/>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38" idx="0"/>
            <a:endCxn id="35" idx="4"/>
          </p:cNvCxnSpPr>
          <p:nvPr/>
        </p:nvCxnSpPr>
        <p:spPr>
          <a:xfrm rot="5400000" flipH="1" flipV="1">
            <a:off x="4304554" y="5672417"/>
            <a:ext cx="386975" cy="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a:stCxn id="35" idx="0"/>
            <a:endCxn id="36" idx="2"/>
          </p:cNvCxnSpPr>
          <p:nvPr/>
        </p:nvCxnSpPr>
        <p:spPr>
          <a:xfrm rot="5400000" flipH="1" flipV="1">
            <a:off x="4576483" y="5029200"/>
            <a:ext cx="214405" cy="371288"/>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36" idx="3"/>
            <a:endCxn id="38" idx="7"/>
          </p:cNvCxnSpPr>
          <p:nvPr/>
        </p:nvCxnSpPr>
        <p:spPr>
          <a:xfrm rot="5400000">
            <a:off x="4360021" y="5356596"/>
            <a:ext cx="725770" cy="338796"/>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a:stCxn id="36" idx="5"/>
            <a:endCxn id="39" idx="1"/>
          </p:cNvCxnSpPr>
          <p:nvPr/>
        </p:nvCxnSpPr>
        <p:spPr>
          <a:xfrm rot="16200000" flipH="1">
            <a:off x="4814980" y="5351367"/>
            <a:ext cx="725770" cy="349254"/>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a:stCxn id="37" idx="2"/>
            <a:endCxn id="35" idx="6"/>
          </p:cNvCxnSpPr>
          <p:nvPr/>
        </p:nvCxnSpPr>
        <p:spPr>
          <a:xfrm rot="10800000">
            <a:off x="4576483" y="5400488"/>
            <a:ext cx="753034" cy="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a:stCxn id="37" idx="3"/>
            <a:endCxn id="38" idx="6"/>
          </p:cNvCxnSpPr>
          <p:nvPr/>
        </p:nvCxnSpPr>
        <p:spPr>
          <a:xfrm rot="5400000">
            <a:off x="4720293" y="5312146"/>
            <a:ext cx="488391" cy="776009"/>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38" idx="6"/>
            <a:endCxn id="39" idx="2"/>
          </p:cNvCxnSpPr>
          <p:nvPr/>
        </p:nvCxnSpPr>
        <p:spPr>
          <a:xfrm>
            <a:off x="4576483" y="5944346"/>
            <a:ext cx="753034" cy="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a:stCxn id="39" idx="2"/>
            <a:endCxn id="35" idx="5"/>
          </p:cNvCxnSpPr>
          <p:nvPr/>
        </p:nvCxnSpPr>
        <p:spPr>
          <a:xfrm rot="10800000">
            <a:off x="4553509" y="5455955"/>
            <a:ext cx="776009" cy="488391"/>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a:stCxn id="37" idx="3"/>
            <a:endCxn id="40" idx="7"/>
          </p:cNvCxnSpPr>
          <p:nvPr/>
        </p:nvCxnSpPr>
        <p:spPr>
          <a:xfrm rot="5400000">
            <a:off x="4830668" y="5628524"/>
            <a:ext cx="694393" cy="349254"/>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a:stCxn id="40" idx="1"/>
            <a:endCxn id="35" idx="5"/>
          </p:cNvCxnSpPr>
          <p:nvPr/>
        </p:nvCxnSpPr>
        <p:spPr>
          <a:xfrm rot="16200000" flipV="1">
            <a:off x="4375710" y="5633753"/>
            <a:ext cx="694393" cy="338796"/>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a:stCxn id="58" idx="4"/>
            <a:endCxn id="62" idx="0"/>
          </p:cNvCxnSpPr>
          <p:nvPr/>
        </p:nvCxnSpPr>
        <p:spPr>
          <a:xfrm rot="16200000" flipH="1">
            <a:off x="2668395" y="5651600"/>
            <a:ext cx="454411" cy="4483"/>
          </a:xfrm>
          <a:prstGeom prst="line">
            <a:avLst/>
          </a:prstGeom>
          <a:ln w="28575">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a:stCxn id="58" idx="6"/>
            <a:endCxn id="59" idx="2"/>
          </p:cNvCxnSpPr>
          <p:nvPr/>
        </p:nvCxnSpPr>
        <p:spPr>
          <a:xfrm flipV="1">
            <a:off x="2971800" y="5336242"/>
            <a:ext cx="452717" cy="11954"/>
          </a:xfrm>
          <a:prstGeom prst="line">
            <a:avLst/>
          </a:prstGeom>
          <a:ln w="28575">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a:stCxn id="59" idx="4"/>
            <a:endCxn id="61" idx="0"/>
          </p:cNvCxnSpPr>
          <p:nvPr/>
        </p:nvCxnSpPr>
        <p:spPr>
          <a:xfrm rot="5400000">
            <a:off x="3272865" y="5644777"/>
            <a:ext cx="460188" cy="0"/>
          </a:xfrm>
          <a:prstGeom prst="line">
            <a:avLst/>
          </a:prstGeom>
          <a:ln w="28575">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a:stCxn id="61" idx="2"/>
            <a:endCxn id="62" idx="6"/>
          </p:cNvCxnSpPr>
          <p:nvPr/>
        </p:nvCxnSpPr>
        <p:spPr>
          <a:xfrm rot="10800000" flipV="1">
            <a:off x="2976283" y="5953312"/>
            <a:ext cx="448234" cy="6177"/>
          </a:xfrm>
          <a:prstGeom prst="line">
            <a:avLst/>
          </a:prstGeom>
          <a:ln w="28575">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stCxn id="58" idx="5"/>
            <a:endCxn id="61" idx="1"/>
          </p:cNvCxnSpPr>
          <p:nvPr/>
        </p:nvCxnSpPr>
        <p:spPr>
          <a:xfrm rot="16200000" flipH="1">
            <a:off x="2951066" y="5401420"/>
            <a:ext cx="494184" cy="498667"/>
          </a:xfrm>
          <a:prstGeom prst="line">
            <a:avLst/>
          </a:prstGeom>
          <a:ln w="28575">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59" idx="3"/>
            <a:endCxn id="62" idx="7"/>
          </p:cNvCxnSpPr>
          <p:nvPr/>
        </p:nvCxnSpPr>
        <p:spPr>
          <a:xfrm rot="5400000">
            <a:off x="2944243" y="5400773"/>
            <a:ext cx="512315" cy="494184"/>
          </a:xfrm>
          <a:prstGeom prst="line">
            <a:avLst/>
          </a:prstGeom>
          <a:ln w="28575">
            <a:solidFill>
              <a:srgbClr val="CCFF33"/>
            </a:solidFill>
          </a:ln>
        </p:spPr>
        <p:style>
          <a:lnRef idx="1">
            <a:schemeClr val="accent1"/>
          </a:lnRef>
          <a:fillRef idx="0">
            <a:schemeClr val="accent1"/>
          </a:fillRef>
          <a:effectRef idx="0">
            <a:schemeClr val="accent1"/>
          </a:effectRef>
          <a:fontRef idx="minor">
            <a:schemeClr val="tx1"/>
          </a:fontRef>
        </p:style>
      </p:cxnSp>
      <p:sp>
        <p:nvSpPr>
          <p:cNvPr id="79" name="Oval 78"/>
          <p:cNvSpPr/>
          <p:nvPr/>
        </p:nvSpPr>
        <p:spPr>
          <a:xfrm>
            <a:off x="6705600" y="5179612"/>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0" name="Oval 79"/>
          <p:cNvSpPr/>
          <p:nvPr/>
        </p:nvSpPr>
        <p:spPr>
          <a:xfrm>
            <a:off x="7079130" y="50292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1" name="Oval 80"/>
          <p:cNvSpPr/>
          <p:nvPr/>
        </p:nvSpPr>
        <p:spPr>
          <a:xfrm>
            <a:off x="7696200" y="54864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2" name="Oval 81"/>
          <p:cNvSpPr/>
          <p:nvPr/>
        </p:nvSpPr>
        <p:spPr>
          <a:xfrm>
            <a:off x="6548717" y="59436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3" name="Oval 82"/>
          <p:cNvSpPr/>
          <p:nvPr/>
        </p:nvSpPr>
        <p:spPr>
          <a:xfrm>
            <a:off x="7691717" y="59436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4" name="Oval 83"/>
          <p:cNvSpPr/>
          <p:nvPr/>
        </p:nvSpPr>
        <p:spPr>
          <a:xfrm>
            <a:off x="6858000" y="62484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85" name="Straight Connector 84"/>
          <p:cNvCxnSpPr>
            <a:stCxn id="80" idx="4"/>
            <a:endCxn id="84" idx="0"/>
          </p:cNvCxnSpPr>
          <p:nvPr/>
        </p:nvCxnSpPr>
        <p:spPr>
          <a:xfrm rot="5400000">
            <a:off x="6515849" y="5606676"/>
            <a:ext cx="1062317" cy="22113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a:stCxn id="80" idx="6"/>
            <a:endCxn id="81" idx="1"/>
          </p:cNvCxnSpPr>
          <p:nvPr/>
        </p:nvCxnSpPr>
        <p:spPr>
          <a:xfrm>
            <a:off x="7236013" y="5107642"/>
            <a:ext cx="483162" cy="40173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a:stCxn id="81" idx="4"/>
            <a:endCxn id="83" idx="0"/>
          </p:cNvCxnSpPr>
          <p:nvPr/>
        </p:nvCxnSpPr>
        <p:spPr>
          <a:xfrm rot="5400000">
            <a:off x="7622243" y="5791200"/>
            <a:ext cx="300317" cy="448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83" idx="3"/>
            <a:endCxn id="84" idx="6"/>
          </p:cNvCxnSpPr>
          <p:nvPr/>
        </p:nvCxnSpPr>
        <p:spPr>
          <a:xfrm rot="5400000">
            <a:off x="7240121" y="5852271"/>
            <a:ext cx="249334" cy="69980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stCxn id="84" idx="2"/>
            <a:endCxn id="82" idx="4"/>
          </p:cNvCxnSpPr>
          <p:nvPr/>
        </p:nvCxnSpPr>
        <p:spPr>
          <a:xfrm rot="10800000">
            <a:off x="6627160" y="6100484"/>
            <a:ext cx="230841" cy="22635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stCxn id="82" idx="0"/>
            <a:endCxn id="79" idx="4"/>
          </p:cNvCxnSpPr>
          <p:nvPr/>
        </p:nvCxnSpPr>
        <p:spPr>
          <a:xfrm rot="5400000" flipH="1" flipV="1">
            <a:off x="6402048" y="5561607"/>
            <a:ext cx="607105" cy="15688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a:stCxn id="79" idx="7"/>
            <a:endCxn id="80" idx="2"/>
          </p:cNvCxnSpPr>
          <p:nvPr/>
        </p:nvCxnSpPr>
        <p:spPr>
          <a:xfrm rot="5400000" flipH="1" flipV="1">
            <a:off x="6911847" y="5035304"/>
            <a:ext cx="94945" cy="23962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80" idx="3"/>
            <a:endCxn id="82" idx="7"/>
          </p:cNvCxnSpPr>
          <p:nvPr/>
        </p:nvCxnSpPr>
        <p:spPr>
          <a:xfrm rot="5400000">
            <a:off x="6490632" y="5355101"/>
            <a:ext cx="803467" cy="41948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80" idx="5"/>
            <a:endCxn id="83" idx="1"/>
          </p:cNvCxnSpPr>
          <p:nvPr/>
        </p:nvCxnSpPr>
        <p:spPr>
          <a:xfrm rot="16200000" flipH="1">
            <a:off x="7062132" y="5314014"/>
            <a:ext cx="803467" cy="50165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a:stCxn id="81" idx="2"/>
            <a:endCxn id="79" idx="6"/>
          </p:cNvCxnSpPr>
          <p:nvPr/>
        </p:nvCxnSpPr>
        <p:spPr>
          <a:xfrm rot="10800000">
            <a:off x="6862484" y="5258054"/>
            <a:ext cx="833717" cy="3067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a:stCxn id="81" idx="3"/>
            <a:endCxn id="82" idx="6"/>
          </p:cNvCxnSpPr>
          <p:nvPr/>
        </p:nvCxnSpPr>
        <p:spPr>
          <a:xfrm rot="5400000">
            <a:off x="7011521" y="5314388"/>
            <a:ext cx="401734" cy="101357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a:stCxn id="82" idx="6"/>
            <a:endCxn id="83" idx="2"/>
          </p:cNvCxnSpPr>
          <p:nvPr/>
        </p:nvCxnSpPr>
        <p:spPr>
          <a:xfrm>
            <a:off x="6705600" y="6022042"/>
            <a:ext cx="98611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a:stCxn id="83" idx="2"/>
            <a:endCxn id="79" idx="5"/>
          </p:cNvCxnSpPr>
          <p:nvPr/>
        </p:nvCxnSpPr>
        <p:spPr>
          <a:xfrm rot="10800000">
            <a:off x="6839509" y="5313520"/>
            <a:ext cx="852209" cy="70852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a:stCxn id="81" idx="3"/>
            <a:endCxn id="84" idx="7"/>
          </p:cNvCxnSpPr>
          <p:nvPr/>
        </p:nvCxnSpPr>
        <p:spPr>
          <a:xfrm rot="5400000">
            <a:off x="7030009" y="5582208"/>
            <a:ext cx="651067" cy="72726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a:stCxn id="84" idx="1"/>
            <a:endCxn id="79" idx="5"/>
          </p:cNvCxnSpPr>
          <p:nvPr/>
        </p:nvCxnSpPr>
        <p:spPr>
          <a:xfrm rot="16200000" flipV="1">
            <a:off x="6381315" y="5771714"/>
            <a:ext cx="957855" cy="4146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14" name="Oval 113"/>
          <p:cNvSpPr/>
          <p:nvPr/>
        </p:nvSpPr>
        <p:spPr>
          <a:xfrm>
            <a:off x="7453952" y="5167952"/>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5" name="Oval 114"/>
          <p:cNvSpPr/>
          <p:nvPr/>
        </p:nvSpPr>
        <p:spPr>
          <a:xfrm>
            <a:off x="7391400" y="62484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6" name="Oval 115"/>
          <p:cNvSpPr/>
          <p:nvPr/>
        </p:nvSpPr>
        <p:spPr>
          <a:xfrm>
            <a:off x="6477000" y="54864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138" name="Straight Connector 137"/>
          <p:cNvCxnSpPr>
            <a:stCxn id="80" idx="6"/>
            <a:endCxn id="114" idx="1"/>
          </p:cNvCxnSpPr>
          <p:nvPr/>
        </p:nvCxnSpPr>
        <p:spPr>
          <a:xfrm>
            <a:off x="7236013" y="5107642"/>
            <a:ext cx="240914" cy="8328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a:stCxn id="114" idx="6"/>
            <a:endCxn id="81" idx="0"/>
          </p:cNvCxnSpPr>
          <p:nvPr/>
        </p:nvCxnSpPr>
        <p:spPr>
          <a:xfrm>
            <a:off x="7610835" y="5246394"/>
            <a:ext cx="163807" cy="24000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a:stCxn id="83" idx="3"/>
            <a:endCxn id="115" idx="7"/>
          </p:cNvCxnSpPr>
          <p:nvPr/>
        </p:nvCxnSpPr>
        <p:spPr>
          <a:xfrm rot="5400000">
            <a:off x="7523067" y="6079749"/>
            <a:ext cx="193867" cy="18938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a:stCxn id="115" idx="2"/>
            <a:endCxn id="84" idx="6"/>
          </p:cNvCxnSpPr>
          <p:nvPr/>
        </p:nvCxnSpPr>
        <p:spPr>
          <a:xfrm rot="10800000">
            <a:off x="7014884" y="6326842"/>
            <a:ext cx="37651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a:stCxn id="82" idx="1"/>
            <a:endCxn id="116" idx="4"/>
          </p:cNvCxnSpPr>
          <p:nvPr/>
        </p:nvCxnSpPr>
        <p:spPr>
          <a:xfrm rot="16200000" flipV="1">
            <a:off x="6401921" y="5796804"/>
            <a:ext cx="323292" cy="1625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a:stCxn id="116" idx="0"/>
            <a:endCxn id="79" idx="3"/>
          </p:cNvCxnSpPr>
          <p:nvPr/>
        </p:nvCxnSpPr>
        <p:spPr>
          <a:xfrm rot="5400000" flipH="1" flipV="1">
            <a:off x="6555568" y="5313394"/>
            <a:ext cx="172880" cy="17313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a:stCxn id="116" idx="6"/>
            <a:endCxn id="81" idx="2"/>
          </p:cNvCxnSpPr>
          <p:nvPr/>
        </p:nvCxnSpPr>
        <p:spPr>
          <a:xfrm>
            <a:off x="6633883" y="5564842"/>
            <a:ext cx="106231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a:stCxn id="116" idx="7"/>
            <a:endCxn id="80" idx="4"/>
          </p:cNvCxnSpPr>
          <p:nvPr/>
        </p:nvCxnSpPr>
        <p:spPr>
          <a:xfrm rot="5400000" flipH="1" flipV="1">
            <a:off x="6722594" y="5074397"/>
            <a:ext cx="323292" cy="54666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a:stCxn id="116" idx="6"/>
            <a:endCxn id="114" idx="3"/>
          </p:cNvCxnSpPr>
          <p:nvPr/>
        </p:nvCxnSpPr>
        <p:spPr>
          <a:xfrm flipV="1">
            <a:off x="6633883" y="5301860"/>
            <a:ext cx="843044" cy="26298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a:stCxn id="116" idx="5"/>
            <a:endCxn id="83" idx="2"/>
          </p:cNvCxnSpPr>
          <p:nvPr/>
        </p:nvCxnSpPr>
        <p:spPr>
          <a:xfrm rot="16200000" flipH="1">
            <a:off x="6950445" y="5280770"/>
            <a:ext cx="401734" cy="108080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a:stCxn id="116" idx="5"/>
            <a:endCxn id="115" idx="1"/>
          </p:cNvCxnSpPr>
          <p:nvPr/>
        </p:nvCxnSpPr>
        <p:spPr>
          <a:xfrm rot="16200000" flipH="1">
            <a:off x="6687108" y="5544107"/>
            <a:ext cx="651067" cy="80346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a:stCxn id="114" idx="2"/>
            <a:endCxn id="79" idx="6"/>
          </p:cNvCxnSpPr>
          <p:nvPr/>
        </p:nvCxnSpPr>
        <p:spPr>
          <a:xfrm rot="10800000" flipV="1">
            <a:off x="6862484" y="5246394"/>
            <a:ext cx="591469" cy="1166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a:stCxn id="114" idx="4"/>
            <a:endCxn id="82" idx="7"/>
          </p:cNvCxnSpPr>
          <p:nvPr/>
        </p:nvCxnSpPr>
        <p:spPr>
          <a:xfrm rot="5400000">
            <a:off x="6786640" y="5220821"/>
            <a:ext cx="641740" cy="84976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stCxn id="114" idx="4"/>
            <a:endCxn id="84" idx="0"/>
          </p:cNvCxnSpPr>
          <p:nvPr/>
        </p:nvCxnSpPr>
        <p:spPr>
          <a:xfrm rot="5400000">
            <a:off x="6772636" y="5488641"/>
            <a:ext cx="923565" cy="59595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a:stCxn id="115" idx="0"/>
            <a:endCxn id="114" idx="5"/>
          </p:cNvCxnSpPr>
          <p:nvPr/>
        </p:nvCxnSpPr>
        <p:spPr>
          <a:xfrm rot="5400000" flipH="1" flipV="1">
            <a:off x="7055581" y="5716121"/>
            <a:ext cx="946540" cy="11801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a:stCxn id="115" idx="0"/>
            <a:endCxn id="80" idx="5"/>
          </p:cNvCxnSpPr>
          <p:nvPr/>
        </p:nvCxnSpPr>
        <p:spPr>
          <a:xfrm rot="16200000" flipV="1">
            <a:off x="6798794" y="5577352"/>
            <a:ext cx="1085292" cy="25680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a:stCxn id="115" idx="1"/>
            <a:endCxn id="82" idx="5"/>
          </p:cNvCxnSpPr>
          <p:nvPr/>
        </p:nvCxnSpPr>
        <p:spPr>
          <a:xfrm rot="16200000" flipV="1">
            <a:off x="6951567" y="5808567"/>
            <a:ext cx="193867" cy="73175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a:stCxn id="115" idx="7"/>
            <a:endCxn id="81" idx="3"/>
          </p:cNvCxnSpPr>
          <p:nvPr/>
        </p:nvCxnSpPr>
        <p:spPr>
          <a:xfrm rot="5400000" flipH="1" flipV="1">
            <a:off x="7296708" y="5848909"/>
            <a:ext cx="651067" cy="19386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a:stCxn id="16" idx="5"/>
            <a:endCxn id="62" idx="2"/>
          </p:cNvCxnSpPr>
          <p:nvPr/>
        </p:nvCxnSpPr>
        <p:spPr>
          <a:xfrm rot="5400000" flipH="1" flipV="1">
            <a:off x="2217745" y="5399653"/>
            <a:ext cx="41818" cy="1161492"/>
          </a:xfrm>
          <a:prstGeom prst="line">
            <a:avLst/>
          </a:prstGeom>
          <a:ln w="3175">
            <a:solidFill>
              <a:srgbClr val="00FF00"/>
            </a:solidFill>
          </a:ln>
        </p:spPr>
        <p:style>
          <a:lnRef idx="1">
            <a:schemeClr val="accent1"/>
          </a:lnRef>
          <a:fillRef idx="0">
            <a:schemeClr val="accent1"/>
          </a:fillRef>
          <a:effectRef idx="0">
            <a:schemeClr val="accent1"/>
          </a:effectRef>
          <a:fontRef idx="minor">
            <a:schemeClr val="tx1"/>
          </a:fontRef>
        </p:style>
      </p:cxnSp>
      <p:pic>
        <p:nvPicPr>
          <p:cNvPr id="104" name="Picture 103" descr="TP_tmp.png"/>
          <p:cNvPicPr>
            <a:picLocks noChangeAspect="1"/>
          </p:cNvPicPr>
          <p:nvPr>
            <p:custDataLst>
              <p:tags r:id="rId2"/>
            </p:custDataLst>
          </p:nvPr>
        </p:nvPicPr>
        <p:blipFill>
          <a:blip r:embed="rId6" cstate="print">
            <a:clrChange>
              <a:clrFrom>
                <a:srgbClr val="FFFFFF"/>
              </a:clrFrom>
              <a:clrTo>
                <a:srgbClr val="FFFFFF">
                  <a:alpha val="0"/>
                </a:srgbClr>
              </a:clrTo>
            </a:clrChange>
          </a:blip>
          <a:stretch>
            <a:fillRect/>
          </a:stretch>
        </p:blipFill>
        <p:spPr bwMode="auto">
          <a:xfrm>
            <a:off x="2525209" y="2958152"/>
            <a:ext cx="4684710" cy="685652"/>
          </a:xfrm>
          <a:prstGeom prst="rect">
            <a:avLst/>
          </a:prstGeom>
          <a:noFill/>
          <a:ln/>
          <a:effectLst/>
        </p:spPr>
      </p:pic>
      <p:cxnSp>
        <p:nvCxnSpPr>
          <p:cNvPr id="238" name="Straight Connector 237"/>
          <p:cNvCxnSpPr>
            <a:stCxn id="61" idx="6"/>
            <a:endCxn id="38" idx="2"/>
          </p:cNvCxnSpPr>
          <p:nvPr/>
        </p:nvCxnSpPr>
        <p:spPr>
          <a:xfrm flipV="1">
            <a:off x="3581400" y="5944346"/>
            <a:ext cx="838200" cy="8967"/>
          </a:xfrm>
          <a:prstGeom prst="line">
            <a:avLst/>
          </a:prstGeom>
          <a:ln w="3175">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a:stCxn id="39" idx="6"/>
            <a:endCxn id="82" idx="2"/>
          </p:cNvCxnSpPr>
          <p:nvPr/>
        </p:nvCxnSpPr>
        <p:spPr>
          <a:xfrm>
            <a:off x="5486400" y="5944346"/>
            <a:ext cx="1062317" cy="77696"/>
          </a:xfrm>
          <a:prstGeom prst="line">
            <a:avLst/>
          </a:prstGeom>
          <a:ln w="3175">
            <a:solidFill>
              <a:srgbClr val="00FF00"/>
            </a:solidFill>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1524000" y="5269754"/>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 name="Oval 15"/>
          <p:cNvSpPr/>
          <p:nvPr/>
        </p:nvSpPr>
        <p:spPr>
          <a:xfrm>
            <a:off x="1524000" y="5867400"/>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5" name="Oval 34"/>
          <p:cNvSpPr/>
          <p:nvPr/>
        </p:nvSpPr>
        <p:spPr>
          <a:xfrm>
            <a:off x="4419600" y="5322046"/>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6" name="Oval 35"/>
          <p:cNvSpPr/>
          <p:nvPr/>
        </p:nvSpPr>
        <p:spPr>
          <a:xfrm>
            <a:off x="4869330" y="5029200"/>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7" name="Oval 36"/>
          <p:cNvSpPr/>
          <p:nvPr/>
        </p:nvSpPr>
        <p:spPr>
          <a:xfrm>
            <a:off x="5329517" y="5322046"/>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8" name="Oval 37"/>
          <p:cNvSpPr/>
          <p:nvPr/>
        </p:nvSpPr>
        <p:spPr>
          <a:xfrm>
            <a:off x="4419600" y="5865904"/>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9" name="Oval 38"/>
          <p:cNvSpPr/>
          <p:nvPr/>
        </p:nvSpPr>
        <p:spPr>
          <a:xfrm>
            <a:off x="5329517" y="5865904"/>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0" name="Oval 39"/>
          <p:cNvSpPr/>
          <p:nvPr/>
        </p:nvSpPr>
        <p:spPr>
          <a:xfrm>
            <a:off x="4869330" y="6127373"/>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8" name="Oval 57"/>
          <p:cNvSpPr/>
          <p:nvPr/>
        </p:nvSpPr>
        <p:spPr>
          <a:xfrm>
            <a:off x="2814917" y="5269754"/>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9" name="Oval 58"/>
          <p:cNvSpPr/>
          <p:nvPr/>
        </p:nvSpPr>
        <p:spPr>
          <a:xfrm>
            <a:off x="3424517" y="5257800"/>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1" name="Oval 60"/>
          <p:cNvSpPr/>
          <p:nvPr/>
        </p:nvSpPr>
        <p:spPr>
          <a:xfrm>
            <a:off x="3424517" y="5874871"/>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2" name="Oval 61"/>
          <p:cNvSpPr/>
          <p:nvPr/>
        </p:nvSpPr>
        <p:spPr>
          <a:xfrm>
            <a:off x="2819400" y="5881048"/>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0" name="Freeform 99"/>
          <p:cNvSpPr/>
          <p:nvPr/>
        </p:nvSpPr>
        <p:spPr>
          <a:xfrm>
            <a:off x="491358" y="5644055"/>
            <a:ext cx="8066690" cy="1067676"/>
          </a:xfrm>
          <a:custGeom>
            <a:avLst/>
            <a:gdLst>
              <a:gd name="connsiteX0" fmla="*/ 8053552 w 8053553"/>
              <a:gd name="connsiteY0" fmla="*/ 202324 h 1179786"/>
              <a:gd name="connsiteX1" fmla="*/ 7422932 w 8053553"/>
              <a:gd name="connsiteY1" fmla="*/ 1037896 h 1179786"/>
              <a:gd name="connsiteX2" fmla="*/ 4269828 w 8053553"/>
              <a:gd name="connsiteY2" fmla="*/ 1053662 h 1179786"/>
              <a:gd name="connsiteX3" fmla="*/ 1290145 w 8053553"/>
              <a:gd name="connsiteY3" fmla="*/ 990600 h 1179786"/>
              <a:gd name="connsiteX4" fmla="*/ 312683 w 8053553"/>
              <a:gd name="connsiteY4" fmla="*/ 281151 h 1179786"/>
              <a:gd name="connsiteX5" fmla="*/ 3166242 w 8053553"/>
              <a:gd name="connsiteY5" fmla="*/ 60434 h 1179786"/>
              <a:gd name="connsiteX6" fmla="*/ 5483773 w 8053553"/>
              <a:gd name="connsiteY6" fmla="*/ 13138 h 1179786"/>
              <a:gd name="connsiteX7" fmla="*/ 8006256 w 8053553"/>
              <a:gd name="connsiteY7" fmla="*/ 139262 h 1179786"/>
              <a:gd name="connsiteX0" fmla="*/ 8053552 w 8053553"/>
              <a:gd name="connsiteY0" fmla="*/ 202324 h 1179786"/>
              <a:gd name="connsiteX1" fmla="*/ 7422932 w 8053553"/>
              <a:gd name="connsiteY1" fmla="*/ 1037896 h 1179786"/>
              <a:gd name="connsiteX2" fmla="*/ 4269828 w 8053553"/>
              <a:gd name="connsiteY2" fmla="*/ 1053662 h 1179786"/>
              <a:gd name="connsiteX3" fmla="*/ 1290145 w 8053553"/>
              <a:gd name="connsiteY3" fmla="*/ 990600 h 1179786"/>
              <a:gd name="connsiteX4" fmla="*/ 312683 w 8053553"/>
              <a:gd name="connsiteY4" fmla="*/ 281151 h 1179786"/>
              <a:gd name="connsiteX5" fmla="*/ 3166242 w 8053553"/>
              <a:gd name="connsiteY5" fmla="*/ 60434 h 1179786"/>
              <a:gd name="connsiteX6" fmla="*/ 5483773 w 8053553"/>
              <a:gd name="connsiteY6" fmla="*/ 13138 h 1179786"/>
              <a:gd name="connsiteX7" fmla="*/ 8006256 w 8053553"/>
              <a:gd name="connsiteY7" fmla="*/ 139262 h 1179786"/>
              <a:gd name="connsiteX8" fmla="*/ 8053552 w 8053553"/>
              <a:gd name="connsiteY8" fmla="*/ 202324 h 1179786"/>
              <a:gd name="connsiteX0" fmla="*/ 7814442 w 8013701"/>
              <a:gd name="connsiteY0" fmla="*/ 131379 h 1191610"/>
              <a:gd name="connsiteX1" fmla="*/ 7422932 w 8013701"/>
              <a:gd name="connsiteY1" fmla="*/ 1037896 h 1191610"/>
              <a:gd name="connsiteX2" fmla="*/ 4269828 w 8013701"/>
              <a:gd name="connsiteY2" fmla="*/ 1053662 h 1191610"/>
              <a:gd name="connsiteX3" fmla="*/ 1290145 w 8013701"/>
              <a:gd name="connsiteY3" fmla="*/ 990600 h 1191610"/>
              <a:gd name="connsiteX4" fmla="*/ 312683 w 8013701"/>
              <a:gd name="connsiteY4" fmla="*/ 281151 h 1191610"/>
              <a:gd name="connsiteX5" fmla="*/ 3166242 w 8013701"/>
              <a:gd name="connsiteY5" fmla="*/ 60434 h 1191610"/>
              <a:gd name="connsiteX6" fmla="*/ 5483773 w 8013701"/>
              <a:gd name="connsiteY6" fmla="*/ 13138 h 1191610"/>
              <a:gd name="connsiteX7" fmla="*/ 8006256 w 8013701"/>
              <a:gd name="connsiteY7" fmla="*/ 139262 h 1191610"/>
              <a:gd name="connsiteX8" fmla="*/ 7814442 w 8013701"/>
              <a:gd name="connsiteY8" fmla="*/ 131379 h 1191610"/>
              <a:gd name="connsiteX0" fmla="*/ 7966842 w 8039101"/>
              <a:gd name="connsiteY0" fmla="*/ 512379 h 1128110"/>
              <a:gd name="connsiteX1" fmla="*/ 7422932 w 8039101"/>
              <a:gd name="connsiteY1" fmla="*/ 1037896 h 1128110"/>
              <a:gd name="connsiteX2" fmla="*/ 4269828 w 8039101"/>
              <a:gd name="connsiteY2" fmla="*/ 1053662 h 1128110"/>
              <a:gd name="connsiteX3" fmla="*/ 1290145 w 8039101"/>
              <a:gd name="connsiteY3" fmla="*/ 990600 h 1128110"/>
              <a:gd name="connsiteX4" fmla="*/ 312683 w 8039101"/>
              <a:gd name="connsiteY4" fmla="*/ 281151 h 1128110"/>
              <a:gd name="connsiteX5" fmla="*/ 3166242 w 8039101"/>
              <a:gd name="connsiteY5" fmla="*/ 60434 h 1128110"/>
              <a:gd name="connsiteX6" fmla="*/ 5483773 w 8039101"/>
              <a:gd name="connsiteY6" fmla="*/ 13138 h 1128110"/>
              <a:gd name="connsiteX7" fmla="*/ 8006256 w 8039101"/>
              <a:gd name="connsiteY7" fmla="*/ 139262 h 1128110"/>
              <a:gd name="connsiteX8" fmla="*/ 7966842 w 8039101"/>
              <a:gd name="connsiteY8" fmla="*/ 512379 h 1128110"/>
              <a:gd name="connsiteX0" fmla="*/ 8006256 w 8006256"/>
              <a:gd name="connsiteY0" fmla="*/ 139262 h 1128110"/>
              <a:gd name="connsiteX1" fmla="*/ 7422932 w 8006256"/>
              <a:gd name="connsiteY1" fmla="*/ 1037896 h 1128110"/>
              <a:gd name="connsiteX2" fmla="*/ 4269828 w 8006256"/>
              <a:gd name="connsiteY2" fmla="*/ 1053662 h 1128110"/>
              <a:gd name="connsiteX3" fmla="*/ 1290145 w 8006256"/>
              <a:gd name="connsiteY3" fmla="*/ 990600 h 1128110"/>
              <a:gd name="connsiteX4" fmla="*/ 312683 w 8006256"/>
              <a:gd name="connsiteY4" fmla="*/ 281151 h 1128110"/>
              <a:gd name="connsiteX5" fmla="*/ 3166242 w 8006256"/>
              <a:gd name="connsiteY5" fmla="*/ 60434 h 1128110"/>
              <a:gd name="connsiteX6" fmla="*/ 5483773 w 8006256"/>
              <a:gd name="connsiteY6" fmla="*/ 13138 h 1128110"/>
              <a:gd name="connsiteX7" fmla="*/ 8006256 w 8006256"/>
              <a:gd name="connsiteY7" fmla="*/ 139262 h 1128110"/>
              <a:gd name="connsiteX0" fmla="*/ 8006256 w 8864163"/>
              <a:gd name="connsiteY0" fmla="*/ 139262 h 1128110"/>
              <a:gd name="connsiteX1" fmla="*/ 7422932 w 8864163"/>
              <a:gd name="connsiteY1" fmla="*/ 1037896 h 1128110"/>
              <a:gd name="connsiteX2" fmla="*/ 4269828 w 8864163"/>
              <a:gd name="connsiteY2" fmla="*/ 1053662 h 1128110"/>
              <a:gd name="connsiteX3" fmla="*/ 1290145 w 8864163"/>
              <a:gd name="connsiteY3" fmla="*/ 990600 h 1128110"/>
              <a:gd name="connsiteX4" fmla="*/ 312683 w 8864163"/>
              <a:gd name="connsiteY4" fmla="*/ 281151 h 1128110"/>
              <a:gd name="connsiteX5" fmla="*/ 3166242 w 8864163"/>
              <a:gd name="connsiteY5" fmla="*/ 60434 h 1128110"/>
              <a:gd name="connsiteX6" fmla="*/ 5483773 w 8864163"/>
              <a:gd name="connsiteY6" fmla="*/ 13138 h 1128110"/>
              <a:gd name="connsiteX7" fmla="*/ 8006256 w 8864163"/>
              <a:gd name="connsiteY7" fmla="*/ 139262 h 1128110"/>
              <a:gd name="connsiteX0" fmla="*/ 7509642 w 8367549"/>
              <a:gd name="connsiteY0" fmla="*/ 218965 h 1139496"/>
              <a:gd name="connsiteX1" fmla="*/ 7422932 w 8367549"/>
              <a:gd name="connsiteY1" fmla="*/ 1049282 h 1139496"/>
              <a:gd name="connsiteX2" fmla="*/ 4269828 w 8367549"/>
              <a:gd name="connsiteY2" fmla="*/ 1065048 h 1139496"/>
              <a:gd name="connsiteX3" fmla="*/ 1290145 w 8367549"/>
              <a:gd name="connsiteY3" fmla="*/ 1001986 h 1139496"/>
              <a:gd name="connsiteX4" fmla="*/ 312683 w 8367549"/>
              <a:gd name="connsiteY4" fmla="*/ 292537 h 1139496"/>
              <a:gd name="connsiteX5" fmla="*/ 3166242 w 8367549"/>
              <a:gd name="connsiteY5" fmla="*/ 71820 h 1139496"/>
              <a:gd name="connsiteX6" fmla="*/ 5483773 w 8367549"/>
              <a:gd name="connsiteY6" fmla="*/ 24524 h 1139496"/>
              <a:gd name="connsiteX7" fmla="*/ 7509642 w 8367549"/>
              <a:gd name="connsiteY7" fmla="*/ 218965 h 1139496"/>
              <a:gd name="connsiteX0" fmla="*/ 7509642 w 8045670"/>
              <a:gd name="connsiteY0" fmla="*/ 147145 h 1067676"/>
              <a:gd name="connsiteX1" fmla="*/ 7422932 w 8045670"/>
              <a:gd name="connsiteY1" fmla="*/ 977462 h 1067676"/>
              <a:gd name="connsiteX2" fmla="*/ 4269828 w 8045670"/>
              <a:gd name="connsiteY2" fmla="*/ 993228 h 1067676"/>
              <a:gd name="connsiteX3" fmla="*/ 1290145 w 8045670"/>
              <a:gd name="connsiteY3" fmla="*/ 930166 h 1067676"/>
              <a:gd name="connsiteX4" fmla="*/ 312683 w 8045670"/>
              <a:gd name="connsiteY4" fmla="*/ 220717 h 1067676"/>
              <a:gd name="connsiteX5" fmla="*/ 3166242 w 8045670"/>
              <a:gd name="connsiteY5" fmla="*/ 0 h 1067676"/>
              <a:gd name="connsiteX6" fmla="*/ 5452242 w 8045670"/>
              <a:gd name="connsiteY6" fmla="*/ 70945 h 1067676"/>
              <a:gd name="connsiteX7" fmla="*/ 7509642 w 8045670"/>
              <a:gd name="connsiteY7" fmla="*/ 147145 h 1067676"/>
              <a:gd name="connsiteX0" fmla="*/ 7509642 w 8045670"/>
              <a:gd name="connsiteY0" fmla="*/ 147145 h 1067676"/>
              <a:gd name="connsiteX1" fmla="*/ 7422932 w 8045670"/>
              <a:gd name="connsiteY1" fmla="*/ 977462 h 1067676"/>
              <a:gd name="connsiteX2" fmla="*/ 4269828 w 8045670"/>
              <a:gd name="connsiteY2" fmla="*/ 993228 h 1067676"/>
              <a:gd name="connsiteX3" fmla="*/ 1290145 w 8045670"/>
              <a:gd name="connsiteY3" fmla="*/ 930166 h 1067676"/>
              <a:gd name="connsiteX4" fmla="*/ 312683 w 8045670"/>
              <a:gd name="connsiteY4" fmla="*/ 220717 h 1067676"/>
              <a:gd name="connsiteX5" fmla="*/ 3166242 w 8045670"/>
              <a:gd name="connsiteY5" fmla="*/ 0 h 1067676"/>
              <a:gd name="connsiteX6" fmla="*/ 5452242 w 8045670"/>
              <a:gd name="connsiteY6" fmla="*/ 70945 h 1067676"/>
              <a:gd name="connsiteX7" fmla="*/ 7509642 w 8045670"/>
              <a:gd name="connsiteY7" fmla="*/ 147145 h 1067676"/>
              <a:gd name="connsiteX0" fmla="*/ 7509642 w 8045670"/>
              <a:gd name="connsiteY0" fmla="*/ 147145 h 1067676"/>
              <a:gd name="connsiteX1" fmla="*/ 7422932 w 8045670"/>
              <a:gd name="connsiteY1" fmla="*/ 977462 h 1067676"/>
              <a:gd name="connsiteX2" fmla="*/ 4269828 w 8045670"/>
              <a:gd name="connsiteY2" fmla="*/ 993228 h 1067676"/>
              <a:gd name="connsiteX3" fmla="*/ 1290145 w 8045670"/>
              <a:gd name="connsiteY3" fmla="*/ 930166 h 1067676"/>
              <a:gd name="connsiteX4" fmla="*/ 312683 w 8045670"/>
              <a:gd name="connsiteY4" fmla="*/ 220717 h 1067676"/>
              <a:gd name="connsiteX5" fmla="*/ 3166242 w 8045670"/>
              <a:gd name="connsiteY5" fmla="*/ 0 h 1067676"/>
              <a:gd name="connsiteX6" fmla="*/ 5452242 w 8045670"/>
              <a:gd name="connsiteY6" fmla="*/ 70945 h 1067676"/>
              <a:gd name="connsiteX7" fmla="*/ 7509642 w 8045670"/>
              <a:gd name="connsiteY7" fmla="*/ 147145 h 1067676"/>
              <a:gd name="connsiteX0" fmla="*/ 7509642 w 8045670"/>
              <a:gd name="connsiteY0" fmla="*/ 147145 h 1067676"/>
              <a:gd name="connsiteX1" fmla="*/ 7422932 w 8045670"/>
              <a:gd name="connsiteY1" fmla="*/ 977462 h 1067676"/>
              <a:gd name="connsiteX2" fmla="*/ 4269828 w 8045670"/>
              <a:gd name="connsiteY2" fmla="*/ 993228 h 1067676"/>
              <a:gd name="connsiteX3" fmla="*/ 1290145 w 8045670"/>
              <a:gd name="connsiteY3" fmla="*/ 930166 h 1067676"/>
              <a:gd name="connsiteX4" fmla="*/ 312683 w 8045670"/>
              <a:gd name="connsiteY4" fmla="*/ 220717 h 1067676"/>
              <a:gd name="connsiteX5" fmla="*/ 3166242 w 8045670"/>
              <a:gd name="connsiteY5" fmla="*/ 0 h 1067676"/>
              <a:gd name="connsiteX6" fmla="*/ 5452242 w 8045670"/>
              <a:gd name="connsiteY6" fmla="*/ 70945 h 1067676"/>
              <a:gd name="connsiteX7" fmla="*/ 7509642 w 8045670"/>
              <a:gd name="connsiteY7" fmla="*/ 147145 h 1067676"/>
              <a:gd name="connsiteX0" fmla="*/ 7814442 w 8142890"/>
              <a:gd name="connsiteY0" fmla="*/ 147145 h 1067676"/>
              <a:gd name="connsiteX1" fmla="*/ 7422932 w 8142890"/>
              <a:gd name="connsiteY1" fmla="*/ 977462 h 1067676"/>
              <a:gd name="connsiteX2" fmla="*/ 4269828 w 8142890"/>
              <a:gd name="connsiteY2" fmla="*/ 993228 h 1067676"/>
              <a:gd name="connsiteX3" fmla="*/ 1290145 w 8142890"/>
              <a:gd name="connsiteY3" fmla="*/ 930166 h 1067676"/>
              <a:gd name="connsiteX4" fmla="*/ 312683 w 8142890"/>
              <a:gd name="connsiteY4" fmla="*/ 220717 h 1067676"/>
              <a:gd name="connsiteX5" fmla="*/ 3166242 w 8142890"/>
              <a:gd name="connsiteY5" fmla="*/ 0 h 1067676"/>
              <a:gd name="connsiteX6" fmla="*/ 5452242 w 8142890"/>
              <a:gd name="connsiteY6" fmla="*/ 70945 h 1067676"/>
              <a:gd name="connsiteX7" fmla="*/ 7814442 w 8142890"/>
              <a:gd name="connsiteY7" fmla="*/ 147145 h 1067676"/>
              <a:gd name="connsiteX0" fmla="*/ 7738242 w 8066690"/>
              <a:gd name="connsiteY0" fmla="*/ 299545 h 1067676"/>
              <a:gd name="connsiteX1" fmla="*/ 7422932 w 8066690"/>
              <a:gd name="connsiteY1" fmla="*/ 977462 h 1067676"/>
              <a:gd name="connsiteX2" fmla="*/ 4269828 w 8066690"/>
              <a:gd name="connsiteY2" fmla="*/ 993228 h 1067676"/>
              <a:gd name="connsiteX3" fmla="*/ 1290145 w 8066690"/>
              <a:gd name="connsiteY3" fmla="*/ 930166 h 1067676"/>
              <a:gd name="connsiteX4" fmla="*/ 312683 w 8066690"/>
              <a:gd name="connsiteY4" fmla="*/ 220717 h 1067676"/>
              <a:gd name="connsiteX5" fmla="*/ 3166242 w 8066690"/>
              <a:gd name="connsiteY5" fmla="*/ 0 h 1067676"/>
              <a:gd name="connsiteX6" fmla="*/ 5452242 w 8066690"/>
              <a:gd name="connsiteY6" fmla="*/ 70945 h 1067676"/>
              <a:gd name="connsiteX7" fmla="*/ 7738242 w 8066690"/>
              <a:gd name="connsiteY7" fmla="*/ 299545 h 1067676"/>
              <a:gd name="connsiteX0" fmla="*/ 7738242 w 8066690"/>
              <a:gd name="connsiteY0" fmla="*/ 299545 h 1067676"/>
              <a:gd name="connsiteX1" fmla="*/ 7422932 w 8066690"/>
              <a:gd name="connsiteY1" fmla="*/ 977462 h 1067676"/>
              <a:gd name="connsiteX2" fmla="*/ 4269828 w 8066690"/>
              <a:gd name="connsiteY2" fmla="*/ 993228 h 1067676"/>
              <a:gd name="connsiteX3" fmla="*/ 1290145 w 8066690"/>
              <a:gd name="connsiteY3" fmla="*/ 930166 h 1067676"/>
              <a:gd name="connsiteX4" fmla="*/ 312683 w 8066690"/>
              <a:gd name="connsiteY4" fmla="*/ 220717 h 1067676"/>
              <a:gd name="connsiteX5" fmla="*/ 3166242 w 8066690"/>
              <a:gd name="connsiteY5" fmla="*/ 0 h 1067676"/>
              <a:gd name="connsiteX6" fmla="*/ 5452242 w 8066690"/>
              <a:gd name="connsiteY6" fmla="*/ 70945 h 1067676"/>
              <a:gd name="connsiteX7" fmla="*/ 7738242 w 8066690"/>
              <a:gd name="connsiteY7" fmla="*/ 299545 h 1067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66690" h="1067676">
                <a:moveTo>
                  <a:pt x="7738242" y="299545"/>
                </a:moveTo>
                <a:cubicBezTo>
                  <a:pt x="8066690" y="450631"/>
                  <a:pt x="8045670" y="825062"/>
                  <a:pt x="7422932" y="977462"/>
                </a:cubicBezTo>
                <a:cubicBezTo>
                  <a:pt x="6806763" y="1067676"/>
                  <a:pt x="5291959" y="1001111"/>
                  <a:pt x="4269828" y="993228"/>
                </a:cubicBezTo>
                <a:cubicBezTo>
                  <a:pt x="3247697" y="985345"/>
                  <a:pt x="1949669" y="1058918"/>
                  <a:pt x="1290145" y="930166"/>
                </a:cubicBezTo>
                <a:cubicBezTo>
                  <a:pt x="630621" y="801414"/>
                  <a:pt x="0" y="375745"/>
                  <a:pt x="312683" y="220717"/>
                </a:cubicBezTo>
                <a:cubicBezTo>
                  <a:pt x="625366" y="65689"/>
                  <a:pt x="2309649" y="24962"/>
                  <a:pt x="3166242" y="0"/>
                </a:cubicBezTo>
                <a:lnTo>
                  <a:pt x="5452242" y="70945"/>
                </a:lnTo>
                <a:cubicBezTo>
                  <a:pt x="6214242" y="120869"/>
                  <a:pt x="7409794" y="148459"/>
                  <a:pt x="7738242" y="299545"/>
                </a:cubicBezTo>
                <a:close/>
              </a:path>
            </a:pathLst>
          </a:custGeom>
          <a:ln w="381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101" name="TextBox 100"/>
          <p:cNvSpPr txBox="1"/>
          <p:nvPr/>
        </p:nvSpPr>
        <p:spPr>
          <a:xfrm>
            <a:off x="2209800" y="6019800"/>
            <a:ext cx="481222" cy="646331"/>
          </a:xfrm>
          <a:prstGeom prst="rect">
            <a:avLst/>
          </a:prstGeom>
          <a:noFill/>
        </p:spPr>
        <p:txBody>
          <a:bodyPr wrap="none" rtlCol="0">
            <a:spAutoFit/>
          </a:bodyPr>
          <a:lstStyle/>
          <a:p>
            <a:r>
              <a:rPr lang="en-CA" sz="3600" dirty="0" smtClean="0">
                <a:solidFill>
                  <a:srgbClr val="7030A0"/>
                </a:solidFill>
              </a:rPr>
              <a:t>U</a:t>
            </a:r>
            <a:endParaRPr lang="en-CA"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animBg="1"/>
      <p:bldP spid="100" grpId="0" animBg="1"/>
      <p:bldP spid="10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3" name="Straight Connector 162"/>
          <p:cNvCxnSpPr/>
          <p:nvPr/>
        </p:nvCxnSpPr>
        <p:spPr>
          <a:xfrm rot="16200000" flipH="1">
            <a:off x="7062516" y="5319685"/>
            <a:ext cx="803467" cy="501654"/>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10800000">
            <a:off x="6839893" y="5319191"/>
            <a:ext cx="852209" cy="708522"/>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rot="5400000" flipH="1" flipV="1">
            <a:off x="7055965" y="5721792"/>
            <a:ext cx="946540" cy="118018"/>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rot="5400000">
            <a:off x="1379819" y="5644163"/>
            <a:ext cx="440763" cy="0"/>
          </a:xfrm>
          <a:prstGeom prst="line">
            <a:avLst/>
          </a:prstGeom>
          <a:ln w="76200">
            <a:solidFill>
              <a:srgbClr val="00FF00"/>
            </a:solidFill>
          </a:ln>
        </p:spPr>
        <p:style>
          <a:lnRef idx="1">
            <a:schemeClr val="accent1"/>
          </a:lnRef>
          <a:fillRef idx="0">
            <a:schemeClr val="accent1"/>
          </a:fillRef>
          <a:effectRef idx="0">
            <a:schemeClr val="accent1"/>
          </a:effectRef>
          <a:fontRef idx="minor">
            <a:schemeClr val="tx1"/>
          </a:fontRef>
        </p:style>
      </p:cxnSp>
      <p:grpSp>
        <p:nvGrpSpPr>
          <p:cNvPr id="147" name="Group 146"/>
          <p:cNvGrpSpPr/>
          <p:nvPr/>
        </p:nvGrpSpPr>
        <p:grpSpPr>
          <a:xfrm>
            <a:off x="2891073" y="5392092"/>
            <a:ext cx="609600" cy="512315"/>
            <a:chOff x="3045759" y="5544107"/>
            <a:chExt cx="609600" cy="512315"/>
          </a:xfrm>
        </p:grpSpPr>
        <p:cxnSp>
          <p:nvCxnSpPr>
            <p:cNvPr id="139" name="Straight Connector 138"/>
            <p:cNvCxnSpPr/>
            <p:nvPr/>
          </p:nvCxnSpPr>
          <p:spPr>
            <a:xfrm rot="16200000" flipH="1">
              <a:off x="2820795" y="5804000"/>
              <a:ext cx="454411" cy="4483"/>
            </a:xfrm>
            <a:prstGeom prst="line">
              <a:avLst/>
            </a:prstGeom>
            <a:ln w="76200">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rot="5400000">
              <a:off x="3425265" y="5797177"/>
              <a:ext cx="460188" cy="0"/>
            </a:xfrm>
            <a:prstGeom prst="line">
              <a:avLst/>
            </a:prstGeom>
            <a:ln w="76200">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rot="16200000" flipH="1">
              <a:off x="3103466" y="5553820"/>
              <a:ext cx="494184" cy="498667"/>
            </a:xfrm>
            <a:prstGeom prst="line">
              <a:avLst/>
            </a:prstGeom>
            <a:ln w="76200">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5400000">
              <a:off x="3096643" y="5553173"/>
              <a:ext cx="512315" cy="494184"/>
            </a:xfrm>
            <a:prstGeom prst="line">
              <a:avLst/>
            </a:prstGeom>
            <a:ln w="76200">
              <a:solidFill>
                <a:srgbClr val="CCFF33"/>
              </a:solidFill>
            </a:ln>
          </p:spPr>
          <p:style>
            <a:lnRef idx="1">
              <a:schemeClr val="accent1"/>
            </a:lnRef>
            <a:fillRef idx="0">
              <a:schemeClr val="accent1"/>
            </a:fillRef>
            <a:effectRef idx="0">
              <a:schemeClr val="accent1"/>
            </a:effectRef>
            <a:fontRef idx="minor">
              <a:schemeClr val="tx1"/>
            </a:fontRef>
          </p:style>
        </p:cxnSp>
      </p:grpSp>
      <p:grpSp>
        <p:nvGrpSpPr>
          <p:cNvPr id="136" name="Group 135"/>
          <p:cNvGrpSpPr/>
          <p:nvPr/>
        </p:nvGrpSpPr>
        <p:grpSpPr>
          <a:xfrm>
            <a:off x="4491229" y="5177074"/>
            <a:ext cx="909917" cy="973274"/>
            <a:chOff x="4881283" y="5181601"/>
            <a:chExt cx="909917" cy="973274"/>
          </a:xfrm>
        </p:grpSpPr>
        <p:cxnSp>
          <p:nvCxnSpPr>
            <p:cNvPr id="126" name="Straight Connector 125"/>
            <p:cNvCxnSpPr/>
            <p:nvPr/>
          </p:nvCxnSpPr>
          <p:spPr>
            <a:xfrm rot="5400000">
              <a:off x="5597712" y="5667108"/>
              <a:ext cx="386975" cy="0"/>
            </a:xfrm>
            <a:prstGeom prst="line">
              <a:avLst/>
            </a:prstGeom>
            <a:ln w="7620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rot="5400000" flipH="1" flipV="1">
              <a:off x="4687795" y="5667108"/>
              <a:ext cx="386975" cy="0"/>
            </a:xfrm>
            <a:prstGeom prst="line">
              <a:avLst/>
            </a:prstGeom>
            <a:ln w="7620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rot="5400000">
              <a:off x="5103534" y="5306837"/>
              <a:ext cx="488391" cy="776009"/>
            </a:xfrm>
            <a:prstGeom prst="line">
              <a:avLst/>
            </a:prstGeom>
            <a:ln w="7620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rot="10800000">
              <a:off x="4936750" y="5450646"/>
              <a:ext cx="776009" cy="488391"/>
            </a:xfrm>
            <a:prstGeom prst="line">
              <a:avLst/>
            </a:prstGeom>
            <a:ln w="7620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rot="5400000">
              <a:off x="5213909" y="5623215"/>
              <a:ext cx="694393" cy="349254"/>
            </a:xfrm>
            <a:prstGeom prst="line">
              <a:avLst/>
            </a:prstGeom>
            <a:ln w="7620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a:stCxn id="40" idx="1"/>
            </p:cNvCxnSpPr>
            <p:nvPr/>
          </p:nvCxnSpPr>
          <p:spPr>
            <a:xfrm rot="16200000" flipV="1">
              <a:off x="4757441" y="5629956"/>
              <a:ext cx="704229" cy="345609"/>
            </a:xfrm>
            <a:prstGeom prst="line">
              <a:avLst/>
            </a:prstGeom>
            <a:ln w="7620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rot="5400000">
              <a:off x="4867564" y="5675220"/>
              <a:ext cx="941290" cy="0"/>
            </a:xfrm>
            <a:prstGeom prst="line">
              <a:avLst/>
            </a:prstGeom>
            <a:ln w="7620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rot="5400000">
              <a:off x="4750459" y="5375088"/>
              <a:ext cx="725770" cy="338796"/>
            </a:xfrm>
            <a:prstGeom prst="line">
              <a:avLst/>
            </a:prstGeom>
            <a:ln w="7620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rot="16200000" flipH="1">
              <a:off x="5205418" y="5369859"/>
              <a:ext cx="725770" cy="349254"/>
            </a:xfrm>
            <a:prstGeom prst="line">
              <a:avLst/>
            </a:prstGeom>
            <a:ln w="76200">
              <a:solidFill>
                <a:srgbClr val="FF9933"/>
              </a:solidFill>
            </a:ln>
          </p:spPr>
          <p:style>
            <a:lnRef idx="1">
              <a:schemeClr val="accent1"/>
            </a:lnRef>
            <a:fillRef idx="0">
              <a:schemeClr val="accent1"/>
            </a:fillRef>
            <a:effectRef idx="0">
              <a:schemeClr val="accent1"/>
            </a:effectRef>
            <a:fontRef idx="minor">
              <a:schemeClr val="tx1"/>
            </a:fontRef>
          </p:style>
        </p:cxnSp>
      </p:grpSp>
      <p:sp>
        <p:nvSpPr>
          <p:cNvPr id="103" name="Rectangle 102"/>
          <p:cNvSpPr/>
          <p:nvPr/>
        </p:nvSpPr>
        <p:spPr>
          <a:xfrm>
            <a:off x="533400" y="48904"/>
            <a:ext cx="7978588" cy="15240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 name="Content Placeholder 2"/>
          <p:cNvSpPr>
            <a:spLocks noGrp="1"/>
          </p:cNvSpPr>
          <p:nvPr>
            <p:ph idx="1"/>
          </p:nvPr>
        </p:nvSpPr>
        <p:spPr>
          <a:xfrm>
            <a:off x="152400" y="125104"/>
            <a:ext cx="8686800" cy="1295400"/>
          </a:xfrm>
        </p:spPr>
        <p:txBody>
          <a:bodyPr>
            <a:normAutofit lnSpcReduction="10000"/>
          </a:bodyPr>
          <a:lstStyle/>
          <a:p>
            <a:pPr lvl="1">
              <a:buNone/>
            </a:pPr>
            <a:r>
              <a:rPr lang="en-CA" b="1" dirty="0" smtClean="0">
                <a:solidFill>
                  <a:srgbClr val="0000FF"/>
                </a:solidFill>
              </a:rPr>
              <a:t>	Prove weight of sampled edges that each cut</a:t>
            </a:r>
            <a:br>
              <a:rPr lang="en-CA" b="1" dirty="0" smtClean="0">
                <a:solidFill>
                  <a:srgbClr val="0000FF"/>
                </a:solidFill>
              </a:rPr>
            </a:br>
            <a:r>
              <a:rPr lang="en-CA" b="1" dirty="0" smtClean="0">
                <a:solidFill>
                  <a:srgbClr val="0000FF"/>
                </a:solidFill>
              </a:rPr>
              <a:t>takes from each connectivity class is about right</a:t>
            </a:r>
            <a:r>
              <a:rPr lang="en-CA" dirty="0" smtClean="0">
                <a:solidFill>
                  <a:srgbClr val="0000FF"/>
                </a:solidFill>
              </a:rPr>
              <a:t/>
            </a:r>
            <a:br>
              <a:rPr lang="en-CA" dirty="0" smtClean="0">
                <a:solidFill>
                  <a:srgbClr val="0000FF"/>
                </a:solidFill>
              </a:rPr>
            </a:br>
            <a:endParaRPr lang="en-CA" dirty="0" smtClean="0">
              <a:solidFill>
                <a:srgbClr val="0000FF"/>
              </a:solidFill>
            </a:endParaRPr>
          </a:p>
          <a:p>
            <a:pPr lvl="1">
              <a:buNone/>
            </a:pPr>
            <a:endParaRPr lang="en-CA" sz="300" dirty="0" smtClean="0"/>
          </a:p>
        </p:txBody>
      </p:sp>
      <p:cxnSp>
        <p:nvCxnSpPr>
          <p:cNvPr id="20" name="Straight Connector 19"/>
          <p:cNvCxnSpPr>
            <a:stCxn id="14" idx="4"/>
            <a:endCxn id="16" idx="0"/>
          </p:cNvCxnSpPr>
          <p:nvPr/>
        </p:nvCxnSpPr>
        <p:spPr>
          <a:xfrm rot="5400000">
            <a:off x="1382061" y="5647018"/>
            <a:ext cx="440763" cy="0"/>
          </a:xfrm>
          <a:prstGeom prst="line">
            <a:avLst/>
          </a:prstGeom>
          <a:ln w="28575">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36" idx="4"/>
            <a:endCxn id="40" idx="0"/>
          </p:cNvCxnSpPr>
          <p:nvPr/>
        </p:nvCxnSpPr>
        <p:spPr>
          <a:xfrm rot="5400000">
            <a:off x="4477126" y="5656728"/>
            <a:ext cx="941290" cy="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36" idx="6"/>
            <a:endCxn id="37" idx="1"/>
          </p:cNvCxnSpPr>
          <p:nvPr/>
        </p:nvCxnSpPr>
        <p:spPr>
          <a:xfrm>
            <a:off x="5026213" y="5107642"/>
            <a:ext cx="326279" cy="23738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a:stCxn id="37" idx="4"/>
            <a:endCxn id="39" idx="0"/>
          </p:cNvCxnSpPr>
          <p:nvPr/>
        </p:nvCxnSpPr>
        <p:spPr>
          <a:xfrm rot="5400000">
            <a:off x="5214471" y="5672417"/>
            <a:ext cx="386975" cy="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39" idx="3"/>
            <a:endCxn id="40" idx="6"/>
          </p:cNvCxnSpPr>
          <p:nvPr/>
        </p:nvCxnSpPr>
        <p:spPr>
          <a:xfrm rot="5400000">
            <a:off x="5086352" y="5939674"/>
            <a:ext cx="206002" cy="326279"/>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40" idx="2"/>
            <a:endCxn id="38" idx="4"/>
          </p:cNvCxnSpPr>
          <p:nvPr/>
        </p:nvCxnSpPr>
        <p:spPr>
          <a:xfrm rot="10800000">
            <a:off x="4498042" y="6022787"/>
            <a:ext cx="371288" cy="183027"/>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38" idx="0"/>
            <a:endCxn id="35" idx="4"/>
          </p:cNvCxnSpPr>
          <p:nvPr/>
        </p:nvCxnSpPr>
        <p:spPr>
          <a:xfrm rot="5400000" flipH="1" flipV="1">
            <a:off x="4304554" y="5672417"/>
            <a:ext cx="386975" cy="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a:stCxn id="35" idx="0"/>
            <a:endCxn id="36" idx="2"/>
          </p:cNvCxnSpPr>
          <p:nvPr/>
        </p:nvCxnSpPr>
        <p:spPr>
          <a:xfrm rot="5400000" flipH="1" flipV="1">
            <a:off x="4576483" y="5029200"/>
            <a:ext cx="214405" cy="371288"/>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36" idx="3"/>
            <a:endCxn id="38" idx="7"/>
          </p:cNvCxnSpPr>
          <p:nvPr/>
        </p:nvCxnSpPr>
        <p:spPr>
          <a:xfrm rot="5400000">
            <a:off x="4360021" y="5356596"/>
            <a:ext cx="725770" cy="338796"/>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a:stCxn id="36" idx="5"/>
            <a:endCxn id="39" idx="1"/>
          </p:cNvCxnSpPr>
          <p:nvPr/>
        </p:nvCxnSpPr>
        <p:spPr>
          <a:xfrm rot="16200000" flipH="1">
            <a:off x="4814980" y="5351367"/>
            <a:ext cx="725770" cy="349254"/>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a:stCxn id="37" idx="2"/>
            <a:endCxn id="35" idx="6"/>
          </p:cNvCxnSpPr>
          <p:nvPr/>
        </p:nvCxnSpPr>
        <p:spPr>
          <a:xfrm rot="10800000">
            <a:off x="4576483" y="5400488"/>
            <a:ext cx="753034" cy="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a:stCxn id="37" idx="3"/>
            <a:endCxn id="38" idx="6"/>
          </p:cNvCxnSpPr>
          <p:nvPr/>
        </p:nvCxnSpPr>
        <p:spPr>
          <a:xfrm rot="5400000">
            <a:off x="4720293" y="5312146"/>
            <a:ext cx="488391" cy="776009"/>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38" idx="6"/>
            <a:endCxn id="39" idx="2"/>
          </p:cNvCxnSpPr>
          <p:nvPr/>
        </p:nvCxnSpPr>
        <p:spPr>
          <a:xfrm>
            <a:off x="4576483" y="5944346"/>
            <a:ext cx="753034" cy="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a:stCxn id="39" idx="2"/>
            <a:endCxn id="35" idx="5"/>
          </p:cNvCxnSpPr>
          <p:nvPr/>
        </p:nvCxnSpPr>
        <p:spPr>
          <a:xfrm rot="10800000">
            <a:off x="4553509" y="5455955"/>
            <a:ext cx="776009" cy="488391"/>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a:stCxn id="37" idx="3"/>
            <a:endCxn id="40" idx="7"/>
          </p:cNvCxnSpPr>
          <p:nvPr/>
        </p:nvCxnSpPr>
        <p:spPr>
          <a:xfrm rot="5400000">
            <a:off x="4830668" y="5628524"/>
            <a:ext cx="694393" cy="349254"/>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a:stCxn id="40" idx="1"/>
            <a:endCxn id="35" idx="5"/>
          </p:cNvCxnSpPr>
          <p:nvPr/>
        </p:nvCxnSpPr>
        <p:spPr>
          <a:xfrm rot="16200000" flipV="1">
            <a:off x="4375710" y="5633753"/>
            <a:ext cx="694393" cy="338796"/>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a:stCxn id="58" idx="4"/>
            <a:endCxn id="62" idx="0"/>
          </p:cNvCxnSpPr>
          <p:nvPr/>
        </p:nvCxnSpPr>
        <p:spPr>
          <a:xfrm rot="16200000" flipH="1">
            <a:off x="2668395" y="5651600"/>
            <a:ext cx="454411" cy="4483"/>
          </a:xfrm>
          <a:prstGeom prst="line">
            <a:avLst/>
          </a:prstGeom>
          <a:ln w="28575">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a:stCxn id="58" idx="6"/>
            <a:endCxn id="59" idx="2"/>
          </p:cNvCxnSpPr>
          <p:nvPr/>
        </p:nvCxnSpPr>
        <p:spPr>
          <a:xfrm flipV="1">
            <a:off x="2971800" y="5336242"/>
            <a:ext cx="452717" cy="11954"/>
          </a:xfrm>
          <a:prstGeom prst="line">
            <a:avLst/>
          </a:prstGeom>
          <a:ln w="28575">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a:stCxn id="59" idx="4"/>
            <a:endCxn id="61" idx="0"/>
          </p:cNvCxnSpPr>
          <p:nvPr/>
        </p:nvCxnSpPr>
        <p:spPr>
          <a:xfrm rot="5400000">
            <a:off x="3272865" y="5644777"/>
            <a:ext cx="460188" cy="0"/>
          </a:xfrm>
          <a:prstGeom prst="line">
            <a:avLst/>
          </a:prstGeom>
          <a:ln w="28575">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a:stCxn id="61" idx="2"/>
            <a:endCxn id="62" idx="6"/>
          </p:cNvCxnSpPr>
          <p:nvPr/>
        </p:nvCxnSpPr>
        <p:spPr>
          <a:xfrm rot="10800000" flipV="1">
            <a:off x="2976283" y="5953312"/>
            <a:ext cx="448234" cy="6177"/>
          </a:xfrm>
          <a:prstGeom prst="line">
            <a:avLst/>
          </a:prstGeom>
          <a:ln w="28575">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stCxn id="58" idx="5"/>
            <a:endCxn id="61" idx="1"/>
          </p:cNvCxnSpPr>
          <p:nvPr/>
        </p:nvCxnSpPr>
        <p:spPr>
          <a:xfrm rot="16200000" flipH="1">
            <a:off x="2951066" y="5401420"/>
            <a:ext cx="494184" cy="498667"/>
          </a:xfrm>
          <a:prstGeom prst="line">
            <a:avLst/>
          </a:prstGeom>
          <a:ln w="28575">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59" idx="3"/>
            <a:endCxn id="62" idx="7"/>
          </p:cNvCxnSpPr>
          <p:nvPr/>
        </p:nvCxnSpPr>
        <p:spPr>
          <a:xfrm rot="5400000">
            <a:off x="2944243" y="5400773"/>
            <a:ext cx="512315" cy="494184"/>
          </a:xfrm>
          <a:prstGeom prst="line">
            <a:avLst/>
          </a:prstGeom>
          <a:ln w="28575">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a:stCxn id="80" idx="4"/>
            <a:endCxn id="84" idx="0"/>
          </p:cNvCxnSpPr>
          <p:nvPr/>
        </p:nvCxnSpPr>
        <p:spPr>
          <a:xfrm rot="5400000">
            <a:off x="6515849" y="5606676"/>
            <a:ext cx="1062317" cy="22113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a:stCxn id="80" idx="6"/>
            <a:endCxn id="81" idx="1"/>
          </p:cNvCxnSpPr>
          <p:nvPr/>
        </p:nvCxnSpPr>
        <p:spPr>
          <a:xfrm>
            <a:off x="7236013" y="5107642"/>
            <a:ext cx="483162" cy="40173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a:stCxn id="81" idx="4"/>
            <a:endCxn id="83" idx="0"/>
          </p:cNvCxnSpPr>
          <p:nvPr/>
        </p:nvCxnSpPr>
        <p:spPr>
          <a:xfrm rot="5400000">
            <a:off x="7622243" y="5791200"/>
            <a:ext cx="300317" cy="448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83" idx="3"/>
            <a:endCxn id="84" idx="6"/>
          </p:cNvCxnSpPr>
          <p:nvPr/>
        </p:nvCxnSpPr>
        <p:spPr>
          <a:xfrm rot="5400000">
            <a:off x="7240121" y="5852271"/>
            <a:ext cx="249334" cy="69980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stCxn id="84" idx="2"/>
            <a:endCxn id="82" idx="4"/>
          </p:cNvCxnSpPr>
          <p:nvPr/>
        </p:nvCxnSpPr>
        <p:spPr>
          <a:xfrm rot="10800000">
            <a:off x="6627160" y="6100484"/>
            <a:ext cx="230841" cy="22635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stCxn id="82" idx="0"/>
            <a:endCxn id="79" idx="4"/>
          </p:cNvCxnSpPr>
          <p:nvPr/>
        </p:nvCxnSpPr>
        <p:spPr>
          <a:xfrm rot="5400000" flipH="1" flipV="1">
            <a:off x="6402048" y="5561607"/>
            <a:ext cx="607105" cy="15688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a:stCxn id="79" idx="7"/>
            <a:endCxn id="80" idx="2"/>
          </p:cNvCxnSpPr>
          <p:nvPr/>
        </p:nvCxnSpPr>
        <p:spPr>
          <a:xfrm rot="5400000" flipH="1" flipV="1">
            <a:off x="6911847" y="5035304"/>
            <a:ext cx="94945" cy="23962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80" idx="3"/>
            <a:endCxn id="82" idx="7"/>
          </p:cNvCxnSpPr>
          <p:nvPr/>
        </p:nvCxnSpPr>
        <p:spPr>
          <a:xfrm rot="5400000">
            <a:off x="6490632" y="5355101"/>
            <a:ext cx="803467" cy="41948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80" idx="5"/>
            <a:endCxn id="83" idx="1"/>
          </p:cNvCxnSpPr>
          <p:nvPr/>
        </p:nvCxnSpPr>
        <p:spPr>
          <a:xfrm rot="16200000" flipH="1">
            <a:off x="7062132" y="5314014"/>
            <a:ext cx="803467" cy="50165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a:stCxn id="81" idx="2"/>
            <a:endCxn id="79" idx="6"/>
          </p:cNvCxnSpPr>
          <p:nvPr/>
        </p:nvCxnSpPr>
        <p:spPr>
          <a:xfrm rot="10800000">
            <a:off x="6862484" y="5258054"/>
            <a:ext cx="833717" cy="3067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a:stCxn id="81" idx="3"/>
            <a:endCxn id="82" idx="6"/>
          </p:cNvCxnSpPr>
          <p:nvPr/>
        </p:nvCxnSpPr>
        <p:spPr>
          <a:xfrm rot="5400000">
            <a:off x="7011521" y="5314388"/>
            <a:ext cx="401734" cy="101357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a:stCxn id="82" idx="6"/>
            <a:endCxn id="83" idx="2"/>
          </p:cNvCxnSpPr>
          <p:nvPr/>
        </p:nvCxnSpPr>
        <p:spPr>
          <a:xfrm>
            <a:off x="6705600" y="6022042"/>
            <a:ext cx="98611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a:stCxn id="83" idx="2"/>
            <a:endCxn id="79" idx="5"/>
          </p:cNvCxnSpPr>
          <p:nvPr/>
        </p:nvCxnSpPr>
        <p:spPr>
          <a:xfrm rot="10800000">
            <a:off x="6839509" y="5313520"/>
            <a:ext cx="852209" cy="70852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a:stCxn id="81" idx="3"/>
            <a:endCxn id="84" idx="7"/>
          </p:cNvCxnSpPr>
          <p:nvPr/>
        </p:nvCxnSpPr>
        <p:spPr>
          <a:xfrm rot="5400000">
            <a:off x="7030009" y="5582208"/>
            <a:ext cx="651067" cy="72726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a:stCxn id="84" idx="1"/>
            <a:endCxn id="79" idx="5"/>
          </p:cNvCxnSpPr>
          <p:nvPr/>
        </p:nvCxnSpPr>
        <p:spPr>
          <a:xfrm rot="16200000" flipV="1">
            <a:off x="6381315" y="5771714"/>
            <a:ext cx="957855" cy="4146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a:stCxn id="80" idx="6"/>
            <a:endCxn id="114" idx="1"/>
          </p:cNvCxnSpPr>
          <p:nvPr/>
        </p:nvCxnSpPr>
        <p:spPr>
          <a:xfrm>
            <a:off x="7236013" y="5107642"/>
            <a:ext cx="240914" cy="8328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a:stCxn id="114" idx="6"/>
            <a:endCxn id="81" idx="0"/>
          </p:cNvCxnSpPr>
          <p:nvPr/>
        </p:nvCxnSpPr>
        <p:spPr>
          <a:xfrm>
            <a:off x="7610835" y="5246394"/>
            <a:ext cx="163807" cy="24000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a:stCxn id="83" idx="3"/>
            <a:endCxn id="115" idx="7"/>
          </p:cNvCxnSpPr>
          <p:nvPr/>
        </p:nvCxnSpPr>
        <p:spPr>
          <a:xfrm rot="5400000">
            <a:off x="7523067" y="6079749"/>
            <a:ext cx="193867" cy="18938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a:stCxn id="115" idx="2"/>
            <a:endCxn id="84" idx="6"/>
          </p:cNvCxnSpPr>
          <p:nvPr/>
        </p:nvCxnSpPr>
        <p:spPr>
          <a:xfrm rot="10800000">
            <a:off x="7014884" y="6326842"/>
            <a:ext cx="37651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a:stCxn id="82" idx="1"/>
            <a:endCxn id="116" idx="4"/>
          </p:cNvCxnSpPr>
          <p:nvPr/>
        </p:nvCxnSpPr>
        <p:spPr>
          <a:xfrm rot="16200000" flipV="1">
            <a:off x="6401921" y="5796804"/>
            <a:ext cx="323292" cy="1625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a:stCxn id="116" idx="0"/>
            <a:endCxn id="79" idx="3"/>
          </p:cNvCxnSpPr>
          <p:nvPr/>
        </p:nvCxnSpPr>
        <p:spPr>
          <a:xfrm rot="5400000" flipH="1" flipV="1">
            <a:off x="6555568" y="5313394"/>
            <a:ext cx="172880" cy="17313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a:stCxn id="116" idx="6"/>
            <a:endCxn id="81" idx="2"/>
          </p:cNvCxnSpPr>
          <p:nvPr/>
        </p:nvCxnSpPr>
        <p:spPr>
          <a:xfrm>
            <a:off x="6633883" y="5564842"/>
            <a:ext cx="106231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a:stCxn id="116" idx="7"/>
            <a:endCxn id="80" idx="4"/>
          </p:cNvCxnSpPr>
          <p:nvPr/>
        </p:nvCxnSpPr>
        <p:spPr>
          <a:xfrm rot="5400000" flipH="1" flipV="1">
            <a:off x="6722594" y="5074397"/>
            <a:ext cx="323292" cy="54666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a:stCxn id="116" idx="6"/>
            <a:endCxn id="114" idx="3"/>
          </p:cNvCxnSpPr>
          <p:nvPr/>
        </p:nvCxnSpPr>
        <p:spPr>
          <a:xfrm flipV="1">
            <a:off x="6633883" y="5301860"/>
            <a:ext cx="843044" cy="26298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a:stCxn id="116" idx="5"/>
            <a:endCxn id="83" idx="2"/>
          </p:cNvCxnSpPr>
          <p:nvPr/>
        </p:nvCxnSpPr>
        <p:spPr>
          <a:xfrm rot="16200000" flipH="1">
            <a:off x="6950445" y="5280770"/>
            <a:ext cx="401734" cy="108080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a:stCxn id="116" idx="5"/>
            <a:endCxn id="115" idx="1"/>
          </p:cNvCxnSpPr>
          <p:nvPr/>
        </p:nvCxnSpPr>
        <p:spPr>
          <a:xfrm rot="16200000" flipH="1">
            <a:off x="6687108" y="5544107"/>
            <a:ext cx="651067" cy="80346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a:stCxn id="114" idx="2"/>
            <a:endCxn id="79" idx="6"/>
          </p:cNvCxnSpPr>
          <p:nvPr/>
        </p:nvCxnSpPr>
        <p:spPr>
          <a:xfrm rot="10800000" flipV="1">
            <a:off x="6862484" y="5246394"/>
            <a:ext cx="591469" cy="1166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a:stCxn id="114" idx="4"/>
            <a:endCxn id="82" idx="7"/>
          </p:cNvCxnSpPr>
          <p:nvPr/>
        </p:nvCxnSpPr>
        <p:spPr>
          <a:xfrm rot="5400000">
            <a:off x="6786640" y="5220821"/>
            <a:ext cx="641740" cy="84976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stCxn id="114" idx="4"/>
            <a:endCxn id="84" idx="0"/>
          </p:cNvCxnSpPr>
          <p:nvPr/>
        </p:nvCxnSpPr>
        <p:spPr>
          <a:xfrm rot="5400000">
            <a:off x="6772636" y="5488641"/>
            <a:ext cx="923565" cy="59595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a:stCxn id="115" idx="0"/>
            <a:endCxn id="114" idx="5"/>
          </p:cNvCxnSpPr>
          <p:nvPr/>
        </p:nvCxnSpPr>
        <p:spPr>
          <a:xfrm rot="5400000" flipH="1" flipV="1">
            <a:off x="7055581" y="5716121"/>
            <a:ext cx="946540" cy="11801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a:stCxn id="115" idx="0"/>
            <a:endCxn id="80" idx="5"/>
          </p:cNvCxnSpPr>
          <p:nvPr/>
        </p:nvCxnSpPr>
        <p:spPr>
          <a:xfrm rot="16200000" flipV="1">
            <a:off x="6798794" y="5577352"/>
            <a:ext cx="1085292" cy="25680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a:stCxn id="115" idx="1"/>
            <a:endCxn id="82" idx="5"/>
          </p:cNvCxnSpPr>
          <p:nvPr/>
        </p:nvCxnSpPr>
        <p:spPr>
          <a:xfrm rot="16200000" flipV="1">
            <a:off x="6951567" y="5808567"/>
            <a:ext cx="193867" cy="73175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a:stCxn id="115" idx="7"/>
            <a:endCxn id="81" idx="3"/>
          </p:cNvCxnSpPr>
          <p:nvPr/>
        </p:nvCxnSpPr>
        <p:spPr>
          <a:xfrm rot="5400000" flipH="1" flipV="1">
            <a:off x="7296708" y="5848909"/>
            <a:ext cx="651067" cy="19386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a:stCxn id="16" idx="5"/>
            <a:endCxn id="62" idx="2"/>
          </p:cNvCxnSpPr>
          <p:nvPr/>
        </p:nvCxnSpPr>
        <p:spPr>
          <a:xfrm rot="5400000" flipH="1" flipV="1">
            <a:off x="2217745" y="5399653"/>
            <a:ext cx="41818" cy="1161492"/>
          </a:xfrm>
          <a:prstGeom prst="line">
            <a:avLst/>
          </a:prstGeom>
          <a:ln w="3175">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a:stCxn id="61" idx="6"/>
            <a:endCxn id="38" idx="2"/>
          </p:cNvCxnSpPr>
          <p:nvPr/>
        </p:nvCxnSpPr>
        <p:spPr>
          <a:xfrm flipV="1">
            <a:off x="3581400" y="5944346"/>
            <a:ext cx="838200" cy="8967"/>
          </a:xfrm>
          <a:prstGeom prst="line">
            <a:avLst/>
          </a:prstGeom>
          <a:ln w="3175">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a:stCxn id="39" idx="6"/>
            <a:endCxn id="82" idx="2"/>
          </p:cNvCxnSpPr>
          <p:nvPr/>
        </p:nvCxnSpPr>
        <p:spPr>
          <a:xfrm>
            <a:off x="5486400" y="5944346"/>
            <a:ext cx="1062317" cy="77696"/>
          </a:xfrm>
          <a:prstGeom prst="line">
            <a:avLst/>
          </a:prstGeom>
          <a:ln w="3175">
            <a:solidFill>
              <a:srgbClr val="00FF00"/>
            </a:solidFill>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1524000" y="5269754"/>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 name="Oval 15"/>
          <p:cNvSpPr/>
          <p:nvPr/>
        </p:nvSpPr>
        <p:spPr>
          <a:xfrm>
            <a:off x="1524000" y="5867400"/>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5" name="Oval 34"/>
          <p:cNvSpPr/>
          <p:nvPr/>
        </p:nvSpPr>
        <p:spPr>
          <a:xfrm>
            <a:off x="4419600" y="5322046"/>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6" name="Oval 35"/>
          <p:cNvSpPr/>
          <p:nvPr/>
        </p:nvSpPr>
        <p:spPr>
          <a:xfrm>
            <a:off x="4869330" y="5029200"/>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7" name="Oval 36"/>
          <p:cNvSpPr/>
          <p:nvPr/>
        </p:nvSpPr>
        <p:spPr>
          <a:xfrm>
            <a:off x="5329517" y="5322046"/>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8" name="Oval 37"/>
          <p:cNvSpPr/>
          <p:nvPr/>
        </p:nvSpPr>
        <p:spPr>
          <a:xfrm>
            <a:off x="4419600" y="5865904"/>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9" name="Oval 38"/>
          <p:cNvSpPr/>
          <p:nvPr/>
        </p:nvSpPr>
        <p:spPr>
          <a:xfrm>
            <a:off x="5329517" y="5865904"/>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0" name="Oval 39"/>
          <p:cNvSpPr/>
          <p:nvPr/>
        </p:nvSpPr>
        <p:spPr>
          <a:xfrm>
            <a:off x="4869330" y="6127373"/>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8" name="Oval 57"/>
          <p:cNvSpPr/>
          <p:nvPr/>
        </p:nvSpPr>
        <p:spPr>
          <a:xfrm>
            <a:off x="2814917" y="5269754"/>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9" name="Oval 58"/>
          <p:cNvSpPr/>
          <p:nvPr/>
        </p:nvSpPr>
        <p:spPr>
          <a:xfrm>
            <a:off x="3424517" y="5257800"/>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1" name="Oval 60"/>
          <p:cNvSpPr/>
          <p:nvPr/>
        </p:nvSpPr>
        <p:spPr>
          <a:xfrm>
            <a:off x="3424517" y="5874871"/>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2" name="Oval 61"/>
          <p:cNvSpPr/>
          <p:nvPr/>
        </p:nvSpPr>
        <p:spPr>
          <a:xfrm>
            <a:off x="2819400" y="5881048"/>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159" name="Picture 158" descr="TP_tmp.png"/>
          <p:cNvPicPr>
            <a:picLocks noChangeAspect="1"/>
          </p:cNvPicPr>
          <p:nvPr>
            <p:custDataLst>
              <p:tags r:id="rId1"/>
            </p:custDataLst>
          </p:nvPr>
        </p:nvPicPr>
        <p:blipFill>
          <a:blip r:embed="rId5" cstate="print">
            <a:clrChange>
              <a:clrFrom>
                <a:srgbClr val="FFFFFF"/>
              </a:clrFrom>
              <a:clrTo>
                <a:srgbClr val="FFFFFF">
                  <a:alpha val="0"/>
                </a:srgbClr>
              </a:clrTo>
            </a:clrChange>
          </a:blip>
          <a:stretch>
            <a:fillRect/>
          </a:stretch>
        </p:blipFill>
        <p:spPr bwMode="auto">
          <a:xfrm>
            <a:off x="2525209" y="864691"/>
            <a:ext cx="4684710" cy="685652"/>
          </a:xfrm>
          <a:prstGeom prst="rect">
            <a:avLst/>
          </a:prstGeom>
          <a:noFill/>
          <a:ln/>
          <a:effectLst/>
        </p:spPr>
      </p:pic>
      <p:sp>
        <p:nvSpPr>
          <p:cNvPr id="104" name="Content Placeholder 2"/>
          <p:cNvSpPr txBox="1">
            <a:spLocks/>
          </p:cNvSpPr>
          <p:nvPr/>
        </p:nvSpPr>
        <p:spPr>
          <a:xfrm>
            <a:off x="152400" y="1600200"/>
            <a:ext cx="8686800" cy="32766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CA" sz="2800" b="1" i="0" u="none" strike="noStrike" kern="1200" cap="none" spc="0" normalizeH="0" baseline="0" noProof="0" dirty="0" smtClean="0">
                <a:ln>
                  <a:noFill/>
                </a:ln>
                <a:solidFill>
                  <a:schemeClr val="tx1"/>
                </a:solidFill>
                <a:effectLst/>
                <a:uLnTx/>
                <a:uFillTx/>
                <a:latin typeface="+mn-lt"/>
                <a:ea typeface="+mn-ea"/>
                <a:cs typeface="+mn-cs"/>
              </a:rPr>
              <a:t>Notation:</a:t>
            </a:r>
          </a:p>
          <a:p>
            <a:pPr marL="800100" lvl="1" indent="-342900">
              <a:buFont typeface="Arial" pitchFamily="34" charset="0"/>
              <a:buChar char="•"/>
            </a:pPr>
            <a:r>
              <a:rPr kumimoji="0" lang="en-CA" sz="2800" b="0" i="0" u="none" strike="noStrike" kern="1200" cap="none" spc="0" normalizeH="0" baseline="0" noProof="0" dirty="0" smtClean="0">
                <a:ln>
                  <a:noFill/>
                </a:ln>
                <a:solidFill>
                  <a:schemeClr val="tx1"/>
                </a:solidFill>
                <a:effectLst/>
                <a:uLnTx/>
                <a:uFillTx/>
                <a:latin typeface="+mn-lt"/>
                <a:ea typeface="+mn-ea"/>
                <a:cs typeface="+mn-cs"/>
              </a:rPr>
              <a:t>C = </a:t>
            </a:r>
            <a:r>
              <a:rPr kumimoji="0" lang="en-CA" sz="2800" b="0" i="0" u="none" strike="noStrike" kern="1200" cap="none" spc="0" normalizeH="0" noProof="0" dirty="0" smtClean="0">
                <a:ln>
                  <a:noFill/>
                </a:ln>
                <a:solidFill>
                  <a:schemeClr val="tx1"/>
                </a:solidFill>
                <a:effectLst/>
                <a:uLnTx/>
                <a:uFillTx/>
                <a:latin typeface="cmmi10"/>
              </a:rPr>
              <a:t>±</a:t>
            </a:r>
            <a:r>
              <a:rPr kumimoji="0" lang="en-CA" sz="2800" b="0" i="0" u="none" strike="noStrike" kern="1200" cap="none" spc="0" normalizeH="0" baseline="0" noProof="0" dirty="0" smtClean="0">
                <a:ln>
                  <a:noFill/>
                </a:ln>
                <a:solidFill>
                  <a:schemeClr val="tx1"/>
                </a:solidFill>
                <a:effectLst/>
                <a:uLnTx/>
                <a:uFillTx/>
                <a:latin typeface="+mn-lt"/>
                <a:ea typeface="+mn-ea"/>
                <a:cs typeface="+mn-cs"/>
              </a:rPr>
              <a:t>(U) is a cut </a:t>
            </a:r>
          </a:p>
          <a:p>
            <a:pPr marL="800100" lvl="1" indent="-342900">
              <a:buFont typeface="Arial" pitchFamily="34" charset="0"/>
              <a:buChar char="•"/>
            </a:pPr>
            <a:r>
              <a:rPr lang="en-CA" sz="2800" dirty="0" err="1" smtClean="0"/>
              <a:t>C</a:t>
            </a:r>
            <a:r>
              <a:rPr lang="en-CA" sz="3200" baseline="-25000" dirty="0" err="1" smtClean="0"/>
              <a:t>i</a:t>
            </a:r>
            <a:r>
              <a:rPr lang="en-CA" sz="3200" baseline="-25000" dirty="0" smtClean="0"/>
              <a:t> </a:t>
            </a:r>
            <a:r>
              <a:rPr lang="en-CA" sz="2800" dirty="0" smtClean="0"/>
              <a:t>= </a:t>
            </a:r>
            <a:r>
              <a:rPr lang="en-CA" sz="2800" dirty="0" smtClean="0">
                <a:latin typeface="cmmi10"/>
              </a:rPr>
              <a:t>±</a:t>
            </a:r>
            <a:r>
              <a:rPr lang="en-CA" sz="2800" dirty="0" smtClean="0"/>
              <a:t>(U) </a:t>
            </a:r>
            <a:r>
              <a:rPr lang="en-CA" sz="2800" dirty="0" smtClean="0">
                <a:latin typeface="cmsy10"/>
              </a:rPr>
              <a:t>Å</a:t>
            </a:r>
            <a:r>
              <a:rPr lang="en-CA" sz="2800" dirty="0" smtClean="0"/>
              <a:t> </a:t>
            </a:r>
            <a:r>
              <a:rPr lang="en-CA" sz="2800" dirty="0" err="1" smtClean="0"/>
              <a:t>E</a:t>
            </a:r>
            <a:r>
              <a:rPr lang="en-CA" sz="3200" baseline="-25000" dirty="0" err="1" smtClean="0"/>
              <a:t>i</a:t>
            </a:r>
            <a:r>
              <a:rPr lang="en-CA" sz="2800" dirty="0" smtClean="0"/>
              <a:t> is a </a:t>
            </a:r>
            <a:r>
              <a:rPr lang="en-CA" sz="2800" b="1" dirty="0" smtClean="0"/>
              <a:t>cut-induced set</a:t>
            </a:r>
          </a:p>
          <a:p>
            <a:pPr marL="342900" indent="-342900">
              <a:buFont typeface="Arial" pitchFamily="34" charset="0"/>
              <a:buChar char="•"/>
            </a:pPr>
            <a:endParaRPr lang="en-CA" sz="2800" b="1" dirty="0" smtClean="0"/>
          </a:p>
          <a:p>
            <a:pPr marL="342900" indent="-342900">
              <a:buFont typeface="Arial" pitchFamily="34" charset="0"/>
              <a:buChar char="•"/>
            </a:pPr>
            <a:r>
              <a:rPr lang="en-CA" sz="2800" b="1" dirty="0" smtClean="0"/>
              <a:t>Need to prove:</a:t>
            </a:r>
          </a:p>
        </p:txBody>
      </p:sp>
      <p:sp>
        <p:nvSpPr>
          <p:cNvPr id="105" name="TextBox 104"/>
          <p:cNvSpPr txBox="1"/>
          <p:nvPr/>
        </p:nvSpPr>
        <p:spPr>
          <a:xfrm>
            <a:off x="1085315" y="5168153"/>
            <a:ext cx="514885" cy="523220"/>
          </a:xfrm>
          <a:prstGeom prst="rect">
            <a:avLst/>
          </a:prstGeom>
          <a:noFill/>
        </p:spPr>
        <p:txBody>
          <a:bodyPr wrap="none" rtlCol="0">
            <a:spAutoFit/>
          </a:bodyPr>
          <a:lstStyle/>
          <a:p>
            <a:r>
              <a:rPr lang="en-CA" sz="2800" b="1" dirty="0" smtClean="0">
                <a:solidFill>
                  <a:srgbClr val="00B050"/>
                </a:solidFill>
              </a:rPr>
              <a:t>C</a:t>
            </a:r>
            <a:r>
              <a:rPr lang="en-CA" sz="3200" b="1" baseline="-25000" dirty="0" smtClean="0">
                <a:solidFill>
                  <a:srgbClr val="00B050"/>
                </a:solidFill>
              </a:rPr>
              <a:t>1</a:t>
            </a:r>
            <a:endParaRPr lang="en-CA" sz="2800" b="1" baseline="-25000" dirty="0">
              <a:solidFill>
                <a:srgbClr val="00B050"/>
              </a:solidFill>
            </a:endParaRPr>
          </a:p>
        </p:txBody>
      </p:sp>
      <p:sp>
        <p:nvSpPr>
          <p:cNvPr id="106" name="TextBox 105"/>
          <p:cNvSpPr txBox="1"/>
          <p:nvPr/>
        </p:nvSpPr>
        <p:spPr>
          <a:xfrm>
            <a:off x="2312894" y="5154706"/>
            <a:ext cx="514885" cy="523220"/>
          </a:xfrm>
          <a:prstGeom prst="rect">
            <a:avLst/>
          </a:prstGeom>
          <a:noFill/>
        </p:spPr>
        <p:txBody>
          <a:bodyPr wrap="none" rtlCol="0">
            <a:spAutoFit/>
          </a:bodyPr>
          <a:lstStyle/>
          <a:p>
            <a:r>
              <a:rPr lang="en-CA" sz="2800" b="1" dirty="0" smtClean="0">
                <a:solidFill>
                  <a:srgbClr val="CCFF33"/>
                </a:solidFill>
              </a:rPr>
              <a:t>C</a:t>
            </a:r>
            <a:r>
              <a:rPr lang="en-CA" sz="3200" b="1" baseline="-25000" dirty="0" smtClean="0">
                <a:solidFill>
                  <a:srgbClr val="CCFF33"/>
                </a:solidFill>
              </a:rPr>
              <a:t>2</a:t>
            </a:r>
            <a:endParaRPr lang="en-CA" sz="2800" b="1" baseline="-25000" dirty="0">
              <a:solidFill>
                <a:srgbClr val="CCFF33"/>
              </a:solidFill>
            </a:endParaRPr>
          </a:p>
        </p:txBody>
      </p:sp>
      <p:sp>
        <p:nvSpPr>
          <p:cNvPr id="107" name="TextBox 106"/>
          <p:cNvSpPr txBox="1"/>
          <p:nvPr/>
        </p:nvSpPr>
        <p:spPr>
          <a:xfrm>
            <a:off x="3980329" y="5159188"/>
            <a:ext cx="514885" cy="523220"/>
          </a:xfrm>
          <a:prstGeom prst="rect">
            <a:avLst/>
          </a:prstGeom>
          <a:noFill/>
        </p:spPr>
        <p:txBody>
          <a:bodyPr wrap="none" rtlCol="0">
            <a:spAutoFit/>
          </a:bodyPr>
          <a:lstStyle/>
          <a:p>
            <a:r>
              <a:rPr lang="en-CA" sz="2800" b="1" dirty="0" smtClean="0">
                <a:solidFill>
                  <a:srgbClr val="FF9933"/>
                </a:solidFill>
              </a:rPr>
              <a:t>C</a:t>
            </a:r>
            <a:r>
              <a:rPr lang="en-CA" sz="3200" b="1" baseline="-25000" dirty="0" smtClean="0">
                <a:solidFill>
                  <a:srgbClr val="FF9933"/>
                </a:solidFill>
              </a:rPr>
              <a:t>3</a:t>
            </a:r>
            <a:endParaRPr lang="en-CA" sz="2800" b="1" baseline="-25000" dirty="0">
              <a:solidFill>
                <a:srgbClr val="FF9933"/>
              </a:solidFill>
            </a:endParaRPr>
          </a:p>
        </p:txBody>
      </p:sp>
      <p:grpSp>
        <p:nvGrpSpPr>
          <p:cNvPr id="125" name="Group 124"/>
          <p:cNvGrpSpPr/>
          <p:nvPr/>
        </p:nvGrpSpPr>
        <p:grpSpPr>
          <a:xfrm>
            <a:off x="6557726" y="5164251"/>
            <a:ext cx="1219201" cy="1108269"/>
            <a:chOff x="6707842" y="5315507"/>
            <a:chExt cx="1219201" cy="1108269"/>
          </a:xfrm>
        </p:grpSpPr>
        <p:cxnSp>
          <p:nvCxnSpPr>
            <p:cNvPr id="108" name="Straight Connector 107"/>
            <p:cNvCxnSpPr/>
            <p:nvPr/>
          </p:nvCxnSpPr>
          <p:spPr>
            <a:xfrm rot="5400000">
              <a:off x="6668249" y="5759076"/>
              <a:ext cx="1062317" cy="22113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rot="5400000">
              <a:off x="7774643" y="5943600"/>
              <a:ext cx="300317" cy="4483"/>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rot="5400000" flipH="1" flipV="1">
              <a:off x="6554448" y="5714007"/>
              <a:ext cx="607105" cy="156883"/>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rot="5400000">
              <a:off x="6643032" y="5507501"/>
              <a:ext cx="803467" cy="41948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rot="5400000">
              <a:off x="7163921" y="5466788"/>
              <a:ext cx="401734" cy="1013575"/>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rot="5400000">
              <a:off x="7182409" y="5734608"/>
              <a:ext cx="651067" cy="727267"/>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rot="16200000" flipV="1">
              <a:off x="6533715" y="5924114"/>
              <a:ext cx="957855" cy="41467"/>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rot="16200000" flipV="1">
              <a:off x="6554321" y="5949204"/>
              <a:ext cx="323292" cy="1625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rot="16200000" flipH="1">
              <a:off x="7102845" y="5433170"/>
              <a:ext cx="401734" cy="1080809"/>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16200000" flipH="1">
              <a:off x="6839508" y="5696507"/>
              <a:ext cx="651067" cy="803467"/>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5400000">
              <a:off x="6939040" y="5373221"/>
              <a:ext cx="641740" cy="849769"/>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rot="5400000">
              <a:off x="6925036" y="5641041"/>
              <a:ext cx="923565" cy="595952"/>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rot="16200000" flipV="1">
              <a:off x="6951194" y="5729752"/>
              <a:ext cx="1085292" cy="256804"/>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rot="5400000" flipH="1" flipV="1">
              <a:off x="7449108" y="6001309"/>
              <a:ext cx="651067" cy="193867"/>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79" name="Oval 78"/>
          <p:cNvSpPr/>
          <p:nvPr/>
        </p:nvSpPr>
        <p:spPr>
          <a:xfrm>
            <a:off x="6705600" y="5179612"/>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0" name="Oval 79"/>
          <p:cNvSpPr/>
          <p:nvPr/>
        </p:nvSpPr>
        <p:spPr>
          <a:xfrm>
            <a:off x="7079130" y="50292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1" name="Oval 80"/>
          <p:cNvSpPr/>
          <p:nvPr/>
        </p:nvSpPr>
        <p:spPr>
          <a:xfrm>
            <a:off x="7696200" y="54864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2" name="Oval 81"/>
          <p:cNvSpPr/>
          <p:nvPr/>
        </p:nvSpPr>
        <p:spPr>
          <a:xfrm>
            <a:off x="6548717" y="59436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3" name="Oval 82"/>
          <p:cNvSpPr/>
          <p:nvPr/>
        </p:nvSpPr>
        <p:spPr>
          <a:xfrm>
            <a:off x="7691717" y="59436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4" name="Oval 83"/>
          <p:cNvSpPr/>
          <p:nvPr/>
        </p:nvSpPr>
        <p:spPr>
          <a:xfrm>
            <a:off x="6858000" y="62484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4" name="Oval 113"/>
          <p:cNvSpPr/>
          <p:nvPr/>
        </p:nvSpPr>
        <p:spPr>
          <a:xfrm>
            <a:off x="7453952" y="5167952"/>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5" name="Oval 114"/>
          <p:cNvSpPr/>
          <p:nvPr/>
        </p:nvSpPr>
        <p:spPr>
          <a:xfrm>
            <a:off x="7391400" y="62484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6" name="Oval 115"/>
          <p:cNvSpPr/>
          <p:nvPr/>
        </p:nvSpPr>
        <p:spPr>
          <a:xfrm>
            <a:off x="6477000" y="54864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7" name="TextBox 156"/>
          <p:cNvSpPr txBox="1"/>
          <p:nvPr/>
        </p:nvSpPr>
        <p:spPr>
          <a:xfrm>
            <a:off x="6019800" y="5191780"/>
            <a:ext cx="514885" cy="523220"/>
          </a:xfrm>
          <a:prstGeom prst="rect">
            <a:avLst/>
          </a:prstGeom>
          <a:noFill/>
        </p:spPr>
        <p:txBody>
          <a:bodyPr wrap="none" rtlCol="0">
            <a:spAutoFit/>
          </a:bodyPr>
          <a:lstStyle/>
          <a:p>
            <a:r>
              <a:rPr lang="en-CA" sz="2800" b="1" dirty="0" smtClean="0">
                <a:solidFill>
                  <a:srgbClr val="FF0000"/>
                </a:solidFill>
              </a:rPr>
              <a:t>C</a:t>
            </a:r>
            <a:r>
              <a:rPr lang="en-CA" sz="3200" b="1" baseline="-25000" dirty="0" smtClean="0">
                <a:solidFill>
                  <a:srgbClr val="FF0000"/>
                </a:solidFill>
              </a:rPr>
              <a:t>4</a:t>
            </a:r>
            <a:endParaRPr lang="en-CA" sz="2800" b="1" baseline="-25000" dirty="0">
              <a:solidFill>
                <a:srgbClr val="FF0000"/>
              </a:solidFill>
            </a:endParaRPr>
          </a:p>
        </p:txBody>
      </p:sp>
      <p:pic>
        <p:nvPicPr>
          <p:cNvPr id="161" name="Picture 160" descr="TP_tmp.png"/>
          <p:cNvPicPr>
            <a:picLocks noChangeAspect="1"/>
          </p:cNvPicPr>
          <p:nvPr>
            <p:custDataLst>
              <p:tags r:id="rId2"/>
            </p:custDataLst>
          </p:nvPr>
        </p:nvPicPr>
        <p:blipFill>
          <a:blip r:embed="rId6" cstate="print">
            <a:clrChange>
              <a:clrFrom>
                <a:srgbClr val="FFFFFF"/>
              </a:clrFrom>
              <a:clrTo>
                <a:srgbClr val="FFFFFF">
                  <a:alpha val="0"/>
                </a:srgbClr>
              </a:clrTo>
            </a:clrChange>
          </a:blip>
          <a:stretch>
            <a:fillRect/>
          </a:stretch>
        </p:blipFill>
        <p:spPr bwMode="auto">
          <a:xfrm>
            <a:off x="3200400" y="3228536"/>
            <a:ext cx="2857108" cy="685569"/>
          </a:xfrm>
          <a:prstGeom prst="rect">
            <a:avLst/>
          </a:prstGeom>
          <a:noFill/>
          <a:ln/>
          <a:effectLst/>
        </p:spPr>
      </p:pic>
      <p:sp>
        <p:nvSpPr>
          <p:cNvPr id="100" name="Freeform 99"/>
          <p:cNvSpPr/>
          <p:nvPr/>
        </p:nvSpPr>
        <p:spPr>
          <a:xfrm>
            <a:off x="491358" y="5644055"/>
            <a:ext cx="8066690" cy="1067676"/>
          </a:xfrm>
          <a:custGeom>
            <a:avLst/>
            <a:gdLst>
              <a:gd name="connsiteX0" fmla="*/ 8053552 w 8053553"/>
              <a:gd name="connsiteY0" fmla="*/ 202324 h 1179786"/>
              <a:gd name="connsiteX1" fmla="*/ 7422932 w 8053553"/>
              <a:gd name="connsiteY1" fmla="*/ 1037896 h 1179786"/>
              <a:gd name="connsiteX2" fmla="*/ 4269828 w 8053553"/>
              <a:gd name="connsiteY2" fmla="*/ 1053662 h 1179786"/>
              <a:gd name="connsiteX3" fmla="*/ 1290145 w 8053553"/>
              <a:gd name="connsiteY3" fmla="*/ 990600 h 1179786"/>
              <a:gd name="connsiteX4" fmla="*/ 312683 w 8053553"/>
              <a:gd name="connsiteY4" fmla="*/ 281151 h 1179786"/>
              <a:gd name="connsiteX5" fmla="*/ 3166242 w 8053553"/>
              <a:gd name="connsiteY5" fmla="*/ 60434 h 1179786"/>
              <a:gd name="connsiteX6" fmla="*/ 5483773 w 8053553"/>
              <a:gd name="connsiteY6" fmla="*/ 13138 h 1179786"/>
              <a:gd name="connsiteX7" fmla="*/ 8006256 w 8053553"/>
              <a:gd name="connsiteY7" fmla="*/ 139262 h 1179786"/>
              <a:gd name="connsiteX0" fmla="*/ 8053552 w 8053553"/>
              <a:gd name="connsiteY0" fmla="*/ 202324 h 1179786"/>
              <a:gd name="connsiteX1" fmla="*/ 7422932 w 8053553"/>
              <a:gd name="connsiteY1" fmla="*/ 1037896 h 1179786"/>
              <a:gd name="connsiteX2" fmla="*/ 4269828 w 8053553"/>
              <a:gd name="connsiteY2" fmla="*/ 1053662 h 1179786"/>
              <a:gd name="connsiteX3" fmla="*/ 1290145 w 8053553"/>
              <a:gd name="connsiteY3" fmla="*/ 990600 h 1179786"/>
              <a:gd name="connsiteX4" fmla="*/ 312683 w 8053553"/>
              <a:gd name="connsiteY4" fmla="*/ 281151 h 1179786"/>
              <a:gd name="connsiteX5" fmla="*/ 3166242 w 8053553"/>
              <a:gd name="connsiteY5" fmla="*/ 60434 h 1179786"/>
              <a:gd name="connsiteX6" fmla="*/ 5483773 w 8053553"/>
              <a:gd name="connsiteY6" fmla="*/ 13138 h 1179786"/>
              <a:gd name="connsiteX7" fmla="*/ 8006256 w 8053553"/>
              <a:gd name="connsiteY7" fmla="*/ 139262 h 1179786"/>
              <a:gd name="connsiteX8" fmla="*/ 8053552 w 8053553"/>
              <a:gd name="connsiteY8" fmla="*/ 202324 h 1179786"/>
              <a:gd name="connsiteX0" fmla="*/ 7814442 w 8013701"/>
              <a:gd name="connsiteY0" fmla="*/ 131379 h 1191610"/>
              <a:gd name="connsiteX1" fmla="*/ 7422932 w 8013701"/>
              <a:gd name="connsiteY1" fmla="*/ 1037896 h 1191610"/>
              <a:gd name="connsiteX2" fmla="*/ 4269828 w 8013701"/>
              <a:gd name="connsiteY2" fmla="*/ 1053662 h 1191610"/>
              <a:gd name="connsiteX3" fmla="*/ 1290145 w 8013701"/>
              <a:gd name="connsiteY3" fmla="*/ 990600 h 1191610"/>
              <a:gd name="connsiteX4" fmla="*/ 312683 w 8013701"/>
              <a:gd name="connsiteY4" fmla="*/ 281151 h 1191610"/>
              <a:gd name="connsiteX5" fmla="*/ 3166242 w 8013701"/>
              <a:gd name="connsiteY5" fmla="*/ 60434 h 1191610"/>
              <a:gd name="connsiteX6" fmla="*/ 5483773 w 8013701"/>
              <a:gd name="connsiteY6" fmla="*/ 13138 h 1191610"/>
              <a:gd name="connsiteX7" fmla="*/ 8006256 w 8013701"/>
              <a:gd name="connsiteY7" fmla="*/ 139262 h 1191610"/>
              <a:gd name="connsiteX8" fmla="*/ 7814442 w 8013701"/>
              <a:gd name="connsiteY8" fmla="*/ 131379 h 1191610"/>
              <a:gd name="connsiteX0" fmla="*/ 7966842 w 8039101"/>
              <a:gd name="connsiteY0" fmla="*/ 512379 h 1128110"/>
              <a:gd name="connsiteX1" fmla="*/ 7422932 w 8039101"/>
              <a:gd name="connsiteY1" fmla="*/ 1037896 h 1128110"/>
              <a:gd name="connsiteX2" fmla="*/ 4269828 w 8039101"/>
              <a:gd name="connsiteY2" fmla="*/ 1053662 h 1128110"/>
              <a:gd name="connsiteX3" fmla="*/ 1290145 w 8039101"/>
              <a:gd name="connsiteY3" fmla="*/ 990600 h 1128110"/>
              <a:gd name="connsiteX4" fmla="*/ 312683 w 8039101"/>
              <a:gd name="connsiteY4" fmla="*/ 281151 h 1128110"/>
              <a:gd name="connsiteX5" fmla="*/ 3166242 w 8039101"/>
              <a:gd name="connsiteY5" fmla="*/ 60434 h 1128110"/>
              <a:gd name="connsiteX6" fmla="*/ 5483773 w 8039101"/>
              <a:gd name="connsiteY6" fmla="*/ 13138 h 1128110"/>
              <a:gd name="connsiteX7" fmla="*/ 8006256 w 8039101"/>
              <a:gd name="connsiteY7" fmla="*/ 139262 h 1128110"/>
              <a:gd name="connsiteX8" fmla="*/ 7966842 w 8039101"/>
              <a:gd name="connsiteY8" fmla="*/ 512379 h 1128110"/>
              <a:gd name="connsiteX0" fmla="*/ 8006256 w 8006256"/>
              <a:gd name="connsiteY0" fmla="*/ 139262 h 1128110"/>
              <a:gd name="connsiteX1" fmla="*/ 7422932 w 8006256"/>
              <a:gd name="connsiteY1" fmla="*/ 1037896 h 1128110"/>
              <a:gd name="connsiteX2" fmla="*/ 4269828 w 8006256"/>
              <a:gd name="connsiteY2" fmla="*/ 1053662 h 1128110"/>
              <a:gd name="connsiteX3" fmla="*/ 1290145 w 8006256"/>
              <a:gd name="connsiteY3" fmla="*/ 990600 h 1128110"/>
              <a:gd name="connsiteX4" fmla="*/ 312683 w 8006256"/>
              <a:gd name="connsiteY4" fmla="*/ 281151 h 1128110"/>
              <a:gd name="connsiteX5" fmla="*/ 3166242 w 8006256"/>
              <a:gd name="connsiteY5" fmla="*/ 60434 h 1128110"/>
              <a:gd name="connsiteX6" fmla="*/ 5483773 w 8006256"/>
              <a:gd name="connsiteY6" fmla="*/ 13138 h 1128110"/>
              <a:gd name="connsiteX7" fmla="*/ 8006256 w 8006256"/>
              <a:gd name="connsiteY7" fmla="*/ 139262 h 1128110"/>
              <a:gd name="connsiteX0" fmla="*/ 8006256 w 8864163"/>
              <a:gd name="connsiteY0" fmla="*/ 139262 h 1128110"/>
              <a:gd name="connsiteX1" fmla="*/ 7422932 w 8864163"/>
              <a:gd name="connsiteY1" fmla="*/ 1037896 h 1128110"/>
              <a:gd name="connsiteX2" fmla="*/ 4269828 w 8864163"/>
              <a:gd name="connsiteY2" fmla="*/ 1053662 h 1128110"/>
              <a:gd name="connsiteX3" fmla="*/ 1290145 w 8864163"/>
              <a:gd name="connsiteY3" fmla="*/ 990600 h 1128110"/>
              <a:gd name="connsiteX4" fmla="*/ 312683 w 8864163"/>
              <a:gd name="connsiteY4" fmla="*/ 281151 h 1128110"/>
              <a:gd name="connsiteX5" fmla="*/ 3166242 w 8864163"/>
              <a:gd name="connsiteY5" fmla="*/ 60434 h 1128110"/>
              <a:gd name="connsiteX6" fmla="*/ 5483773 w 8864163"/>
              <a:gd name="connsiteY6" fmla="*/ 13138 h 1128110"/>
              <a:gd name="connsiteX7" fmla="*/ 8006256 w 8864163"/>
              <a:gd name="connsiteY7" fmla="*/ 139262 h 1128110"/>
              <a:gd name="connsiteX0" fmla="*/ 7509642 w 8367549"/>
              <a:gd name="connsiteY0" fmla="*/ 218965 h 1139496"/>
              <a:gd name="connsiteX1" fmla="*/ 7422932 w 8367549"/>
              <a:gd name="connsiteY1" fmla="*/ 1049282 h 1139496"/>
              <a:gd name="connsiteX2" fmla="*/ 4269828 w 8367549"/>
              <a:gd name="connsiteY2" fmla="*/ 1065048 h 1139496"/>
              <a:gd name="connsiteX3" fmla="*/ 1290145 w 8367549"/>
              <a:gd name="connsiteY3" fmla="*/ 1001986 h 1139496"/>
              <a:gd name="connsiteX4" fmla="*/ 312683 w 8367549"/>
              <a:gd name="connsiteY4" fmla="*/ 292537 h 1139496"/>
              <a:gd name="connsiteX5" fmla="*/ 3166242 w 8367549"/>
              <a:gd name="connsiteY5" fmla="*/ 71820 h 1139496"/>
              <a:gd name="connsiteX6" fmla="*/ 5483773 w 8367549"/>
              <a:gd name="connsiteY6" fmla="*/ 24524 h 1139496"/>
              <a:gd name="connsiteX7" fmla="*/ 7509642 w 8367549"/>
              <a:gd name="connsiteY7" fmla="*/ 218965 h 1139496"/>
              <a:gd name="connsiteX0" fmla="*/ 7509642 w 8045670"/>
              <a:gd name="connsiteY0" fmla="*/ 147145 h 1067676"/>
              <a:gd name="connsiteX1" fmla="*/ 7422932 w 8045670"/>
              <a:gd name="connsiteY1" fmla="*/ 977462 h 1067676"/>
              <a:gd name="connsiteX2" fmla="*/ 4269828 w 8045670"/>
              <a:gd name="connsiteY2" fmla="*/ 993228 h 1067676"/>
              <a:gd name="connsiteX3" fmla="*/ 1290145 w 8045670"/>
              <a:gd name="connsiteY3" fmla="*/ 930166 h 1067676"/>
              <a:gd name="connsiteX4" fmla="*/ 312683 w 8045670"/>
              <a:gd name="connsiteY4" fmla="*/ 220717 h 1067676"/>
              <a:gd name="connsiteX5" fmla="*/ 3166242 w 8045670"/>
              <a:gd name="connsiteY5" fmla="*/ 0 h 1067676"/>
              <a:gd name="connsiteX6" fmla="*/ 5452242 w 8045670"/>
              <a:gd name="connsiteY6" fmla="*/ 70945 h 1067676"/>
              <a:gd name="connsiteX7" fmla="*/ 7509642 w 8045670"/>
              <a:gd name="connsiteY7" fmla="*/ 147145 h 1067676"/>
              <a:gd name="connsiteX0" fmla="*/ 7509642 w 8045670"/>
              <a:gd name="connsiteY0" fmla="*/ 147145 h 1067676"/>
              <a:gd name="connsiteX1" fmla="*/ 7422932 w 8045670"/>
              <a:gd name="connsiteY1" fmla="*/ 977462 h 1067676"/>
              <a:gd name="connsiteX2" fmla="*/ 4269828 w 8045670"/>
              <a:gd name="connsiteY2" fmla="*/ 993228 h 1067676"/>
              <a:gd name="connsiteX3" fmla="*/ 1290145 w 8045670"/>
              <a:gd name="connsiteY3" fmla="*/ 930166 h 1067676"/>
              <a:gd name="connsiteX4" fmla="*/ 312683 w 8045670"/>
              <a:gd name="connsiteY4" fmla="*/ 220717 h 1067676"/>
              <a:gd name="connsiteX5" fmla="*/ 3166242 w 8045670"/>
              <a:gd name="connsiteY5" fmla="*/ 0 h 1067676"/>
              <a:gd name="connsiteX6" fmla="*/ 5452242 w 8045670"/>
              <a:gd name="connsiteY6" fmla="*/ 70945 h 1067676"/>
              <a:gd name="connsiteX7" fmla="*/ 7509642 w 8045670"/>
              <a:gd name="connsiteY7" fmla="*/ 147145 h 1067676"/>
              <a:gd name="connsiteX0" fmla="*/ 7509642 w 8045670"/>
              <a:gd name="connsiteY0" fmla="*/ 147145 h 1067676"/>
              <a:gd name="connsiteX1" fmla="*/ 7422932 w 8045670"/>
              <a:gd name="connsiteY1" fmla="*/ 977462 h 1067676"/>
              <a:gd name="connsiteX2" fmla="*/ 4269828 w 8045670"/>
              <a:gd name="connsiteY2" fmla="*/ 993228 h 1067676"/>
              <a:gd name="connsiteX3" fmla="*/ 1290145 w 8045670"/>
              <a:gd name="connsiteY3" fmla="*/ 930166 h 1067676"/>
              <a:gd name="connsiteX4" fmla="*/ 312683 w 8045670"/>
              <a:gd name="connsiteY4" fmla="*/ 220717 h 1067676"/>
              <a:gd name="connsiteX5" fmla="*/ 3166242 w 8045670"/>
              <a:gd name="connsiteY5" fmla="*/ 0 h 1067676"/>
              <a:gd name="connsiteX6" fmla="*/ 5452242 w 8045670"/>
              <a:gd name="connsiteY6" fmla="*/ 70945 h 1067676"/>
              <a:gd name="connsiteX7" fmla="*/ 7509642 w 8045670"/>
              <a:gd name="connsiteY7" fmla="*/ 147145 h 1067676"/>
              <a:gd name="connsiteX0" fmla="*/ 7509642 w 8045670"/>
              <a:gd name="connsiteY0" fmla="*/ 147145 h 1067676"/>
              <a:gd name="connsiteX1" fmla="*/ 7422932 w 8045670"/>
              <a:gd name="connsiteY1" fmla="*/ 977462 h 1067676"/>
              <a:gd name="connsiteX2" fmla="*/ 4269828 w 8045670"/>
              <a:gd name="connsiteY2" fmla="*/ 993228 h 1067676"/>
              <a:gd name="connsiteX3" fmla="*/ 1290145 w 8045670"/>
              <a:gd name="connsiteY3" fmla="*/ 930166 h 1067676"/>
              <a:gd name="connsiteX4" fmla="*/ 312683 w 8045670"/>
              <a:gd name="connsiteY4" fmla="*/ 220717 h 1067676"/>
              <a:gd name="connsiteX5" fmla="*/ 3166242 w 8045670"/>
              <a:gd name="connsiteY5" fmla="*/ 0 h 1067676"/>
              <a:gd name="connsiteX6" fmla="*/ 5452242 w 8045670"/>
              <a:gd name="connsiteY6" fmla="*/ 70945 h 1067676"/>
              <a:gd name="connsiteX7" fmla="*/ 7509642 w 8045670"/>
              <a:gd name="connsiteY7" fmla="*/ 147145 h 1067676"/>
              <a:gd name="connsiteX0" fmla="*/ 7814442 w 8142890"/>
              <a:gd name="connsiteY0" fmla="*/ 147145 h 1067676"/>
              <a:gd name="connsiteX1" fmla="*/ 7422932 w 8142890"/>
              <a:gd name="connsiteY1" fmla="*/ 977462 h 1067676"/>
              <a:gd name="connsiteX2" fmla="*/ 4269828 w 8142890"/>
              <a:gd name="connsiteY2" fmla="*/ 993228 h 1067676"/>
              <a:gd name="connsiteX3" fmla="*/ 1290145 w 8142890"/>
              <a:gd name="connsiteY3" fmla="*/ 930166 h 1067676"/>
              <a:gd name="connsiteX4" fmla="*/ 312683 w 8142890"/>
              <a:gd name="connsiteY4" fmla="*/ 220717 h 1067676"/>
              <a:gd name="connsiteX5" fmla="*/ 3166242 w 8142890"/>
              <a:gd name="connsiteY5" fmla="*/ 0 h 1067676"/>
              <a:gd name="connsiteX6" fmla="*/ 5452242 w 8142890"/>
              <a:gd name="connsiteY6" fmla="*/ 70945 h 1067676"/>
              <a:gd name="connsiteX7" fmla="*/ 7814442 w 8142890"/>
              <a:gd name="connsiteY7" fmla="*/ 147145 h 1067676"/>
              <a:gd name="connsiteX0" fmla="*/ 7738242 w 8066690"/>
              <a:gd name="connsiteY0" fmla="*/ 299545 h 1067676"/>
              <a:gd name="connsiteX1" fmla="*/ 7422932 w 8066690"/>
              <a:gd name="connsiteY1" fmla="*/ 977462 h 1067676"/>
              <a:gd name="connsiteX2" fmla="*/ 4269828 w 8066690"/>
              <a:gd name="connsiteY2" fmla="*/ 993228 h 1067676"/>
              <a:gd name="connsiteX3" fmla="*/ 1290145 w 8066690"/>
              <a:gd name="connsiteY3" fmla="*/ 930166 h 1067676"/>
              <a:gd name="connsiteX4" fmla="*/ 312683 w 8066690"/>
              <a:gd name="connsiteY4" fmla="*/ 220717 h 1067676"/>
              <a:gd name="connsiteX5" fmla="*/ 3166242 w 8066690"/>
              <a:gd name="connsiteY5" fmla="*/ 0 h 1067676"/>
              <a:gd name="connsiteX6" fmla="*/ 5452242 w 8066690"/>
              <a:gd name="connsiteY6" fmla="*/ 70945 h 1067676"/>
              <a:gd name="connsiteX7" fmla="*/ 7738242 w 8066690"/>
              <a:gd name="connsiteY7" fmla="*/ 299545 h 1067676"/>
              <a:gd name="connsiteX0" fmla="*/ 7738242 w 8066690"/>
              <a:gd name="connsiteY0" fmla="*/ 299545 h 1067676"/>
              <a:gd name="connsiteX1" fmla="*/ 7422932 w 8066690"/>
              <a:gd name="connsiteY1" fmla="*/ 977462 h 1067676"/>
              <a:gd name="connsiteX2" fmla="*/ 4269828 w 8066690"/>
              <a:gd name="connsiteY2" fmla="*/ 993228 h 1067676"/>
              <a:gd name="connsiteX3" fmla="*/ 1290145 w 8066690"/>
              <a:gd name="connsiteY3" fmla="*/ 930166 h 1067676"/>
              <a:gd name="connsiteX4" fmla="*/ 312683 w 8066690"/>
              <a:gd name="connsiteY4" fmla="*/ 220717 h 1067676"/>
              <a:gd name="connsiteX5" fmla="*/ 3166242 w 8066690"/>
              <a:gd name="connsiteY5" fmla="*/ 0 h 1067676"/>
              <a:gd name="connsiteX6" fmla="*/ 5452242 w 8066690"/>
              <a:gd name="connsiteY6" fmla="*/ 70945 h 1067676"/>
              <a:gd name="connsiteX7" fmla="*/ 7738242 w 8066690"/>
              <a:gd name="connsiteY7" fmla="*/ 299545 h 1067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66690" h="1067676">
                <a:moveTo>
                  <a:pt x="7738242" y="299545"/>
                </a:moveTo>
                <a:cubicBezTo>
                  <a:pt x="8066690" y="450631"/>
                  <a:pt x="8045670" y="825062"/>
                  <a:pt x="7422932" y="977462"/>
                </a:cubicBezTo>
                <a:cubicBezTo>
                  <a:pt x="6806763" y="1067676"/>
                  <a:pt x="5291959" y="1001111"/>
                  <a:pt x="4269828" y="993228"/>
                </a:cubicBezTo>
                <a:cubicBezTo>
                  <a:pt x="3247697" y="985345"/>
                  <a:pt x="1949669" y="1058918"/>
                  <a:pt x="1290145" y="930166"/>
                </a:cubicBezTo>
                <a:cubicBezTo>
                  <a:pt x="630621" y="801414"/>
                  <a:pt x="0" y="375745"/>
                  <a:pt x="312683" y="220717"/>
                </a:cubicBezTo>
                <a:cubicBezTo>
                  <a:pt x="625366" y="65689"/>
                  <a:pt x="2309649" y="24962"/>
                  <a:pt x="3166242" y="0"/>
                </a:cubicBezTo>
                <a:lnTo>
                  <a:pt x="5452242" y="70945"/>
                </a:lnTo>
                <a:cubicBezTo>
                  <a:pt x="6214242" y="120869"/>
                  <a:pt x="7409794" y="148459"/>
                  <a:pt x="7738242" y="299545"/>
                </a:cubicBezTo>
                <a:close/>
              </a:path>
            </a:pathLst>
          </a:custGeom>
          <a:ln w="381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6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5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4">
                                            <p:txEl>
                                              <p:pRg st="4" end="4"/>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p:bldP spid="106" grpId="0"/>
      <p:bldP spid="107" grpId="0"/>
      <p:bldP spid="15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7" name="Straight Connector 166"/>
          <p:cNvCxnSpPr/>
          <p:nvPr/>
        </p:nvCxnSpPr>
        <p:spPr>
          <a:xfrm rot="16200000" flipH="1">
            <a:off x="7062516" y="5319685"/>
            <a:ext cx="803467" cy="501654"/>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10800000">
            <a:off x="6839893" y="5319191"/>
            <a:ext cx="852209" cy="708522"/>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rot="5400000" flipH="1" flipV="1">
            <a:off x="7055965" y="5721792"/>
            <a:ext cx="946540" cy="118018"/>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rot="5400000">
            <a:off x="1379819" y="5644163"/>
            <a:ext cx="440763" cy="0"/>
          </a:xfrm>
          <a:prstGeom prst="line">
            <a:avLst/>
          </a:prstGeom>
          <a:ln w="76200">
            <a:solidFill>
              <a:srgbClr val="00FF00"/>
            </a:solidFill>
          </a:ln>
        </p:spPr>
        <p:style>
          <a:lnRef idx="1">
            <a:schemeClr val="accent1"/>
          </a:lnRef>
          <a:fillRef idx="0">
            <a:schemeClr val="accent1"/>
          </a:fillRef>
          <a:effectRef idx="0">
            <a:schemeClr val="accent1"/>
          </a:effectRef>
          <a:fontRef idx="minor">
            <a:schemeClr val="tx1"/>
          </a:fontRef>
        </p:style>
      </p:cxnSp>
      <p:grpSp>
        <p:nvGrpSpPr>
          <p:cNvPr id="2" name="Group 146"/>
          <p:cNvGrpSpPr/>
          <p:nvPr/>
        </p:nvGrpSpPr>
        <p:grpSpPr>
          <a:xfrm>
            <a:off x="2891073" y="5392092"/>
            <a:ext cx="609600" cy="512315"/>
            <a:chOff x="3045759" y="5544107"/>
            <a:chExt cx="609600" cy="512315"/>
          </a:xfrm>
        </p:grpSpPr>
        <p:cxnSp>
          <p:nvCxnSpPr>
            <p:cNvPr id="139" name="Straight Connector 138"/>
            <p:cNvCxnSpPr/>
            <p:nvPr/>
          </p:nvCxnSpPr>
          <p:spPr>
            <a:xfrm rot="16200000" flipH="1">
              <a:off x="2820795" y="5804000"/>
              <a:ext cx="454411" cy="4483"/>
            </a:xfrm>
            <a:prstGeom prst="line">
              <a:avLst/>
            </a:prstGeom>
            <a:ln w="76200">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rot="5400000">
              <a:off x="3425265" y="5797177"/>
              <a:ext cx="460188" cy="0"/>
            </a:xfrm>
            <a:prstGeom prst="line">
              <a:avLst/>
            </a:prstGeom>
            <a:ln w="76200">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rot="16200000" flipH="1">
              <a:off x="3103466" y="5553820"/>
              <a:ext cx="494184" cy="498667"/>
            </a:xfrm>
            <a:prstGeom prst="line">
              <a:avLst/>
            </a:prstGeom>
            <a:ln w="76200">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5400000">
              <a:off x="3096643" y="5553173"/>
              <a:ext cx="512315" cy="494184"/>
            </a:xfrm>
            <a:prstGeom prst="line">
              <a:avLst/>
            </a:prstGeom>
            <a:ln w="76200">
              <a:solidFill>
                <a:srgbClr val="CCFF33"/>
              </a:solidFill>
            </a:ln>
          </p:spPr>
          <p:style>
            <a:lnRef idx="1">
              <a:schemeClr val="accent1"/>
            </a:lnRef>
            <a:fillRef idx="0">
              <a:schemeClr val="accent1"/>
            </a:fillRef>
            <a:effectRef idx="0">
              <a:schemeClr val="accent1"/>
            </a:effectRef>
            <a:fontRef idx="minor">
              <a:schemeClr val="tx1"/>
            </a:fontRef>
          </p:style>
        </p:cxnSp>
      </p:grpSp>
      <p:grpSp>
        <p:nvGrpSpPr>
          <p:cNvPr id="4" name="Group 135"/>
          <p:cNvGrpSpPr/>
          <p:nvPr/>
        </p:nvGrpSpPr>
        <p:grpSpPr>
          <a:xfrm>
            <a:off x="4491229" y="5177074"/>
            <a:ext cx="909917" cy="973274"/>
            <a:chOff x="4881283" y="5181601"/>
            <a:chExt cx="909917" cy="973274"/>
          </a:xfrm>
        </p:grpSpPr>
        <p:cxnSp>
          <p:nvCxnSpPr>
            <p:cNvPr id="126" name="Straight Connector 125"/>
            <p:cNvCxnSpPr/>
            <p:nvPr/>
          </p:nvCxnSpPr>
          <p:spPr>
            <a:xfrm rot="5400000">
              <a:off x="5597712" y="5667108"/>
              <a:ext cx="386975" cy="0"/>
            </a:xfrm>
            <a:prstGeom prst="line">
              <a:avLst/>
            </a:prstGeom>
            <a:ln w="7620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rot="5400000" flipH="1" flipV="1">
              <a:off x="4687795" y="5667108"/>
              <a:ext cx="386975" cy="0"/>
            </a:xfrm>
            <a:prstGeom prst="line">
              <a:avLst/>
            </a:prstGeom>
            <a:ln w="7620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rot="5400000">
              <a:off x="5103534" y="5306837"/>
              <a:ext cx="488391" cy="776009"/>
            </a:xfrm>
            <a:prstGeom prst="line">
              <a:avLst/>
            </a:prstGeom>
            <a:ln w="7620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rot="10800000">
              <a:off x="4936750" y="5450646"/>
              <a:ext cx="776009" cy="488391"/>
            </a:xfrm>
            <a:prstGeom prst="line">
              <a:avLst/>
            </a:prstGeom>
            <a:ln w="7620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rot="5400000">
              <a:off x="5213909" y="5623215"/>
              <a:ext cx="694393" cy="349254"/>
            </a:xfrm>
            <a:prstGeom prst="line">
              <a:avLst/>
            </a:prstGeom>
            <a:ln w="7620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a:stCxn id="40" idx="1"/>
            </p:cNvCxnSpPr>
            <p:nvPr/>
          </p:nvCxnSpPr>
          <p:spPr>
            <a:xfrm rot="16200000" flipV="1">
              <a:off x="4757441" y="5629956"/>
              <a:ext cx="704229" cy="345609"/>
            </a:xfrm>
            <a:prstGeom prst="line">
              <a:avLst/>
            </a:prstGeom>
            <a:ln w="7620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rot="5400000">
              <a:off x="4867564" y="5675220"/>
              <a:ext cx="941290" cy="0"/>
            </a:xfrm>
            <a:prstGeom prst="line">
              <a:avLst/>
            </a:prstGeom>
            <a:ln w="7620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rot="5400000">
              <a:off x="4750459" y="5375088"/>
              <a:ext cx="725770" cy="338796"/>
            </a:xfrm>
            <a:prstGeom prst="line">
              <a:avLst/>
            </a:prstGeom>
            <a:ln w="7620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rot="16200000" flipH="1">
              <a:off x="5205418" y="5369859"/>
              <a:ext cx="725770" cy="349254"/>
            </a:xfrm>
            <a:prstGeom prst="line">
              <a:avLst/>
            </a:prstGeom>
            <a:ln w="76200">
              <a:solidFill>
                <a:srgbClr val="FF9933"/>
              </a:solidFill>
            </a:ln>
          </p:spPr>
          <p:style>
            <a:lnRef idx="1">
              <a:schemeClr val="accent1"/>
            </a:lnRef>
            <a:fillRef idx="0">
              <a:schemeClr val="accent1"/>
            </a:fillRef>
            <a:effectRef idx="0">
              <a:schemeClr val="accent1"/>
            </a:effectRef>
            <a:fontRef idx="minor">
              <a:schemeClr val="tx1"/>
            </a:fontRef>
          </p:style>
        </p:cxnSp>
      </p:grpSp>
      <p:cxnSp>
        <p:nvCxnSpPr>
          <p:cNvPr id="20" name="Straight Connector 19"/>
          <p:cNvCxnSpPr>
            <a:stCxn id="14" idx="4"/>
            <a:endCxn id="16" idx="0"/>
          </p:cNvCxnSpPr>
          <p:nvPr/>
        </p:nvCxnSpPr>
        <p:spPr>
          <a:xfrm rot="5400000">
            <a:off x="1382061" y="5647018"/>
            <a:ext cx="440763" cy="0"/>
          </a:xfrm>
          <a:prstGeom prst="line">
            <a:avLst/>
          </a:prstGeom>
          <a:ln w="28575">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36" idx="4"/>
            <a:endCxn id="40" idx="0"/>
          </p:cNvCxnSpPr>
          <p:nvPr/>
        </p:nvCxnSpPr>
        <p:spPr>
          <a:xfrm rot="5400000">
            <a:off x="4477126" y="5656728"/>
            <a:ext cx="941290" cy="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36" idx="6"/>
            <a:endCxn id="37" idx="1"/>
          </p:cNvCxnSpPr>
          <p:nvPr/>
        </p:nvCxnSpPr>
        <p:spPr>
          <a:xfrm>
            <a:off x="5026213" y="5107642"/>
            <a:ext cx="326279" cy="23738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a:stCxn id="37" idx="4"/>
            <a:endCxn id="39" idx="0"/>
          </p:cNvCxnSpPr>
          <p:nvPr/>
        </p:nvCxnSpPr>
        <p:spPr>
          <a:xfrm rot="5400000">
            <a:off x="5214471" y="5672417"/>
            <a:ext cx="386975" cy="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39" idx="3"/>
            <a:endCxn id="40" idx="6"/>
          </p:cNvCxnSpPr>
          <p:nvPr/>
        </p:nvCxnSpPr>
        <p:spPr>
          <a:xfrm rot="5400000">
            <a:off x="5086352" y="5939674"/>
            <a:ext cx="206002" cy="326279"/>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40" idx="2"/>
            <a:endCxn id="38" idx="4"/>
          </p:cNvCxnSpPr>
          <p:nvPr/>
        </p:nvCxnSpPr>
        <p:spPr>
          <a:xfrm rot="10800000">
            <a:off x="4498042" y="6022787"/>
            <a:ext cx="371288" cy="183027"/>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38" idx="0"/>
            <a:endCxn id="35" idx="4"/>
          </p:cNvCxnSpPr>
          <p:nvPr/>
        </p:nvCxnSpPr>
        <p:spPr>
          <a:xfrm rot="5400000" flipH="1" flipV="1">
            <a:off x="4304554" y="5672417"/>
            <a:ext cx="386975" cy="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a:stCxn id="35" idx="0"/>
            <a:endCxn id="36" idx="2"/>
          </p:cNvCxnSpPr>
          <p:nvPr/>
        </p:nvCxnSpPr>
        <p:spPr>
          <a:xfrm rot="5400000" flipH="1" flipV="1">
            <a:off x="4576483" y="5029200"/>
            <a:ext cx="214405" cy="371288"/>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36" idx="3"/>
            <a:endCxn id="38" idx="7"/>
          </p:cNvCxnSpPr>
          <p:nvPr/>
        </p:nvCxnSpPr>
        <p:spPr>
          <a:xfrm rot="5400000">
            <a:off x="4360021" y="5356596"/>
            <a:ext cx="725770" cy="338796"/>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a:stCxn id="36" idx="5"/>
            <a:endCxn id="39" idx="1"/>
          </p:cNvCxnSpPr>
          <p:nvPr/>
        </p:nvCxnSpPr>
        <p:spPr>
          <a:xfrm rot="16200000" flipH="1">
            <a:off x="4814980" y="5351367"/>
            <a:ext cx="725770" cy="349254"/>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a:stCxn id="37" idx="2"/>
            <a:endCxn id="35" idx="6"/>
          </p:cNvCxnSpPr>
          <p:nvPr/>
        </p:nvCxnSpPr>
        <p:spPr>
          <a:xfrm rot="10800000">
            <a:off x="4576483" y="5400488"/>
            <a:ext cx="753034" cy="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a:stCxn id="37" idx="3"/>
            <a:endCxn id="38" idx="6"/>
          </p:cNvCxnSpPr>
          <p:nvPr/>
        </p:nvCxnSpPr>
        <p:spPr>
          <a:xfrm rot="5400000">
            <a:off x="4720293" y="5312146"/>
            <a:ext cx="488391" cy="776009"/>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38" idx="6"/>
            <a:endCxn id="39" idx="2"/>
          </p:cNvCxnSpPr>
          <p:nvPr/>
        </p:nvCxnSpPr>
        <p:spPr>
          <a:xfrm>
            <a:off x="4576483" y="5944346"/>
            <a:ext cx="753034" cy="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a:stCxn id="39" idx="2"/>
            <a:endCxn id="35" idx="5"/>
          </p:cNvCxnSpPr>
          <p:nvPr/>
        </p:nvCxnSpPr>
        <p:spPr>
          <a:xfrm rot="10800000">
            <a:off x="4553509" y="5455955"/>
            <a:ext cx="776009" cy="488391"/>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a:stCxn id="37" idx="3"/>
            <a:endCxn id="40" idx="7"/>
          </p:cNvCxnSpPr>
          <p:nvPr/>
        </p:nvCxnSpPr>
        <p:spPr>
          <a:xfrm rot="5400000">
            <a:off x="4830668" y="5628524"/>
            <a:ext cx="694393" cy="349254"/>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a:stCxn id="40" idx="1"/>
            <a:endCxn id="35" idx="5"/>
          </p:cNvCxnSpPr>
          <p:nvPr/>
        </p:nvCxnSpPr>
        <p:spPr>
          <a:xfrm rot="16200000" flipV="1">
            <a:off x="4375710" y="5633753"/>
            <a:ext cx="694393" cy="338796"/>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a:stCxn id="58" idx="4"/>
            <a:endCxn id="62" idx="0"/>
          </p:cNvCxnSpPr>
          <p:nvPr/>
        </p:nvCxnSpPr>
        <p:spPr>
          <a:xfrm rot="16200000" flipH="1">
            <a:off x="2668395" y="5651600"/>
            <a:ext cx="454411" cy="4483"/>
          </a:xfrm>
          <a:prstGeom prst="line">
            <a:avLst/>
          </a:prstGeom>
          <a:ln w="28575">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a:stCxn id="58" idx="6"/>
            <a:endCxn id="59" idx="2"/>
          </p:cNvCxnSpPr>
          <p:nvPr/>
        </p:nvCxnSpPr>
        <p:spPr>
          <a:xfrm flipV="1">
            <a:off x="2971800" y="5336242"/>
            <a:ext cx="452717" cy="11954"/>
          </a:xfrm>
          <a:prstGeom prst="line">
            <a:avLst/>
          </a:prstGeom>
          <a:ln w="28575">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a:stCxn id="59" idx="4"/>
            <a:endCxn id="61" idx="0"/>
          </p:cNvCxnSpPr>
          <p:nvPr/>
        </p:nvCxnSpPr>
        <p:spPr>
          <a:xfrm rot="5400000">
            <a:off x="3272865" y="5644777"/>
            <a:ext cx="460188" cy="0"/>
          </a:xfrm>
          <a:prstGeom prst="line">
            <a:avLst/>
          </a:prstGeom>
          <a:ln w="28575">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a:stCxn id="61" idx="2"/>
            <a:endCxn id="62" idx="6"/>
          </p:cNvCxnSpPr>
          <p:nvPr/>
        </p:nvCxnSpPr>
        <p:spPr>
          <a:xfrm rot="10800000" flipV="1">
            <a:off x="2976283" y="5953312"/>
            <a:ext cx="448234" cy="6177"/>
          </a:xfrm>
          <a:prstGeom prst="line">
            <a:avLst/>
          </a:prstGeom>
          <a:ln w="28575">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stCxn id="58" idx="5"/>
            <a:endCxn id="61" idx="1"/>
          </p:cNvCxnSpPr>
          <p:nvPr/>
        </p:nvCxnSpPr>
        <p:spPr>
          <a:xfrm rot="16200000" flipH="1">
            <a:off x="2951066" y="5401420"/>
            <a:ext cx="494184" cy="498667"/>
          </a:xfrm>
          <a:prstGeom prst="line">
            <a:avLst/>
          </a:prstGeom>
          <a:ln w="28575">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59" idx="3"/>
            <a:endCxn id="62" idx="7"/>
          </p:cNvCxnSpPr>
          <p:nvPr/>
        </p:nvCxnSpPr>
        <p:spPr>
          <a:xfrm rot="5400000">
            <a:off x="2944243" y="5400773"/>
            <a:ext cx="512315" cy="494184"/>
          </a:xfrm>
          <a:prstGeom prst="line">
            <a:avLst/>
          </a:prstGeom>
          <a:ln w="28575">
            <a:solidFill>
              <a:srgbClr val="CCFF33"/>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a:stCxn id="80" idx="4"/>
            <a:endCxn id="84" idx="0"/>
          </p:cNvCxnSpPr>
          <p:nvPr/>
        </p:nvCxnSpPr>
        <p:spPr>
          <a:xfrm rot="5400000">
            <a:off x="6515849" y="5606676"/>
            <a:ext cx="1062317" cy="22113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a:stCxn id="80" idx="6"/>
            <a:endCxn id="81" idx="1"/>
          </p:cNvCxnSpPr>
          <p:nvPr/>
        </p:nvCxnSpPr>
        <p:spPr>
          <a:xfrm>
            <a:off x="7236013" y="5107642"/>
            <a:ext cx="483162" cy="40173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a:stCxn id="81" idx="4"/>
            <a:endCxn id="83" idx="0"/>
          </p:cNvCxnSpPr>
          <p:nvPr/>
        </p:nvCxnSpPr>
        <p:spPr>
          <a:xfrm rot="5400000">
            <a:off x="7622243" y="5791200"/>
            <a:ext cx="300317" cy="448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83" idx="3"/>
            <a:endCxn id="84" idx="6"/>
          </p:cNvCxnSpPr>
          <p:nvPr/>
        </p:nvCxnSpPr>
        <p:spPr>
          <a:xfrm rot="5400000">
            <a:off x="7240121" y="5852271"/>
            <a:ext cx="249334" cy="69980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stCxn id="84" idx="2"/>
            <a:endCxn id="82" idx="4"/>
          </p:cNvCxnSpPr>
          <p:nvPr/>
        </p:nvCxnSpPr>
        <p:spPr>
          <a:xfrm rot="10800000">
            <a:off x="6627160" y="6100484"/>
            <a:ext cx="230841" cy="22635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stCxn id="82" idx="0"/>
            <a:endCxn id="79" idx="4"/>
          </p:cNvCxnSpPr>
          <p:nvPr/>
        </p:nvCxnSpPr>
        <p:spPr>
          <a:xfrm rot="5400000" flipH="1" flipV="1">
            <a:off x="6402048" y="5561607"/>
            <a:ext cx="607105" cy="15688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a:stCxn id="79" idx="7"/>
            <a:endCxn id="80" idx="2"/>
          </p:cNvCxnSpPr>
          <p:nvPr/>
        </p:nvCxnSpPr>
        <p:spPr>
          <a:xfrm rot="5400000" flipH="1" flipV="1">
            <a:off x="6911847" y="5035304"/>
            <a:ext cx="94945" cy="23962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80" idx="3"/>
            <a:endCxn id="82" idx="7"/>
          </p:cNvCxnSpPr>
          <p:nvPr/>
        </p:nvCxnSpPr>
        <p:spPr>
          <a:xfrm rot="5400000">
            <a:off x="6490632" y="5355101"/>
            <a:ext cx="803467" cy="41948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80" idx="5"/>
            <a:endCxn id="83" idx="1"/>
          </p:cNvCxnSpPr>
          <p:nvPr/>
        </p:nvCxnSpPr>
        <p:spPr>
          <a:xfrm rot="16200000" flipH="1">
            <a:off x="7062132" y="5314014"/>
            <a:ext cx="803467" cy="50165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a:stCxn id="81" idx="2"/>
            <a:endCxn id="79" idx="6"/>
          </p:cNvCxnSpPr>
          <p:nvPr/>
        </p:nvCxnSpPr>
        <p:spPr>
          <a:xfrm rot="10800000">
            <a:off x="6862484" y="5258054"/>
            <a:ext cx="833717" cy="3067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a:stCxn id="81" idx="3"/>
            <a:endCxn id="82" idx="6"/>
          </p:cNvCxnSpPr>
          <p:nvPr/>
        </p:nvCxnSpPr>
        <p:spPr>
          <a:xfrm rot="5400000">
            <a:off x="7011521" y="5314388"/>
            <a:ext cx="401734" cy="101357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a:stCxn id="82" idx="6"/>
            <a:endCxn id="83" idx="2"/>
          </p:cNvCxnSpPr>
          <p:nvPr/>
        </p:nvCxnSpPr>
        <p:spPr>
          <a:xfrm>
            <a:off x="6705600" y="6022042"/>
            <a:ext cx="98611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a:stCxn id="83" idx="2"/>
            <a:endCxn id="79" idx="5"/>
          </p:cNvCxnSpPr>
          <p:nvPr/>
        </p:nvCxnSpPr>
        <p:spPr>
          <a:xfrm rot="10800000">
            <a:off x="6839509" y="5313520"/>
            <a:ext cx="852209" cy="70852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a:stCxn id="81" idx="3"/>
            <a:endCxn id="84" idx="7"/>
          </p:cNvCxnSpPr>
          <p:nvPr/>
        </p:nvCxnSpPr>
        <p:spPr>
          <a:xfrm rot="5400000">
            <a:off x="7030009" y="5582208"/>
            <a:ext cx="651067" cy="72726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a:stCxn id="84" idx="1"/>
            <a:endCxn id="79" idx="5"/>
          </p:cNvCxnSpPr>
          <p:nvPr/>
        </p:nvCxnSpPr>
        <p:spPr>
          <a:xfrm rot="16200000" flipV="1">
            <a:off x="6381315" y="5771714"/>
            <a:ext cx="957855" cy="4146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a:stCxn id="80" idx="6"/>
            <a:endCxn id="114" idx="1"/>
          </p:cNvCxnSpPr>
          <p:nvPr/>
        </p:nvCxnSpPr>
        <p:spPr>
          <a:xfrm>
            <a:off x="7236013" y="5107642"/>
            <a:ext cx="240914" cy="8328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a:stCxn id="114" idx="6"/>
            <a:endCxn id="81" idx="0"/>
          </p:cNvCxnSpPr>
          <p:nvPr/>
        </p:nvCxnSpPr>
        <p:spPr>
          <a:xfrm>
            <a:off x="7610835" y="5246394"/>
            <a:ext cx="163807" cy="24000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a:stCxn id="83" idx="3"/>
            <a:endCxn id="115" idx="7"/>
          </p:cNvCxnSpPr>
          <p:nvPr/>
        </p:nvCxnSpPr>
        <p:spPr>
          <a:xfrm rot="5400000">
            <a:off x="7523067" y="6079749"/>
            <a:ext cx="193867" cy="18938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a:stCxn id="115" idx="2"/>
            <a:endCxn id="84" idx="6"/>
          </p:cNvCxnSpPr>
          <p:nvPr/>
        </p:nvCxnSpPr>
        <p:spPr>
          <a:xfrm rot="10800000">
            <a:off x="7014884" y="6326842"/>
            <a:ext cx="37651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a:stCxn id="82" idx="1"/>
            <a:endCxn id="116" idx="4"/>
          </p:cNvCxnSpPr>
          <p:nvPr/>
        </p:nvCxnSpPr>
        <p:spPr>
          <a:xfrm rot="16200000" flipV="1">
            <a:off x="6401921" y="5796804"/>
            <a:ext cx="323292" cy="1625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a:stCxn id="116" idx="0"/>
            <a:endCxn id="79" idx="3"/>
          </p:cNvCxnSpPr>
          <p:nvPr/>
        </p:nvCxnSpPr>
        <p:spPr>
          <a:xfrm rot="5400000" flipH="1" flipV="1">
            <a:off x="6555568" y="5313394"/>
            <a:ext cx="172880" cy="17313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a:stCxn id="116" idx="6"/>
            <a:endCxn id="81" idx="2"/>
          </p:cNvCxnSpPr>
          <p:nvPr/>
        </p:nvCxnSpPr>
        <p:spPr>
          <a:xfrm>
            <a:off x="6633883" y="5564842"/>
            <a:ext cx="106231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a:stCxn id="116" idx="7"/>
            <a:endCxn id="80" idx="4"/>
          </p:cNvCxnSpPr>
          <p:nvPr/>
        </p:nvCxnSpPr>
        <p:spPr>
          <a:xfrm rot="5400000" flipH="1" flipV="1">
            <a:off x="6722594" y="5074397"/>
            <a:ext cx="323292" cy="54666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a:stCxn id="116" idx="6"/>
            <a:endCxn id="114" idx="3"/>
          </p:cNvCxnSpPr>
          <p:nvPr/>
        </p:nvCxnSpPr>
        <p:spPr>
          <a:xfrm flipV="1">
            <a:off x="6633883" y="5301860"/>
            <a:ext cx="843044" cy="26298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a:stCxn id="116" idx="5"/>
            <a:endCxn id="83" idx="2"/>
          </p:cNvCxnSpPr>
          <p:nvPr/>
        </p:nvCxnSpPr>
        <p:spPr>
          <a:xfrm rot="16200000" flipH="1">
            <a:off x="6950445" y="5280770"/>
            <a:ext cx="401734" cy="108080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a:stCxn id="116" idx="5"/>
            <a:endCxn id="115" idx="1"/>
          </p:cNvCxnSpPr>
          <p:nvPr/>
        </p:nvCxnSpPr>
        <p:spPr>
          <a:xfrm rot="16200000" flipH="1">
            <a:off x="6687108" y="5544107"/>
            <a:ext cx="651067" cy="80346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a:stCxn id="114" idx="2"/>
            <a:endCxn id="79" idx="6"/>
          </p:cNvCxnSpPr>
          <p:nvPr/>
        </p:nvCxnSpPr>
        <p:spPr>
          <a:xfrm rot="10800000" flipV="1">
            <a:off x="6862484" y="5246394"/>
            <a:ext cx="591469" cy="1166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a:stCxn id="114" idx="4"/>
            <a:endCxn id="82" idx="7"/>
          </p:cNvCxnSpPr>
          <p:nvPr/>
        </p:nvCxnSpPr>
        <p:spPr>
          <a:xfrm rot="5400000">
            <a:off x="6786640" y="5220821"/>
            <a:ext cx="641740" cy="84976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stCxn id="114" idx="4"/>
            <a:endCxn id="84" idx="0"/>
          </p:cNvCxnSpPr>
          <p:nvPr/>
        </p:nvCxnSpPr>
        <p:spPr>
          <a:xfrm rot="5400000">
            <a:off x="6772636" y="5488641"/>
            <a:ext cx="923565" cy="59595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a:stCxn id="115" idx="0"/>
            <a:endCxn id="114" idx="5"/>
          </p:cNvCxnSpPr>
          <p:nvPr/>
        </p:nvCxnSpPr>
        <p:spPr>
          <a:xfrm rot="5400000" flipH="1" flipV="1">
            <a:off x="7055581" y="5716121"/>
            <a:ext cx="946540" cy="11801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a:stCxn id="115" idx="0"/>
            <a:endCxn id="80" idx="5"/>
          </p:cNvCxnSpPr>
          <p:nvPr/>
        </p:nvCxnSpPr>
        <p:spPr>
          <a:xfrm rot="16200000" flipV="1">
            <a:off x="6798794" y="5577352"/>
            <a:ext cx="1085292" cy="25680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a:stCxn id="115" idx="1"/>
            <a:endCxn id="82" idx="5"/>
          </p:cNvCxnSpPr>
          <p:nvPr/>
        </p:nvCxnSpPr>
        <p:spPr>
          <a:xfrm rot="16200000" flipV="1">
            <a:off x="6951567" y="5808567"/>
            <a:ext cx="193867" cy="73175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a:stCxn id="115" idx="7"/>
            <a:endCxn id="81" idx="3"/>
          </p:cNvCxnSpPr>
          <p:nvPr/>
        </p:nvCxnSpPr>
        <p:spPr>
          <a:xfrm rot="5400000" flipH="1" flipV="1">
            <a:off x="7296708" y="5848909"/>
            <a:ext cx="651067" cy="19386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a:stCxn id="16" idx="5"/>
            <a:endCxn id="62" idx="2"/>
          </p:cNvCxnSpPr>
          <p:nvPr/>
        </p:nvCxnSpPr>
        <p:spPr>
          <a:xfrm rot="5400000" flipH="1" flipV="1">
            <a:off x="2217745" y="5399653"/>
            <a:ext cx="41818" cy="1161492"/>
          </a:xfrm>
          <a:prstGeom prst="line">
            <a:avLst/>
          </a:prstGeom>
          <a:ln w="3175">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a:stCxn id="61" idx="6"/>
            <a:endCxn id="38" idx="2"/>
          </p:cNvCxnSpPr>
          <p:nvPr/>
        </p:nvCxnSpPr>
        <p:spPr>
          <a:xfrm flipV="1">
            <a:off x="3581400" y="5944346"/>
            <a:ext cx="838200" cy="8967"/>
          </a:xfrm>
          <a:prstGeom prst="line">
            <a:avLst/>
          </a:prstGeom>
          <a:ln w="3175">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a:stCxn id="39" idx="6"/>
            <a:endCxn id="82" idx="2"/>
          </p:cNvCxnSpPr>
          <p:nvPr/>
        </p:nvCxnSpPr>
        <p:spPr>
          <a:xfrm>
            <a:off x="5486400" y="5944346"/>
            <a:ext cx="1062317" cy="77696"/>
          </a:xfrm>
          <a:prstGeom prst="line">
            <a:avLst/>
          </a:prstGeom>
          <a:ln w="3175">
            <a:solidFill>
              <a:srgbClr val="00FF00"/>
            </a:solidFill>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1524000" y="5269754"/>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 name="Oval 15"/>
          <p:cNvSpPr/>
          <p:nvPr/>
        </p:nvSpPr>
        <p:spPr>
          <a:xfrm>
            <a:off x="1524000" y="5867400"/>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5" name="Oval 34"/>
          <p:cNvSpPr/>
          <p:nvPr/>
        </p:nvSpPr>
        <p:spPr>
          <a:xfrm>
            <a:off x="4419600" y="5322046"/>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6" name="Oval 35"/>
          <p:cNvSpPr/>
          <p:nvPr/>
        </p:nvSpPr>
        <p:spPr>
          <a:xfrm>
            <a:off x="4869330" y="5029200"/>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7" name="Oval 36"/>
          <p:cNvSpPr/>
          <p:nvPr/>
        </p:nvSpPr>
        <p:spPr>
          <a:xfrm>
            <a:off x="5329517" y="5322046"/>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8" name="Oval 37"/>
          <p:cNvSpPr/>
          <p:nvPr/>
        </p:nvSpPr>
        <p:spPr>
          <a:xfrm>
            <a:off x="4419600" y="5865904"/>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9" name="Oval 38"/>
          <p:cNvSpPr/>
          <p:nvPr/>
        </p:nvSpPr>
        <p:spPr>
          <a:xfrm>
            <a:off x="5329517" y="5865904"/>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0" name="Oval 39"/>
          <p:cNvSpPr/>
          <p:nvPr/>
        </p:nvSpPr>
        <p:spPr>
          <a:xfrm>
            <a:off x="4869330" y="6127373"/>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8" name="Oval 57"/>
          <p:cNvSpPr/>
          <p:nvPr/>
        </p:nvSpPr>
        <p:spPr>
          <a:xfrm>
            <a:off x="2814917" y="5269754"/>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9" name="Oval 58"/>
          <p:cNvSpPr/>
          <p:nvPr/>
        </p:nvSpPr>
        <p:spPr>
          <a:xfrm>
            <a:off x="3424517" y="5257800"/>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1" name="Oval 60"/>
          <p:cNvSpPr/>
          <p:nvPr/>
        </p:nvSpPr>
        <p:spPr>
          <a:xfrm>
            <a:off x="3424517" y="5874871"/>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2" name="Oval 61"/>
          <p:cNvSpPr/>
          <p:nvPr/>
        </p:nvSpPr>
        <p:spPr>
          <a:xfrm>
            <a:off x="2819400" y="5881048"/>
            <a:ext cx="156883" cy="15688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4" name="Content Placeholder 2"/>
          <p:cNvSpPr txBox="1">
            <a:spLocks/>
          </p:cNvSpPr>
          <p:nvPr/>
        </p:nvSpPr>
        <p:spPr>
          <a:xfrm>
            <a:off x="152400" y="49696"/>
            <a:ext cx="8686800" cy="6096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CA" sz="2800" b="1" i="0" u="none" strike="noStrike" kern="1200" cap="none" spc="0" normalizeH="0" baseline="0" noProof="0" dirty="0" smtClean="0">
                <a:ln>
                  <a:noFill/>
                </a:ln>
                <a:solidFill>
                  <a:schemeClr val="tx1"/>
                </a:solidFill>
                <a:effectLst/>
                <a:uLnTx/>
                <a:uFillTx/>
                <a:latin typeface="+mn-lt"/>
                <a:ea typeface="+mn-ea"/>
                <a:cs typeface="+mn-cs"/>
              </a:rPr>
              <a:t>Notation:</a:t>
            </a:r>
            <a:r>
              <a:rPr kumimoji="0" lang="en-CA" sz="2800" b="1" i="0" u="none" strike="noStrike" kern="1200" cap="none" spc="0" normalizeH="0" noProof="0" dirty="0" smtClean="0">
                <a:ln>
                  <a:noFill/>
                </a:ln>
                <a:solidFill>
                  <a:schemeClr val="tx1"/>
                </a:solidFill>
                <a:effectLst/>
                <a:uLnTx/>
                <a:uFillTx/>
                <a:latin typeface="+mn-lt"/>
                <a:ea typeface="+mn-ea"/>
                <a:cs typeface="+mn-cs"/>
              </a:rPr>
              <a:t>    </a:t>
            </a:r>
            <a:r>
              <a:rPr lang="en-CA" sz="2800" dirty="0" err="1" smtClean="0"/>
              <a:t>C</a:t>
            </a:r>
            <a:r>
              <a:rPr lang="en-CA" sz="3200" baseline="-25000" dirty="0" err="1" smtClean="0"/>
              <a:t>i</a:t>
            </a:r>
            <a:r>
              <a:rPr lang="en-CA" sz="3200" baseline="-25000" dirty="0" smtClean="0"/>
              <a:t> </a:t>
            </a:r>
            <a:r>
              <a:rPr lang="en-CA" sz="2800" dirty="0" smtClean="0"/>
              <a:t>= </a:t>
            </a:r>
            <a:r>
              <a:rPr lang="en-CA" sz="2800" dirty="0" smtClean="0">
                <a:latin typeface="cmmi10"/>
              </a:rPr>
              <a:t>±</a:t>
            </a:r>
            <a:r>
              <a:rPr lang="en-CA" sz="2800" dirty="0" smtClean="0"/>
              <a:t>(U) </a:t>
            </a:r>
            <a:r>
              <a:rPr lang="en-CA" sz="2800" dirty="0" smtClean="0">
                <a:latin typeface="cmsy10"/>
              </a:rPr>
              <a:t>Å</a:t>
            </a:r>
            <a:r>
              <a:rPr lang="en-CA" sz="2800" dirty="0" smtClean="0"/>
              <a:t> </a:t>
            </a:r>
            <a:r>
              <a:rPr lang="en-CA" sz="2800" dirty="0" err="1" smtClean="0"/>
              <a:t>E</a:t>
            </a:r>
            <a:r>
              <a:rPr lang="en-CA" sz="3200" baseline="-25000" dirty="0" err="1" smtClean="0"/>
              <a:t>i</a:t>
            </a:r>
            <a:r>
              <a:rPr lang="en-CA" sz="2800" dirty="0" smtClean="0"/>
              <a:t> is a </a:t>
            </a:r>
            <a:r>
              <a:rPr lang="en-CA" sz="2800" b="1" dirty="0" smtClean="0"/>
              <a:t>cut-induced set</a:t>
            </a:r>
          </a:p>
        </p:txBody>
      </p:sp>
      <p:sp>
        <p:nvSpPr>
          <p:cNvPr id="105" name="TextBox 104"/>
          <p:cNvSpPr txBox="1"/>
          <p:nvPr/>
        </p:nvSpPr>
        <p:spPr>
          <a:xfrm>
            <a:off x="1085315" y="5168153"/>
            <a:ext cx="514885" cy="523220"/>
          </a:xfrm>
          <a:prstGeom prst="rect">
            <a:avLst/>
          </a:prstGeom>
          <a:noFill/>
        </p:spPr>
        <p:txBody>
          <a:bodyPr wrap="none" rtlCol="0">
            <a:spAutoFit/>
          </a:bodyPr>
          <a:lstStyle/>
          <a:p>
            <a:r>
              <a:rPr lang="en-CA" sz="2800" b="1" dirty="0" smtClean="0">
                <a:solidFill>
                  <a:srgbClr val="00B050"/>
                </a:solidFill>
              </a:rPr>
              <a:t>C</a:t>
            </a:r>
            <a:r>
              <a:rPr lang="en-CA" sz="3200" b="1" baseline="-25000" dirty="0" smtClean="0">
                <a:solidFill>
                  <a:srgbClr val="00B050"/>
                </a:solidFill>
              </a:rPr>
              <a:t>1</a:t>
            </a:r>
            <a:endParaRPr lang="en-CA" sz="2800" b="1" baseline="-25000" dirty="0">
              <a:solidFill>
                <a:srgbClr val="00B050"/>
              </a:solidFill>
            </a:endParaRPr>
          </a:p>
        </p:txBody>
      </p:sp>
      <p:sp>
        <p:nvSpPr>
          <p:cNvPr id="106" name="TextBox 105"/>
          <p:cNvSpPr txBox="1"/>
          <p:nvPr/>
        </p:nvSpPr>
        <p:spPr>
          <a:xfrm>
            <a:off x="2312894" y="5154706"/>
            <a:ext cx="514885" cy="523220"/>
          </a:xfrm>
          <a:prstGeom prst="rect">
            <a:avLst/>
          </a:prstGeom>
          <a:noFill/>
        </p:spPr>
        <p:txBody>
          <a:bodyPr wrap="none" rtlCol="0">
            <a:spAutoFit/>
          </a:bodyPr>
          <a:lstStyle/>
          <a:p>
            <a:r>
              <a:rPr lang="en-CA" sz="2800" b="1" dirty="0" smtClean="0">
                <a:solidFill>
                  <a:srgbClr val="CCFF33"/>
                </a:solidFill>
              </a:rPr>
              <a:t>C</a:t>
            </a:r>
            <a:r>
              <a:rPr lang="en-CA" sz="3200" b="1" baseline="-25000" dirty="0" smtClean="0">
                <a:solidFill>
                  <a:srgbClr val="CCFF33"/>
                </a:solidFill>
              </a:rPr>
              <a:t>2</a:t>
            </a:r>
            <a:endParaRPr lang="en-CA" sz="2800" b="1" baseline="-25000" dirty="0">
              <a:solidFill>
                <a:srgbClr val="CCFF33"/>
              </a:solidFill>
            </a:endParaRPr>
          </a:p>
        </p:txBody>
      </p:sp>
      <p:sp>
        <p:nvSpPr>
          <p:cNvPr id="107" name="TextBox 106"/>
          <p:cNvSpPr txBox="1"/>
          <p:nvPr/>
        </p:nvSpPr>
        <p:spPr>
          <a:xfrm>
            <a:off x="3980329" y="5159188"/>
            <a:ext cx="514885" cy="523220"/>
          </a:xfrm>
          <a:prstGeom prst="rect">
            <a:avLst/>
          </a:prstGeom>
          <a:noFill/>
        </p:spPr>
        <p:txBody>
          <a:bodyPr wrap="none" rtlCol="0">
            <a:spAutoFit/>
          </a:bodyPr>
          <a:lstStyle/>
          <a:p>
            <a:r>
              <a:rPr lang="en-CA" sz="2800" b="1" dirty="0" smtClean="0">
                <a:solidFill>
                  <a:srgbClr val="FF9933"/>
                </a:solidFill>
              </a:rPr>
              <a:t>C</a:t>
            </a:r>
            <a:r>
              <a:rPr lang="en-CA" sz="3200" b="1" baseline="-25000" dirty="0" smtClean="0">
                <a:solidFill>
                  <a:srgbClr val="FF9933"/>
                </a:solidFill>
              </a:rPr>
              <a:t>3</a:t>
            </a:r>
            <a:endParaRPr lang="en-CA" sz="2800" b="1" baseline="-25000" dirty="0">
              <a:solidFill>
                <a:srgbClr val="FF9933"/>
              </a:solidFill>
            </a:endParaRPr>
          </a:p>
        </p:txBody>
      </p:sp>
      <p:grpSp>
        <p:nvGrpSpPr>
          <p:cNvPr id="5" name="Group 124"/>
          <p:cNvGrpSpPr/>
          <p:nvPr/>
        </p:nvGrpSpPr>
        <p:grpSpPr>
          <a:xfrm>
            <a:off x="6557726" y="5164251"/>
            <a:ext cx="1219201" cy="1108269"/>
            <a:chOff x="6707842" y="5315507"/>
            <a:chExt cx="1219201" cy="1108269"/>
          </a:xfrm>
        </p:grpSpPr>
        <p:cxnSp>
          <p:nvCxnSpPr>
            <p:cNvPr id="108" name="Straight Connector 107"/>
            <p:cNvCxnSpPr/>
            <p:nvPr/>
          </p:nvCxnSpPr>
          <p:spPr>
            <a:xfrm rot="5400000">
              <a:off x="6668249" y="5759076"/>
              <a:ext cx="1062317" cy="22113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rot="5400000">
              <a:off x="7774643" y="5943600"/>
              <a:ext cx="300317" cy="4483"/>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rot="5400000" flipH="1" flipV="1">
              <a:off x="6554448" y="5714007"/>
              <a:ext cx="607105" cy="156883"/>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rot="5400000">
              <a:off x="6643032" y="5507501"/>
              <a:ext cx="803467" cy="41948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rot="5400000">
              <a:off x="7163921" y="5466788"/>
              <a:ext cx="401734" cy="1013575"/>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rot="5400000">
              <a:off x="7182409" y="5734608"/>
              <a:ext cx="651067" cy="727267"/>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rot="16200000" flipV="1">
              <a:off x="6533715" y="5924114"/>
              <a:ext cx="957855" cy="41467"/>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rot="16200000" flipV="1">
              <a:off x="6554321" y="5949204"/>
              <a:ext cx="323292" cy="1625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rot="16200000" flipH="1">
              <a:off x="7102845" y="5433170"/>
              <a:ext cx="401734" cy="1080809"/>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16200000" flipH="1">
              <a:off x="6839508" y="5696507"/>
              <a:ext cx="651067" cy="803467"/>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5400000">
              <a:off x="6939040" y="5373221"/>
              <a:ext cx="641740" cy="849769"/>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rot="5400000">
              <a:off x="6925036" y="5641041"/>
              <a:ext cx="923565" cy="595952"/>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rot="16200000" flipV="1">
              <a:off x="6951194" y="5729752"/>
              <a:ext cx="1085292" cy="256804"/>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rot="5400000" flipH="1" flipV="1">
              <a:off x="7449108" y="6001309"/>
              <a:ext cx="651067" cy="193867"/>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79" name="Oval 78"/>
          <p:cNvSpPr/>
          <p:nvPr/>
        </p:nvSpPr>
        <p:spPr>
          <a:xfrm>
            <a:off x="6705600" y="5179612"/>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0" name="Oval 79"/>
          <p:cNvSpPr/>
          <p:nvPr/>
        </p:nvSpPr>
        <p:spPr>
          <a:xfrm>
            <a:off x="7079130" y="50292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1" name="Oval 80"/>
          <p:cNvSpPr/>
          <p:nvPr/>
        </p:nvSpPr>
        <p:spPr>
          <a:xfrm>
            <a:off x="7696200" y="54864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2" name="Oval 81"/>
          <p:cNvSpPr/>
          <p:nvPr/>
        </p:nvSpPr>
        <p:spPr>
          <a:xfrm>
            <a:off x="6548717" y="59436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3" name="Oval 82"/>
          <p:cNvSpPr/>
          <p:nvPr/>
        </p:nvSpPr>
        <p:spPr>
          <a:xfrm>
            <a:off x="7691717" y="59436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4" name="Oval 83"/>
          <p:cNvSpPr/>
          <p:nvPr/>
        </p:nvSpPr>
        <p:spPr>
          <a:xfrm>
            <a:off x="6858000" y="62484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4" name="Oval 113"/>
          <p:cNvSpPr/>
          <p:nvPr/>
        </p:nvSpPr>
        <p:spPr>
          <a:xfrm>
            <a:off x="7453952" y="5167952"/>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5" name="Oval 114"/>
          <p:cNvSpPr/>
          <p:nvPr/>
        </p:nvSpPr>
        <p:spPr>
          <a:xfrm>
            <a:off x="7391400" y="62484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6" name="Oval 115"/>
          <p:cNvSpPr/>
          <p:nvPr/>
        </p:nvSpPr>
        <p:spPr>
          <a:xfrm>
            <a:off x="6477000" y="5486400"/>
            <a:ext cx="156883" cy="156883"/>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7" name="TextBox 156"/>
          <p:cNvSpPr txBox="1"/>
          <p:nvPr/>
        </p:nvSpPr>
        <p:spPr>
          <a:xfrm>
            <a:off x="6019800" y="5191780"/>
            <a:ext cx="514885" cy="523220"/>
          </a:xfrm>
          <a:prstGeom prst="rect">
            <a:avLst/>
          </a:prstGeom>
          <a:noFill/>
        </p:spPr>
        <p:txBody>
          <a:bodyPr wrap="none" rtlCol="0">
            <a:spAutoFit/>
          </a:bodyPr>
          <a:lstStyle/>
          <a:p>
            <a:r>
              <a:rPr lang="en-CA" sz="2800" b="1" dirty="0" smtClean="0">
                <a:solidFill>
                  <a:srgbClr val="FF0000"/>
                </a:solidFill>
              </a:rPr>
              <a:t>C</a:t>
            </a:r>
            <a:r>
              <a:rPr lang="en-CA" sz="3200" b="1" baseline="-25000" dirty="0" smtClean="0">
                <a:solidFill>
                  <a:srgbClr val="FF0000"/>
                </a:solidFill>
              </a:rPr>
              <a:t>4</a:t>
            </a:r>
            <a:endParaRPr lang="en-CA" sz="2800" b="1" baseline="-25000" dirty="0">
              <a:solidFill>
                <a:srgbClr val="FF0000"/>
              </a:solidFill>
            </a:endParaRPr>
          </a:p>
        </p:txBody>
      </p:sp>
      <p:sp>
        <p:nvSpPr>
          <p:cNvPr id="132" name="Rectangle 131"/>
          <p:cNvSpPr/>
          <p:nvPr/>
        </p:nvSpPr>
        <p:spPr>
          <a:xfrm>
            <a:off x="304800" y="609600"/>
            <a:ext cx="8610600" cy="8920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6" name="Content Placeholder 2"/>
          <p:cNvSpPr txBox="1">
            <a:spLocks/>
          </p:cNvSpPr>
          <p:nvPr/>
        </p:nvSpPr>
        <p:spPr>
          <a:xfrm>
            <a:off x="152400" y="761208"/>
            <a:ext cx="8686800" cy="636896"/>
          </a:xfrm>
          <a:prstGeom prst="rect">
            <a:avLst/>
          </a:prstGeom>
        </p:spPr>
        <p:txBody>
          <a:bodyPr vert="horz" lIns="91440" tIns="45720" rIns="91440" bIns="45720" rtlCol="0">
            <a:normAutofit/>
          </a:bodyPr>
          <a:lstStyle/>
          <a:p>
            <a:pPr marL="742950" marR="0" lvl="1" indent="-28575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CA" sz="2800" b="1" i="0" u="none" strike="noStrike" kern="1200" cap="none" spc="0" normalizeH="0" baseline="0" noProof="0" dirty="0" smtClean="0">
                <a:ln>
                  <a:noFill/>
                </a:ln>
                <a:solidFill>
                  <a:srgbClr val="0000FF"/>
                </a:solidFill>
                <a:effectLst/>
                <a:uLnTx/>
                <a:uFillTx/>
                <a:latin typeface="+mn-lt"/>
                <a:ea typeface="+mn-ea"/>
                <a:cs typeface="+mn-cs"/>
              </a:rPr>
              <a:t>	Prove				       </a:t>
            </a:r>
            <a:r>
              <a:rPr kumimoji="0" lang="en-CA" sz="2800" b="1" i="0" u="none" strike="noStrike" kern="1200" cap="none" spc="0" normalizeH="0" baseline="0" noProof="0" dirty="0" smtClean="0">
                <a:ln>
                  <a:noFill/>
                </a:ln>
                <a:solidFill>
                  <a:srgbClr val="0000FF"/>
                </a:solidFill>
                <a:effectLst/>
                <a:uLnTx/>
                <a:uFillTx/>
                <a:latin typeface="cmsy10"/>
                <a:ea typeface="+mn-ea"/>
                <a:cs typeface="+mn-cs"/>
              </a:rPr>
              <a:t>8</a:t>
            </a:r>
            <a:r>
              <a:rPr kumimoji="0" lang="en-CA" sz="2800" b="1" i="0" u="none" strike="noStrike" kern="1200" cap="none" spc="0" normalizeH="0" baseline="0" noProof="0" dirty="0" smtClean="0">
                <a:ln>
                  <a:noFill/>
                </a:ln>
                <a:solidFill>
                  <a:srgbClr val="0000FF"/>
                </a:solidFill>
                <a:effectLst/>
                <a:uLnTx/>
                <a:uFillTx/>
                <a:latin typeface="+mn-lt"/>
                <a:ea typeface="+mn-ea"/>
                <a:cs typeface="+mn-cs"/>
              </a:rPr>
              <a:t> cut-induced set </a:t>
            </a:r>
            <a:r>
              <a:rPr kumimoji="0" lang="en-CA" sz="2800" b="1" i="0" u="none" strike="noStrike" kern="1200" cap="none" spc="0" normalizeH="0" baseline="0" noProof="0" dirty="0" err="1" smtClean="0">
                <a:ln>
                  <a:noFill/>
                </a:ln>
                <a:solidFill>
                  <a:srgbClr val="0000FF"/>
                </a:solidFill>
                <a:effectLst/>
                <a:uLnTx/>
                <a:uFillTx/>
                <a:latin typeface="Calibri"/>
                <a:ea typeface="+mn-ea"/>
                <a:cs typeface="+mn-cs"/>
              </a:rPr>
              <a:t>C</a:t>
            </a:r>
            <a:r>
              <a:rPr kumimoji="0" lang="en-CA" sz="2800" b="1" i="0" u="none" strike="noStrike" kern="1200" cap="none" spc="0" normalizeH="0" baseline="-25000" noProof="0" dirty="0" err="1" smtClean="0">
                <a:ln>
                  <a:noFill/>
                </a:ln>
                <a:solidFill>
                  <a:srgbClr val="0000FF"/>
                </a:solidFill>
                <a:effectLst/>
                <a:uLnTx/>
                <a:uFillTx/>
                <a:latin typeface="Calibri"/>
                <a:ea typeface="+mn-ea"/>
                <a:cs typeface="+mn-cs"/>
              </a:rPr>
              <a:t>i</a:t>
            </a:r>
            <a:endParaRPr kumimoji="0" lang="en-CA" sz="2800" b="1" i="0" u="none" strike="noStrike" kern="1200" cap="none" spc="0" normalizeH="0" baseline="0" noProof="0" dirty="0" smtClean="0">
              <a:ln>
                <a:noFill/>
              </a:ln>
              <a:solidFill>
                <a:srgbClr val="0000FF"/>
              </a:solidFill>
              <a:effectLst/>
              <a:uLnTx/>
              <a:uFillTx/>
              <a:latin typeface="+mn-lt"/>
              <a:ea typeface="+mn-ea"/>
              <a:cs typeface="+mn-cs"/>
            </a:endParaRPr>
          </a:p>
        </p:txBody>
      </p:sp>
      <p:pic>
        <p:nvPicPr>
          <p:cNvPr id="137" name="Picture 136" descr="TP_tmp.png"/>
          <p:cNvPicPr>
            <a:picLocks noChangeAspect="1"/>
          </p:cNvPicPr>
          <p:nvPr>
            <p:custDataLst>
              <p:tags r:id="rId1"/>
            </p:custDataLst>
          </p:nvPr>
        </p:nvPicPr>
        <p:blipFill>
          <a:blip r:embed="rId5" cstate="print">
            <a:clrChange>
              <a:clrFrom>
                <a:srgbClr val="FFFFFF"/>
              </a:clrFrom>
              <a:clrTo>
                <a:srgbClr val="FFFFFF">
                  <a:alpha val="0"/>
                </a:srgbClr>
              </a:clrTo>
            </a:clrChange>
          </a:blip>
          <a:stretch>
            <a:fillRect/>
          </a:stretch>
        </p:blipFill>
        <p:spPr bwMode="auto">
          <a:xfrm>
            <a:off x="2168780" y="712304"/>
            <a:ext cx="2857108" cy="685569"/>
          </a:xfrm>
          <a:prstGeom prst="rect">
            <a:avLst/>
          </a:prstGeom>
          <a:noFill/>
          <a:ln/>
          <a:effectLst/>
        </p:spPr>
      </p:pic>
      <p:sp>
        <p:nvSpPr>
          <p:cNvPr id="155" name="Content Placeholder 2"/>
          <p:cNvSpPr txBox="1">
            <a:spLocks/>
          </p:cNvSpPr>
          <p:nvPr/>
        </p:nvSpPr>
        <p:spPr>
          <a:xfrm>
            <a:off x="152400" y="1600200"/>
            <a:ext cx="8991600" cy="34290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CA" sz="2800" b="1" i="0" u="sng" strike="noStrike" kern="1200" cap="none" spc="0" normalizeH="0" baseline="0" noProof="0" dirty="0" smtClean="0">
                <a:ln>
                  <a:noFill/>
                </a:ln>
                <a:solidFill>
                  <a:srgbClr val="FF00FF"/>
                </a:solidFill>
                <a:effectLst/>
                <a:uLnTx/>
                <a:uFillTx/>
                <a:latin typeface="+mn-lt"/>
                <a:ea typeface="+mn-ea"/>
                <a:cs typeface="+mn-cs"/>
              </a:rPr>
              <a:t>Key Ingredients</a:t>
            </a:r>
          </a:p>
          <a:p>
            <a:pPr marL="633413" lvl="1" indent="-268288">
              <a:spcBef>
                <a:spcPts val="700"/>
              </a:spcBef>
              <a:buFont typeface="Arial" pitchFamily="34" charset="0"/>
              <a:buChar char="•"/>
            </a:pPr>
            <a:r>
              <a:rPr kumimoji="0" lang="en-CA" sz="2800" b="1" i="0" u="none" strike="noStrike" kern="1200" cap="none" spc="0" normalizeH="0" baseline="0" noProof="0" dirty="0" err="1" smtClean="0">
                <a:ln>
                  <a:noFill/>
                </a:ln>
                <a:solidFill>
                  <a:srgbClr val="FF00FF"/>
                </a:solidFill>
                <a:effectLst/>
                <a:uLnTx/>
                <a:uFillTx/>
                <a:latin typeface="+mn-lt"/>
                <a:ea typeface="+mn-ea"/>
                <a:cs typeface="+mn-cs"/>
              </a:rPr>
              <a:t>Chernoff</a:t>
            </a:r>
            <a:r>
              <a:rPr kumimoji="0" lang="en-CA" sz="2800" b="1" i="0" u="none" strike="noStrike" kern="1200" cap="none" spc="0" normalizeH="0" baseline="0" noProof="0" dirty="0" smtClean="0">
                <a:ln>
                  <a:noFill/>
                </a:ln>
                <a:solidFill>
                  <a:srgbClr val="FF00FF"/>
                </a:solidFill>
                <a:effectLst/>
                <a:uLnTx/>
                <a:uFillTx/>
                <a:latin typeface="+mn-lt"/>
                <a:ea typeface="+mn-ea"/>
                <a:cs typeface="+mn-cs"/>
              </a:rPr>
              <a:t> bound: </a:t>
            </a:r>
            <a:r>
              <a:rPr kumimoji="0" lang="en-CA" sz="2800" i="0" u="none" strike="noStrike" kern="1200" cap="none" spc="0" normalizeH="0" baseline="0" noProof="0" dirty="0" smtClean="0">
                <a:ln>
                  <a:noFill/>
                </a:ln>
                <a:effectLst/>
                <a:uLnTx/>
                <a:uFillTx/>
                <a:latin typeface="+mn-lt"/>
                <a:ea typeface="+mn-ea"/>
                <a:cs typeface="+mn-cs"/>
              </a:rPr>
              <a:t>Prove</a:t>
            </a:r>
            <a:r>
              <a:rPr kumimoji="0" lang="en-CA" sz="2800" i="0" u="none" strike="noStrike" kern="1200" cap="none" spc="0" normalizeH="0" baseline="0" noProof="0" dirty="0" smtClean="0">
                <a:ln>
                  <a:noFill/>
                </a:ln>
                <a:solidFill>
                  <a:schemeClr val="tx1"/>
                </a:solidFill>
                <a:effectLst/>
                <a:uLnTx/>
                <a:uFillTx/>
                <a:latin typeface="+mn-lt"/>
                <a:ea typeface="+mn-ea"/>
                <a:cs typeface="+mn-cs"/>
              </a:rPr>
              <a:t>				</a:t>
            </a:r>
            <a:r>
              <a:rPr lang="en-CA" sz="2800" dirty="0" smtClean="0"/>
              <a:t>       </a:t>
            </a:r>
            <a:r>
              <a:rPr kumimoji="0" lang="en-CA" sz="2800" i="0" u="none" strike="noStrike" kern="1200" cap="none" spc="0" normalizeH="0" baseline="0" noProof="0" dirty="0" smtClean="0">
                <a:ln>
                  <a:noFill/>
                </a:ln>
                <a:solidFill>
                  <a:schemeClr val="tx1"/>
                </a:solidFill>
                <a:effectLst/>
                <a:uLnTx/>
                <a:uFillTx/>
                <a:latin typeface="+mn-lt"/>
                <a:ea typeface="+mn-ea"/>
                <a:cs typeface="+mn-cs"/>
              </a:rPr>
              <a:t>small</a:t>
            </a:r>
          </a:p>
          <a:p>
            <a:pPr marL="633413" lvl="1" indent="-268288">
              <a:spcBef>
                <a:spcPts val="700"/>
              </a:spcBef>
              <a:buFont typeface="Arial" pitchFamily="34" charset="0"/>
              <a:buChar char="•"/>
            </a:pPr>
            <a:r>
              <a:rPr lang="en-CA" sz="2800" b="1" dirty="0" smtClean="0">
                <a:solidFill>
                  <a:srgbClr val="FF00FF"/>
                </a:solidFill>
              </a:rPr>
              <a:t>Bound on # small cuts:</a:t>
            </a:r>
            <a:r>
              <a:rPr lang="en-CA" sz="2800" dirty="0" smtClean="0"/>
              <a:t> Prove</a:t>
            </a:r>
            <a:br>
              <a:rPr lang="en-CA" sz="2800" dirty="0" smtClean="0"/>
            </a:br>
            <a:r>
              <a:rPr lang="en-CA" sz="2800" dirty="0" smtClean="0"/>
              <a:t>     #{ cut-induced sets </a:t>
            </a:r>
            <a:r>
              <a:rPr lang="en-CA" sz="2800" dirty="0" err="1" smtClean="0"/>
              <a:t>C</a:t>
            </a:r>
            <a:r>
              <a:rPr lang="en-CA" sz="3200" baseline="-25000" dirty="0" err="1" smtClean="0"/>
              <a:t>i</a:t>
            </a:r>
            <a:r>
              <a:rPr lang="en-CA" dirty="0" smtClean="0"/>
              <a:t> </a:t>
            </a:r>
            <a:r>
              <a:rPr lang="en-CA" sz="2800" dirty="0" smtClean="0"/>
              <a:t>induced by a small cut |C| }</a:t>
            </a:r>
            <a:r>
              <a:rPr lang="en-CA" sz="3200" baseline="-25000" dirty="0" smtClean="0"/>
              <a:t/>
            </a:r>
            <a:br>
              <a:rPr lang="en-CA" sz="3200" baseline="-25000" dirty="0" smtClean="0"/>
            </a:br>
            <a:r>
              <a:rPr lang="en-CA" sz="2800" dirty="0" smtClean="0"/>
              <a:t>is small.</a:t>
            </a:r>
          </a:p>
          <a:p>
            <a:pPr marL="633413" lvl="1" indent="-268288">
              <a:spcBef>
                <a:spcPts val="700"/>
              </a:spcBef>
              <a:buFont typeface="Arial" pitchFamily="34" charset="0"/>
              <a:buChar char="•"/>
            </a:pPr>
            <a:r>
              <a:rPr lang="en-CA" sz="2800" b="1" dirty="0" smtClean="0">
                <a:solidFill>
                  <a:srgbClr val="FF00FF"/>
                </a:solidFill>
              </a:rPr>
              <a:t>Union bound:</a:t>
            </a:r>
            <a:r>
              <a:rPr lang="en-CA" sz="2800" dirty="0" smtClean="0"/>
              <a:t> sum of failure probabilities is small,</a:t>
            </a:r>
            <a:br>
              <a:rPr lang="en-CA" sz="2800" dirty="0" smtClean="0"/>
            </a:br>
            <a:r>
              <a:rPr lang="en-CA" sz="2800" dirty="0" smtClean="0"/>
              <a:t>      </a:t>
            </a:r>
            <a:r>
              <a:rPr lang="en-CA" sz="1050" dirty="0" smtClean="0"/>
              <a:t> </a:t>
            </a:r>
            <a:r>
              <a:rPr lang="en-CA" sz="2800" dirty="0" smtClean="0"/>
              <a:t>so probably no failures.</a:t>
            </a:r>
          </a:p>
        </p:txBody>
      </p:sp>
      <p:pic>
        <p:nvPicPr>
          <p:cNvPr id="153" name="Content Placeholder 152" descr="TP_tmp.png"/>
          <p:cNvPicPr>
            <a:picLocks noGrp="1" noChangeAspect="1"/>
          </p:cNvPicPr>
          <p:nvPr>
            <p:ph idx="1"/>
            <p:custDataLst>
              <p:tags r:id="rId2"/>
            </p:custDataLst>
          </p:nvPr>
        </p:nvPicPr>
        <p:blipFill>
          <a:blip r:embed="rId6" cstate="print">
            <a:clrChange>
              <a:clrFrom>
                <a:srgbClr val="FFFFFF"/>
              </a:clrFrom>
              <a:clrTo>
                <a:srgbClr val="FFFFFF">
                  <a:alpha val="0"/>
                </a:srgbClr>
              </a:clrTo>
            </a:clrChange>
          </a:blip>
          <a:stretch>
            <a:fillRect/>
          </a:stretch>
        </p:blipFill>
        <p:spPr bwMode="auto">
          <a:xfrm>
            <a:off x="4404165" y="2036704"/>
            <a:ext cx="3485107" cy="685708"/>
          </a:xfrm>
          <a:noFill/>
          <a:ln/>
          <a:effectLst/>
        </p:spPr>
      </p:pic>
      <p:sp>
        <p:nvSpPr>
          <p:cNvPr id="100" name="Freeform 99"/>
          <p:cNvSpPr/>
          <p:nvPr/>
        </p:nvSpPr>
        <p:spPr>
          <a:xfrm>
            <a:off x="491358" y="5644055"/>
            <a:ext cx="8066690" cy="1067676"/>
          </a:xfrm>
          <a:custGeom>
            <a:avLst/>
            <a:gdLst>
              <a:gd name="connsiteX0" fmla="*/ 8053552 w 8053553"/>
              <a:gd name="connsiteY0" fmla="*/ 202324 h 1179786"/>
              <a:gd name="connsiteX1" fmla="*/ 7422932 w 8053553"/>
              <a:gd name="connsiteY1" fmla="*/ 1037896 h 1179786"/>
              <a:gd name="connsiteX2" fmla="*/ 4269828 w 8053553"/>
              <a:gd name="connsiteY2" fmla="*/ 1053662 h 1179786"/>
              <a:gd name="connsiteX3" fmla="*/ 1290145 w 8053553"/>
              <a:gd name="connsiteY3" fmla="*/ 990600 h 1179786"/>
              <a:gd name="connsiteX4" fmla="*/ 312683 w 8053553"/>
              <a:gd name="connsiteY4" fmla="*/ 281151 h 1179786"/>
              <a:gd name="connsiteX5" fmla="*/ 3166242 w 8053553"/>
              <a:gd name="connsiteY5" fmla="*/ 60434 h 1179786"/>
              <a:gd name="connsiteX6" fmla="*/ 5483773 w 8053553"/>
              <a:gd name="connsiteY6" fmla="*/ 13138 h 1179786"/>
              <a:gd name="connsiteX7" fmla="*/ 8006256 w 8053553"/>
              <a:gd name="connsiteY7" fmla="*/ 139262 h 1179786"/>
              <a:gd name="connsiteX0" fmla="*/ 8053552 w 8053553"/>
              <a:gd name="connsiteY0" fmla="*/ 202324 h 1179786"/>
              <a:gd name="connsiteX1" fmla="*/ 7422932 w 8053553"/>
              <a:gd name="connsiteY1" fmla="*/ 1037896 h 1179786"/>
              <a:gd name="connsiteX2" fmla="*/ 4269828 w 8053553"/>
              <a:gd name="connsiteY2" fmla="*/ 1053662 h 1179786"/>
              <a:gd name="connsiteX3" fmla="*/ 1290145 w 8053553"/>
              <a:gd name="connsiteY3" fmla="*/ 990600 h 1179786"/>
              <a:gd name="connsiteX4" fmla="*/ 312683 w 8053553"/>
              <a:gd name="connsiteY4" fmla="*/ 281151 h 1179786"/>
              <a:gd name="connsiteX5" fmla="*/ 3166242 w 8053553"/>
              <a:gd name="connsiteY5" fmla="*/ 60434 h 1179786"/>
              <a:gd name="connsiteX6" fmla="*/ 5483773 w 8053553"/>
              <a:gd name="connsiteY6" fmla="*/ 13138 h 1179786"/>
              <a:gd name="connsiteX7" fmla="*/ 8006256 w 8053553"/>
              <a:gd name="connsiteY7" fmla="*/ 139262 h 1179786"/>
              <a:gd name="connsiteX8" fmla="*/ 8053552 w 8053553"/>
              <a:gd name="connsiteY8" fmla="*/ 202324 h 1179786"/>
              <a:gd name="connsiteX0" fmla="*/ 7814442 w 8013701"/>
              <a:gd name="connsiteY0" fmla="*/ 131379 h 1191610"/>
              <a:gd name="connsiteX1" fmla="*/ 7422932 w 8013701"/>
              <a:gd name="connsiteY1" fmla="*/ 1037896 h 1191610"/>
              <a:gd name="connsiteX2" fmla="*/ 4269828 w 8013701"/>
              <a:gd name="connsiteY2" fmla="*/ 1053662 h 1191610"/>
              <a:gd name="connsiteX3" fmla="*/ 1290145 w 8013701"/>
              <a:gd name="connsiteY3" fmla="*/ 990600 h 1191610"/>
              <a:gd name="connsiteX4" fmla="*/ 312683 w 8013701"/>
              <a:gd name="connsiteY4" fmla="*/ 281151 h 1191610"/>
              <a:gd name="connsiteX5" fmla="*/ 3166242 w 8013701"/>
              <a:gd name="connsiteY5" fmla="*/ 60434 h 1191610"/>
              <a:gd name="connsiteX6" fmla="*/ 5483773 w 8013701"/>
              <a:gd name="connsiteY6" fmla="*/ 13138 h 1191610"/>
              <a:gd name="connsiteX7" fmla="*/ 8006256 w 8013701"/>
              <a:gd name="connsiteY7" fmla="*/ 139262 h 1191610"/>
              <a:gd name="connsiteX8" fmla="*/ 7814442 w 8013701"/>
              <a:gd name="connsiteY8" fmla="*/ 131379 h 1191610"/>
              <a:gd name="connsiteX0" fmla="*/ 7966842 w 8039101"/>
              <a:gd name="connsiteY0" fmla="*/ 512379 h 1128110"/>
              <a:gd name="connsiteX1" fmla="*/ 7422932 w 8039101"/>
              <a:gd name="connsiteY1" fmla="*/ 1037896 h 1128110"/>
              <a:gd name="connsiteX2" fmla="*/ 4269828 w 8039101"/>
              <a:gd name="connsiteY2" fmla="*/ 1053662 h 1128110"/>
              <a:gd name="connsiteX3" fmla="*/ 1290145 w 8039101"/>
              <a:gd name="connsiteY3" fmla="*/ 990600 h 1128110"/>
              <a:gd name="connsiteX4" fmla="*/ 312683 w 8039101"/>
              <a:gd name="connsiteY4" fmla="*/ 281151 h 1128110"/>
              <a:gd name="connsiteX5" fmla="*/ 3166242 w 8039101"/>
              <a:gd name="connsiteY5" fmla="*/ 60434 h 1128110"/>
              <a:gd name="connsiteX6" fmla="*/ 5483773 w 8039101"/>
              <a:gd name="connsiteY6" fmla="*/ 13138 h 1128110"/>
              <a:gd name="connsiteX7" fmla="*/ 8006256 w 8039101"/>
              <a:gd name="connsiteY7" fmla="*/ 139262 h 1128110"/>
              <a:gd name="connsiteX8" fmla="*/ 7966842 w 8039101"/>
              <a:gd name="connsiteY8" fmla="*/ 512379 h 1128110"/>
              <a:gd name="connsiteX0" fmla="*/ 8006256 w 8006256"/>
              <a:gd name="connsiteY0" fmla="*/ 139262 h 1128110"/>
              <a:gd name="connsiteX1" fmla="*/ 7422932 w 8006256"/>
              <a:gd name="connsiteY1" fmla="*/ 1037896 h 1128110"/>
              <a:gd name="connsiteX2" fmla="*/ 4269828 w 8006256"/>
              <a:gd name="connsiteY2" fmla="*/ 1053662 h 1128110"/>
              <a:gd name="connsiteX3" fmla="*/ 1290145 w 8006256"/>
              <a:gd name="connsiteY3" fmla="*/ 990600 h 1128110"/>
              <a:gd name="connsiteX4" fmla="*/ 312683 w 8006256"/>
              <a:gd name="connsiteY4" fmla="*/ 281151 h 1128110"/>
              <a:gd name="connsiteX5" fmla="*/ 3166242 w 8006256"/>
              <a:gd name="connsiteY5" fmla="*/ 60434 h 1128110"/>
              <a:gd name="connsiteX6" fmla="*/ 5483773 w 8006256"/>
              <a:gd name="connsiteY6" fmla="*/ 13138 h 1128110"/>
              <a:gd name="connsiteX7" fmla="*/ 8006256 w 8006256"/>
              <a:gd name="connsiteY7" fmla="*/ 139262 h 1128110"/>
              <a:gd name="connsiteX0" fmla="*/ 8006256 w 8864163"/>
              <a:gd name="connsiteY0" fmla="*/ 139262 h 1128110"/>
              <a:gd name="connsiteX1" fmla="*/ 7422932 w 8864163"/>
              <a:gd name="connsiteY1" fmla="*/ 1037896 h 1128110"/>
              <a:gd name="connsiteX2" fmla="*/ 4269828 w 8864163"/>
              <a:gd name="connsiteY2" fmla="*/ 1053662 h 1128110"/>
              <a:gd name="connsiteX3" fmla="*/ 1290145 w 8864163"/>
              <a:gd name="connsiteY3" fmla="*/ 990600 h 1128110"/>
              <a:gd name="connsiteX4" fmla="*/ 312683 w 8864163"/>
              <a:gd name="connsiteY4" fmla="*/ 281151 h 1128110"/>
              <a:gd name="connsiteX5" fmla="*/ 3166242 w 8864163"/>
              <a:gd name="connsiteY5" fmla="*/ 60434 h 1128110"/>
              <a:gd name="connsiteX6" fmla="*/ 5483773 w 8864163"/>
              <a:gd name="connsiteY6" fmla="*/ 13138 h 1128110"/>
              <a:gd name="connsiteX7" fmla="*/ 8006256 w 8864163"/>
              <a:gd name="connsiteY7" fmla="*/ 139262 h 1128110"/>
              <a:gd name="connsiteX0" fmla="*/ 7509642 w 8367549"/>
              <a:gd name="connsiteY0" fmla="*/ 218965 h 1139496"/>
              <a:gd name="connsiteX1" fmla="*/ 7422932 w 8367549"/>
              <a:gd name="connsiteY1" fmla="*/ 1049282 h 1139496"/>
              <a:gd name="connsiteX2" fmla="*/ 4269828 w 8367549"/>
              <a:gd name="connsiteY2" fmla="*/ 1065048 h 1139496"/>
              <a:gd name="connsiteX3" fmla="*/ 1290145 w 8367549"/>
              <a:gd name="connsiteY3" fmla="*/ 1001986 h 1139496"/>
              <a:gd name="connsiteX4" fmla="*/ 312683 w 8367549"/>
              <a:gd name="connsiteY4" fmla="*/ 292537 h 1139496"/>
              <a:gd name="connsiteX5" fmla="*/ 3166242 w 8367549"/>
              <a:gd name="connsiteY5" fmla="*/ 71820 h 1139496"/>
              <a:gd name="connsiteX6" fmla="*/ 5483773 w 8367549"/>
              <a:gd name="connsiteY6" fmla="*/ 24524 h 1139496"/>
              <a:gd name="connsiteX7" fmla="*/ 7509642 w 8367549"/>
              <a:gd name="connsiteY7" fmla="*/ 218965 h 1139496"/>
              <a:gd name="connsiteX0" fmla="*/ 7509642 w 8045670"/>
              <a:gd name="connsiteY0" fmla="*/ 147145 h 1067676"/>
              <a:gd name="connsiteX1" fmla="*/ 7422932 w 8045670"/>
              <a:gd name="connsiteY1" fmla="*/ 977462 h 1067676"/>
              <a:gd name="connsiteX2" fmla="*/ 4269828 w 8045670"/>
              <a:gd name="connsiteY2" fmla="*/ 993228 h 1067676"/>
              <a:gd name="connsiteX3" fmla="*/ 1290145 w 8045670"/>
              <a:gd name="connsiteY3" fmla="*/ 930166 h 1067676"/>
              <a:gd name="connsiteX4" fmla="*/ 312683 w 8045670"/>
              <a:gd name="connsiteY4" fmla="*/ 220717 h 1067676"/>
              <a:gd name="connsiteX5" fmla="*/ 3166242 w 8045670"/>
              <a:gd name="connsiteY5" fmla="*/ 0 h 1067676"/>
              <a:gd name="connsiteX6" fmla="*/ 5452242 w 8045670"/>
              <a:gd name="connsiteY6" fmla="*/ 70945 h 1067676"/>
              <a:gd name="connsiteX7" fmla="*/ 7509642 w 8045670"/>
              <a:gd name="connsiteY7" fmla="*/ 147145 h 1067676"/>
              <a:gd name="connsiteX0" fmla="*/ 7509642 w 8045670"/>
              <a:gd name="connsiteY0" fmla="*/ 147145 h 1067676"/>
              <a:gd name="connsiteX1" fmla="*/ 7422932 w 8045670"/>
              <a:gd name="connsiteY1" fmla="*/ 977462 h 1067676"/>
              <a:gd name="connsiteX2" fmla="*/ 4269828 w 8045670"/>
              <a:gd name="connsiteY2" fmla="*/ 993228 h 1067676"/>
              <a:gd name="connsiteX3" fmla="*/ 1290145 w 8045670"/>
              <a:gd name="connsiteY3" fmla="*/ 930166 h 1067676"/>
              <a:gd name="connsiteX4" fmla="*/ 312683 w 8045670"/>
              <a:gd name="connsiteY4" fmla="*/ 220717 h 1067676"/>
              <a:gd name="connsiteX5" fmla="*/ 3166242 w 8045670"/>
              <a:gd name="connsiteY5" fmla="*/ 0 h 1067676"/>
              <a:gd name="connsiteX6" fmla="*/ 5452242 w 8045670"/>
              <a:gd name="connsiteY6" fmla="*/ 70945 h 1067676"/>
              <a:gd name="connsiteX7" fmla="*/ 7509642 w 8045670"/>
              <a:gd name="connsiteY7" fmla="*/ 147145 h 1067676"/>
              <a:gd name="connsiteX0" fmla="*/ 7509642 w 8045670"/>
              <a:gd name="connsiteY0" fmla="*/ 147145 h 1067676"/>
              <a:gd name="connsiteX1" fmla="*/ 7422932 w 8045670"/>
              <a:gd name="connsiteY1" fmla="*/ 977462 h 1067676"/>
              <a:gd name="connsiteX2" fmla="*/ 4269828 w 8045670"/>
              <a:gd name="connsiteY2" fmla="*/ 993228 h 1067676"/>
              <a:gd name="connsiteX3" fmla="*/ 1290145 w 8045670"/>
              <a:gd name="connsiteY3" fmla="*/ 930166 h 1067676"/>
              <a:gd name="connsiteX4" fmla="*/ 312683 w 8045670"/>
              <a:gd name="connsiteY4" fmla="*/ 220717 h 1067676"/>
              <a:gd name="connsiteX5" fmla="*/ 3166242 w 8045670"/>
              <a:gd name="connsiteY5" fmla="*/ 0 h 1067676"/>
              <a:gd name="connsiteX6" fmla="*/ 5452242 w 8045670"/>
              <a:gd name="connsiteY6" fmla="*/ 70945 h 1067676"/>
              <a:gd name="connsiteX7" fmla="*/ 7509642 w 8045670"/>
              <a:gd name="connsiteY7" fmla="*/ 147145 h 1067676"/>
              <a:gd name="connsiteX0" fmla="*/ 7509642 w 8045670"/>
              <a:gd name="connsiteY0" fmla="*/ 147145 h 1067676"/>
              <a:gd name="connsiteX1" fmla="*/ 7422932 w 8045670"/>
              <a:gd name="connsiteY1" fmla="*/ 977462 h 1067676"/>
              <a:gd name="connsiteX2" fmla="*/ 4269828 w 8045670"/>
              <a:gd name="connsiteY2" fmla="*/ 993228 h 1067676"/>
              <a:gd name="connsiteX3" fmla="*/ 1290145 w 8045670"/>
              <a:gd name="connsiteY3" fmla="*/ 930166 h 1067676"/>
              <a:gd name="connsiteX4" fmla="*/ 312683 w 8045670"/>
              <a:gd name="connsiteY4" fmla="*/ 220717 h 1067676"/>
              <a:gd name="connsiteX5" fmla="*/ 3166242 w 8045670"/>
              <a:gd name="connsiteY5" fmla="*/ 0 h 1067676"/>
              <a:gd name="connsiteX6" fmla="*/ 5452242 w 8045670"/>
              <a:gd name="connsiteY6" fmla="*/ 70945 h 1067676"/>
              <a:gd name="connsiteX7" fmla="*/ 7509642 w 8045670"/>
              <a:gd name="connsiteY7" fmla="*/ 147145 h 1067676"/>
              <a:gd name="connsiteX0" fmla="*/ 7814442 w 8142890"/>
              <a:gd name="connsiteY0" fmla="*/ 147145 h 1067676"/>
              <a:gd name="connsiteX1" fmla="*/ 7422932 w 8142890"/>
              <a:gd name="connsiteY1" fmla="*/ 977462 h 1067676"/>
              <a:gd name="connsiteX2" fmla="*/ 4269828 w 8142890"/>
              <a:gd name="connsiteY2" fmla="*/ 993228 h 1067676"/>
              <a:gd name="connsiteX3" fmla="*/ 1290145 w 8142890"/>
              <a:gd name="connsiteY3" fmla="*/ 930166 h 1067676"/>
              <a:gd name="connsiteX4" fmla="*/ 312683 w 8142890"/>
              <a:gd name="connsiteY4" fmla="*/ 220717 h 1067676"/>
              <a:gd name="connsiteX5" fmla="*/ 3166242 w 8142890"/>
              <a:gd name="connsiteY5" fmla="*/ 0 h 1067676"/>
              <a:gd name="connsiteX6" fmla="*/ 5452242 w 8142890"/>
              <a:gd name="connsiteY6" fmla="*/ 70945 h 1067676"/>
              <a:gd name="connsiteX7" fmla="*/ 7814442 w 8142890"/>
              <a:gd name="connsiteY7" fmla="*/ 147145 h 1067676"/>
              <a:gd name="connsiteX0" fmla="*/ 7738242 w 8066690"/>
              <a:gd name="connsiteY0" fmla="*/ 299545 h 1067676"/>
              <a:gd name="connsiteX1" fmla="*/ 7422932 w 8066690"/>
              <a:gd name="connsiteY1" fmla="*/ 977462 h 1067676"/>
              <a:gd name="connsiteX2" fmla="*/ 4269828 w 8066690"/>
              <a:gd name="connsiteY2" fmla="*/ 993228 h 1067676"/>
              <a:gd name="connsiteX3" fmla="*/ 1290145 w 8066690"/>
              <a:gd name="connsiteY3" fmla="*/ 930166 h 1067676"/>
              <a:gd name="connsiteX4" fmla="*/ 312683 w 8066690"/>
              <a:gd name="connsiteY4" fmla="*/ 220717 h 1067676"/>
              <a:gd name="connsiteX5" fmla="*/ 3166242 w 8066690"/>
              <a:gd name="connsiteY5" fmla="*/ 0 h 1067676"/>
              <a:gd name="connsiteX6" fmla="*/ 5452242 w 8066690"/>
              <a:gd name="connsiteY6" fmla="*/ 70945 h 1067676"/>
              <a:gd name="connsiteX7" fmla="*/ 7738242 w 8066690"/>
              <a:gd name="connsiteY7" fmla="*/ 299545 h 1067676"/>
              <a:gd name="connsiteX0" fmla="*/ 7738242 w 8066690"/>
              <a:gd name="connsiteY0" fmla="*/ 299545 h 1067676"/>
              <a:gd name="connsiteX1" fmla="*/ 7422932 w 8066690"/>
              <a:gd name="connsiteY1" fmla="*/ 977462 h 1067676"/>
              <a:gd name="connsiteX2" fmla="*/ 4269828 w 8066690"/>
              <a:gd name="connsiteY2" fmla="*/ 993228 h 1067676"/>
              <a:gd name="connsiteX3" fmla="*/ 1290145 w 8066690"/>
              <a:gd name="connsiteY3" fmla="*/ 930166 h 1067676"/>
              <a:gd name="connsiteX4" fmla="*/ 312683 w 8066690"/>
              <a:gd name="connsiteY4" fmla="*/ 220717 h 1067676"/>
              <a:gd name="connsiteX5" fmla="*/ 3166242 w 8066690"/>
              <a:gd name="connsiteY5" fmla="*/ 0 h 1067676"/>
              <a:gd name="connsiteX6" fmla="*/ 5452242 w 8066690"/>
              <a:gd name="connsiteY6" fmla="*/ 70945 h 1067676"/>
              <a:gd name="connsiteX7" fmla="*/ 7738242 w 8066690"/>
              <a:gd name="connsiteY7" fmla="*/ 299545 h 1067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66690" h="1067676">
                <a:moveTo>
                  <a:pt x="7738242" y="299545"/>
                </a:moveTo>
                <a:cubicBezTo>
                  <a:pt x="8066690" y="450631"/>
                  <a:pt x="8045670" y="825062"/>
                  <a:pt x="7422932" y="977462"/>
                </a:cubicBezTo>
                <a:cubicBezTo>
                  <a:pt x="6806763" y="1067676"/>
                  <a:pt x="5291959" y="1001111"/>
                  <a:pt x="4269828" y="993228"/>
                </a:cubicBezTo>
                <a:cubicBezTo>
                  <a:pt x="3247697" y="985345"/>
                  <a:pt x="1949669" y="1058918"/>
                  <a:pt x="1290145" y="930166"/>
                </a:cubicBezTo>
                <a:cubicBezTo>
                  <a:pt x="630621" y="801414"/>
                  <a:pt x="0" y="375745"/>
                  <a:pt x="312683" y="220717"/>
                </a:cubicBezTo>
                <a:cubicBezTo>
                  <a:pt x="625366" y="65689"/>
                  <a:pt x="2309649" y="24962"/>
                  <a:pt x="3166242" y="0"/>
                </a:cubicBezTo>
                <a:lnTo>
                  <a:pt x="5452242" y="70945"/>
                </a:lnTo>
                <a:cubicBezTo>
                  <a:pt x="6214242" y="120869"/>
                  <a:pt x="7409794" y="148459"/>
                  <a:pt x="7738242" y="299545"/>
                </a:cubicBezTo>
                <a:close/>
              </a:path>
            </a:pathLst>
          </a:custGeom>
          <a:ln w="381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5">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CA" sz="4000" dirty="0" smtClean="0"/>
              <a:t>Counting Small Cut-Induced Sets</a:t>
            </a:r>
            <a:endParaRPr lang="en-CA" sz="4000" dirty="0"/>
          </a:p>
        </p:txBody>
      </p:sp>
      <p:sp>
        <p:nvSpPr>
          <p:cNvPr id="3" name="Content Placeholder 2"/>
          <p:cNvSpPr>
            <a:spLocks noGrp="1"/>
          </p:cNvSpPr>
          <p:nvPr>
            <p:ph idx="1"/>
          </p:nvPr>
        </p:nvSpPr>
        <p:spPr>
          <a:xfrm>
            <a:off x="228600" y="914400"/>
            <a:ext cx="8686800" cy="5211763"/>
          </a:xfrm>
        </p:spPr>
        <p:txBody>
          <a:bodyPr/>
          <a:lstStyle/>
          <a:p>
            <a:r>
              <a:rPr lang="en-CA" sz="2800" b="1" dirty="0" smtClean="0"/>
              <a:t>Theorem:</a:t>
            </a:r>
            <a:r>
              <a:rPr lang="en-CA" sz="2800" dirty="0" smtClean="0"/>
              <a:t> Let G=(V,E) be a graph. Fix any </a:t>
            </a:r>
            <a:r>
              <a:rPr lang="en-CA" sz="2800" dirty="0" smtClean="0">
                <a:solidFill>
                  <a:srgbClr val="0000FF"/>
                </a:solidFill>
              </a:rPr>
              <a:t>B</a:t>
            </a:r>
            <a:r>
              <a:rPr lang="en-CA" sz="2800" dirty="0" smtClean="0">
                <a:latin typeface="cmsy10"/>
              </a:rPr>
              <a:t>µ</a:t>
            </a:r>
            <a:r>
              <a:rPr lang="en-CA" sz="2800" dirty="0" smtClean="0"/>
              <a:t>E.</a:t>
            </a:r>
          </a:p>
          <a:p>
            <a:pPr>
              <a:spcBef>
                <a:spcPts val="300"/>
              </a:spcBef>
              <a:buNone/>
            </a:pPr>
            <a:r>
              <a:rPr lang="en-CA" sz="2800" dirty="0" smtClean="0"/>
              <a:t>	Suppose </a:t>
            </a:r>
            <a:r>
              <a:rPr lang="en-CA" sz="2800" dirty="0" err="1" smtClean="0">
                <a:latin typeface="Calibri"/>
              </a:rPr>
              <a:t>k</a:t>
            </a:r>
            <a:r>
              <a:rPr lang="en-CA" sz="2800" baseline="-25000" dirty="0" err="1" smtClean="0">
                <a:latin typeface="Calibri"/>
              </a:rPr>
              <a:t>e</a:t>
            </a:r>
            <a:r>
              <a:rPr lang="en-CA" sz="2800" dirty="0" err="1" smtClean="0">
                <a:latin typeface="cmsy10"/>
              </a:rPr>
              <a:t>¸</a:t>
            </a:r>
            <a:r>
              <a:rPr lang="en-CA" sz="2800" dirty="0" err="1" smtClean="0">
                <a:solidFill>
                  <a:srgbClr val="FF0000"/>
                </a:solidFill>
              </a:rPr>
              <a:t>K</a:t>
            </a:r>
            <a:r>
              <a:rPr lang="en-CA" sz="2800" dirty="0" smtClean="0"/>
              <a:t> for all e in </a:t>
            </a:r>
            <a:r>
              <a:rPr lang="en-CA" sz="2800" dirty="0" smtClean="0">
                <a:solidFill>
                  <a:srgbClr val="0000FF"/>
                </a:solidFill>
              </a:rPr>
              <a:t>B</a:t>
            </a:r>
            <a:r>
              <a:rPr lang="en-CA" sz="2800" dirty="0" smtClean="0"/>
              <a:t>. </a:t>
            </a:r>
            <a:r>
              <a:rPr lang="en-CA" sz="2000" spc="-40" dirty="0" smtClean="0">
                <a:solidFill>
                  <a:schemeClr val="bg1">
                    <a:lumMod val="50000"/>
                  </a:schemeClr>
                </a:solidFill>
              </a:rPr>
              <a:t>(</a:t>
            </a:r>
            <a:r>
              <a:rPr lang="en-CA" sz="2000" spc="-40" dirty="0" err="1" smtClean="0">
                <a:solidFill>
                  <a:schemeClr val="bg1">
                    <a:lumMod val="50000"/>
                  </a:schemeClr>
                </a:solidFill>
              </a:rPr>
              <a:t>k</a:t>
            </a:r>
            <a:r>
              <a:rPr lang="en-CA" sz="2000" spc="-40" baseline="-25000" dirty="0" err="1" smtClean="0">
                <a:solidFill>
                  <a:schemeClr val="bg1">
                    <a:lumMod val="50000"/>
                  </a:schemeClr>
                </a:solidFill>
              </a:rPr>
              <a:t>uv</a:t>
            </a:r>
            <a:r>
              <a:rPr lang="en-CA" sz="2000" spc="-40" dirty="0" smtClean="0">
                <a:solidFill>
                  <a:schemeClr val="bg1">
                    <a:lumMod val="50000"/>
                  </a:schemeClr>
                </a:solidFill>
              </a:rPr>
              <a:t> = min size of a cut separating u and v)</a:t>
            </a:r>
            <a:endParaRPr lang="en-CA" spc="-40" dirty="0" smtClean="0">
              <a:solidFill>
                <a:schemeClr val="bg1">
                  <a:lumMod val="50000"/>
                </a:schemeClr>
              </a:solidFill>
            </a:endParaRPr>
          </a:p>
          <a:p>
            <a:pPr>
              <a:spcBef>
                <a:spcPts val="300"/>
              </a:spcBef>
              <a:buNone/>
            </a:pPr>
            <a:r>
              <a:rPr lang="en-CA" sz="2800" spc="-40" dirty="0" smtClean="0">
                <a:solidFill>
                  <a:schemeClr val="bg1">
                    <a:lumMod val="50000"/>
                  </a:schemeClr>
                </a:solidFill>
              </a:rPr>
              <a:t>	</a:t>
            </a:r>
            <a:r>
              <a:rPr lang="en-CA" sz="2800" spc="-40" dirty="0" smtClean="0"/>
              <a:t>Then, for every </a:t>
            </a:r>
            <a:r>
              <a:rPr lang="en-CA" sz="2800" spc="-40" dirty="0" smtClean="0">
                <a:solidFill>
                  <a:srgbClr val="00B050"/>
                </a:solidFill>
                <a:latin typeface="cmmi10"/>
              </a:rPr>
              <a:t>®</a:t>
            </a:r>
            <a:r>
              <a:rPr lang="en-CA" sz="2800" spc="-40" dirty="0" smtClean="0">
                <a:latin typeface="cmsy10"/>
              </a:rPr>
              <a:t>¸</a:t>
            </a:r>
            <a:r>
              <a:rPr lang="en-CA" sz="2800" spc="-40" dirty="0" smtClean="0"/>
              <a:t>1,</a:t>
            </a:r>
            <a:r>
              <a:rPr lang="en-CA" sz="2000" spc="-40" dirty="0" smtClean="0"/>
              <a:t/>
            </a:r>
            <a:br>
              <a:rPr lang="en-CA" sz="2000" spc="-40" dirty="0" smtClean="0"/>
            </a:br>
            <a:r>
              <a:rPr lang="en-CA" sz="2000" spc="-40" dirty="0" smtClean="0"/>
              <a:t>		</a:t>
            </a:r>
            <a:r>
              <a:rPr lang="en-CA" sz="2800" spc="-40" dirty="0" smtClean="0"/>
              <a:t>|{  </a:t>
            </a:r>
            <a:r>
              <a:rPr lang="en-CA" sz="2800" spc="-40" dirty="0" smtClean="0">
                <a:latin typeface="cmmi10"/>
              </a:rPr>
              <a:t>±</a:t>
            </a:r>
            <a:r>
              <a:rPr lang="en-CA" sz="2800" spc="-40" dirty="0" smtClean="0"/>
              <a:t>(U) </a:t>
            </a:r>
            <a:r>
              <a:rPr lang="en-CA" sz="2800" spc="-40" dirty="0" smtClean="0">
                <a:latin typeface="cmsy10"/>
              </a:rPr>
              <a:t>Å</a:t>
            </a:r>
            <a:r>
              <a:rPr lang="en-CA" sz="2800" spc="-40" dirty="0" smtClean="0"/>
              <a:t> </a:t>
            </a:r>
            <a:r>
              <a:rPr lang="en-CA" sz="2800" spc="-40" dirty="0" smtClean="0">
                <a:solidFill>
                  <a:srgbClr val="0000FF"/>
                </a:solidFill>
              </a:rPr>
              <a:t>B</a:t>
            </a:r>
            <a:r>
              <a:rPr lang="en-CA" sz="2800" spc="-40" dirty="0" smtClean="0"/>
              <a:t>  :  |</a:t>
            </a:r>
            <a:r>
              <a:rPr lang="en-CA" sz="2800" spc="-40" dirty="0" smtClean="0">
                <a:latin typeface="cmmi10"/>
              </a:rPr>
              <a:t>±</a:t>
            </a:r>
            <a:r>
              <a:rPr lang="en-CA" sz="2800" spc="-40" dirty="0" smtClean="0"/>
              <a:t>(U)|</a:t>
            </a:r>
            <a:r>
              <a:rPr lang="en-CA" sz="2800" spc="-40" dirty="0" smtClean="0">
                <a:latin typeface="cmsy10"/>
              </a:rPr>
              <a:t>·</a:t>
            </a:r>
            <a:r>
              <a:rPr lang="en-CA" sz="2800" spc="-40" dirty="0" smtClean="0">
                <a:solidFill>
                  <a:srgbClr val="00B050"/>
                </a:solidFill>
                <a:latin typeface="cmmi10"/>
              </a:rPr>
              <a:t>®</a:t>
            </a:r>
            <a:r>
              <a:rPr lang="en-CA" sz="2800" spc="-40" dirty="0" smtClean="0">
                <a:solidFill>
                  <a:srgbClr val="FF0000"/>
                </a:solidFill>
              </a:rPr>
              <a:t>K</a:t>
            </a:r>
            <a:r>
              <a:rPr lang="en-CA" sz="2800" spc="-40" dirty="0" smtClean="0">
                <a:solidFill>
                  <a:srgbClr val="00B050"/>
                </a:solidFill>
              </a:rPr>
              <a:t> </a:t>
            </a:r>
            <a:r>
              <a:rPr lang="en-CA" sz="2800" spc="-40" dirty="0" smtClean="0"/>
              <a:t> }| &lt; n</a:t>
            </a:r>
            <a:r>
              <a:rPr lang="en-CA" sz="2800" spc="-40" baseline="30000" dirty="0" smtClean="0"/>
              <a:t>2</a:t>
            </a:r>
            <a:r>
              <a:rPr lang="en-CA" sz="2800" spc="-40" baseline="30000" dirty="0" smtClean="0">
                <a:solidFill>
                  <a:srgbClr val="00B050"/>
                </a:solidFill>
                <a:latin typeface="cmmi10"/>
              </a:rPr>
              <a:t>®</a:t>
            </a:r>
            <a:r>
              <a:rPr lang="en-CA" sz="2800" spc="-40" dirty="0" smtClean="0"/>
              <a:t>.</a:t>
            </a:r>
          </a:p>
          <a:p>
            <a:pPr>
              <a:spcBef>
                <a:spcPts val="300"/>
              </a:spcBef>
              <a:buNone/>
            </a:pPr>
            <a:endParaRPr lang="en-CA" sz="1600" spc="-40" dirty="0" smtClean="0"/>
          </a:p>
          <a:p>
            <a:r>
              <a:rPr lang="en-CA" sz="2800" b="1" dirty="0" smtClean="0"/>
              <a:t>Corollary: </a:t>
            </a:r>
            <a:r>
              <a:rPr lang="en-CA" sz="2800" dirty="0" smtClean="0"/>
              <a:t>Counting Small Cuts</a:t>
            </a:r>
            <a:r>
              <a:rPr lang="en-CA" sz="2800" b="1" dirty="0" smtClean="0"/>
              <a:t> </a:t>
            </a:r>
            <a:r>
              <a:rPr lang="en-CA" sz="2800" dirty="0" smtClean="0"/>
              <a:t>[K’93]</a:t>
            </a:r>
          </a:p>
          <a:p>
            <a:pPr>
              <a:buNone/>
            </a:pPr>
            <a:r>
              <a:rPr lang="en-CA" sz="2800" dirty="0" smtClean="0"/>
              <a:t>	Let G=(V,E) be a graph.</a:t>
            </a:r>
          </a:p>
          <a:p>
            <a:pPr>
              <a:spcBef>
                <a:spcPts val="300"/>
              </a:spcBef>
              <a:buNone/>
            </a:pPr>
            <a:r>
              <a:rPr lang="en-CA" sz="2800" dirty="0" smtClean="0"/>
              <a:t>	Let </a:t>
            </a:r>
            <a:r>
              <a:rPr lang="en-CA" sz="2800" dirty="0" smtClean="0">
                <a:solidFill>
                  <a:srgbClr val="FF0000"/>
                </a:solidFill>
              </a:rPr>
              <a:t>K</a:t>
            </a:r>
            <a:r>
              <a:rPr lang="en-CA" sz="2800" dirty="0" smtClean="0"/>
              <a:t> be the edge-connectivity of G.    </a:t>
            </a:r>
            <a:r>
              <a:rPr lang="en-CA" sz="2000" dirty="0" smtClean="0">
                <a:solidFill>
                  <a:schemeClr val="bg1">
                    <a:lumMod val="50000"/>
                  </a:schemeClr>
                </a:solidFill>
              </a:rPr>
              <a:t>(i.e., global min cut value)</a:t>
            </a:r>
            <a:endParaRPr lang="en-CA" sz="2800" spc="-40" dirty="0" smtClean="0">
              <a:solidFill>
                <a:schemeClr val="bg1">
                  <a:lumMod val="50000"/>
                </a:schemeClr>
              </a:solidFill>
            </a:endParaRPr>
          </a:p>
          <a:p>
            <a:pPr>
              <a:spcBef>
                <a:spcPts val="300"/>
              </a:spcBef>
              <a:buNone/>
            </a:pPr>
            <a:r>
              <a:rPr lang="en-CA" sz="2800" spc="-40" dirty="0" smtClean="0">
                <a:solidFill>
                  <a:schemeClr val="bg1">
                    <a:lumMod val="50000"/>
                  </a:schemeClr>
                </a:solidFill>
              </a:rPr>
              <a:t>	</a:t>
            </a:r>
            <a:r>
              <a:rPr lang="en-CA" sz="2800" spc="-40" dirty="0" smtClean="0"/>
              <a:t>Then, for every </a:t>
            </a:r>
            <a:r>
              <a:rPr lang="en-CA" sz="2800" spc="-40" dirty="0" smtClean="0">
                <a:solidFill>
                  <a:srgbClr val="00B050"/>
                </a:solidFill>
                <a:latin typeface="cmmi10"/>
              </a:rPr>
              <a:t>®</a:t>
            </a:r>
            <a:r>
              <a:rPr lang="en-CA" sz="2800" spc="-40" dirty="0" smtClean="0">
                <a:latin typeface="cmsy10"/>
              </a:rPr>
              <a:t>¸</a:t>
            </a:r>
            <a:r>
              <a:rPr lang="en-CA" sz="2800" spc="-40" dirty="0" smtClean="0"/>
              <a:t>1,</a:t>
            </a:r>
            <a:r>
              <a:rPr lang="en-CA" sz="2000" spc="-40" dirty="0" smtClean="0"/>
              <a:t/>
            </a:r>
            <a:br>
              <a:rPr lang="en-CA" sz="2000" spc="-40" dirty="0" smtClean="0"/>
            </a:br>
            <a:r>
              <a:rPr lang="en-CA" sz="2000" spc="-40" dirty="0" smtClean="0"/>
              <a:t>		</a:t>
            </a:r>
            <a:r>
              <a:rPr lang="en-CA" sz="2800" spc="-40" dirty="0" smtClean="0"/>
              <a:t>|{  </a:t>
            </a:r>
            <a:r>
              <a:rPr lang="en-CA" sz="2800" spc="-40" dirty="0" smtClean="0">
                <a:latin typeface="cmmi10"/>
              </a:rPr>
              <a:t>±</a:t>
            </a:r>
            <a:r>
              <a:rPr lang="en-CA" sz="2800" spc="-40" dirty="0" smtClean="0"/>
              <a:t>(U)  :  |</a:t>
            </a:r>
            <a:r>
              <a:rPr lang="en-CA" sz="2800" spc="-40" dirty="0" smtClean="0">
                <a:latin typeface="cmmi10"/>
              </a:rPr>
              <a:t>±</a:t>
            </a:r>
            <a:r>
              <a:rPr lang="en-CA" sz="2800" spc="-40" dirty="0" smtClean="0"/>
              <a:t>(U)|</a:t>
            </a:r>
            <a:r>
              <a:rPr lang="en-CA" sz="2800" spc="-40" dirty="0" smtClean="0">
                <a:latin typeface="cmsy10"/>
              </a:rPr>
              <a:t>·</a:t>
            </a:r>
            <a:r>
              <a:rPr lang="en-CA" sz="2800" spc="-40" dirty="0" smtClean="0">
                <a:solidFill>
                  <a:srgbClr val="00B050"/>
                </a:solidFill>
                <a:latin typeface="cmmi10"/>
              </a:rPr>
              <a:t>®</a:t>
            </a:r>
            <a:r>
              <a:rPr lang="en-CA" sz="2800" spc="-40" dirty="0" smtClean="0">
                <a:solidFill>
                  <a:srgbClr val="FF0000"/>
                </a:solidFill>
              </a:rPr>
              <a:t>K</a:t>
            </a:r>
            <a:r>
              <a:rPr lang="en-CA" sz="2800" spc="-40" dirty="0" smtClean="0"/>
              <a:t>  }| &lt; n</a:t>
            </a:r>
            <a:r>
              <a:rPr lang="en-CA" sz="2800" spc="-40" baseline="30000" dirty="0" smtClean="0"/>
              <a:t>2</a:t>
            </a:r>
            <a:r>
              <a:rPr lang="en-CA" sz="2800" spc="-40" baseline="30000" dirty="0" smtClean="0">
                <a:solidFill>
                  <a:srgbClr val="00B050"/>
                </a:solidFill>
                <a:latin typeface="cmmi10"/>
              </a:rPr>
              <a:t>®</a:t>
            </a:r>
            <a:r>
              <a:rPr lang="en-CA" sz="2800" spc="-40" dirty="0" smtClean="0"/>
              <a:t>.</a:t>
            </a:r>
          </a:p>
          <a:p>
            <a:pPr>
              <a:spcBef>
                <a:spcPts val="300"/>
              </a:spcBef>
              <a:buNone/>
            </a:pPr>
            <a:endParaRPr lang="en-CA" sz="2800" spc="-4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CA" sz="4000" dirty="0" smtClean="0"/>
              <a:t>Comparison</a:t>
            </a:r>
            <a:endParaRPr lang="en-CA" sz="4000" dirty="0"/>
          </a:p>
        </p:txBody>
      </p:sp>
      <p:sp>
        <p:nvSpPr>
          <p:cNvPr id="3" name="Content Placeholder 2"/>
          <p:cNvSpPr>
            <a:spLocks noGrp="1"/>
          </p:cNvSpPr>
          <p:nvPr>
            <p:ph idx="1"/>
          </p:nvPr>
        </p:nvSpPr>
        <p:spPr>
          <a:xfrm>
            <a:off x="228600" y="762000"/>
            <a:ext cx="8686800" cy="5211763"/>
          </a:xfrm>
        </p:spPr>
        <p:txBody>
          <a:bodyPr/>
          <a:lstStyle/>
          <a:p>
            <a:r>
              <a:rPr lang="en-CA" sz="2800" b="1" dirty="0" smtClean="0"/>
              <a:t>Theorem:</a:t>
            </a:r>
            <a:r>
              <a:rPr lang="en-CA" sz="2800" dirty="0" smtClean="0"/>
              <a:t> Let G=(V,E) be a graph. Fix any </a:t>
            </a:r>
            <a:r>
              <a:rPr lang="en-CA" sz="2800" dirty="0" smtClean="0">
                <a:solidFill>
                  <a:srgbClr val="0000FF"/>
                </a:solidFill>
              </a:rPr>
              <a:t>B</a:t>
            </a:r>
            <a:r>
              <a:rPr lang="en-CA" sz="2800" dirty="0" smtClean="0">
                <a:latin typeface="cmsy10"/>
              </a:rPr>
              <a:t>µ</a:t>
            </a:r>
            <a:r>
              <a:rPr lang="en-CA" sz="2800" dirty="0" smtClean="0"/>
              <a:t>E.</a:t>
            </a:r>
          </a:p>
          <a:p>
            <a:pPr>
              <a:spcBef>
                <a:spcPts val="300"/>
              </a:spcBef>
              <a:buNone/>
            </a:pPr>
            <a:r>
              <a:rPr lang="en-CA" sz="2800" dirty="0" smtClean="0"/>
              <a:t>	Suppose </a:t>
            </a:r>
            <a:r>
              <a:rPr lang="en-CA" sz="2800" dirty="0" err="1" smtClean="0">
                <a:latin typeface="Calibri"/>
              </a:rPr>
              <a:t>k</a:t>
            </a:r>
            <a:r>
              <a:rPr lang="en-CA" sz="2800" baseline="-25000" dirty="0" err="1" smtClean="0">
                <a:latin typeface="Calibri"/>
              </a:rPr>
              <a:t>e</a:t>
            </a:r>
            <a:r>
              <a:rPr lang="en-CA" sz="2800" dirty="0" err="1" smtClean="0">
                <a:latin typeface="cmsy10"/>
              </a:rPr>
              <a:t>¸</a:t>
            </a:r>
            <a:r>
              <a:rPr lang="en-CA" sz="2800" dirty="0" err="1" smtClean="0">
                <a:solidFill>
                  <a:srgbClr val="FF0000"/>
                </a:solidFill>
              </a:rPr>
              <a:t>K</a:t>
            </a:r>
            <a:r>
              <a:rPr lang="en-CA" sz="2800" dirty="0" smtClean="0"/>
              <a:t> for all e in </a:t>
            </a:r>
            <a:r>
              <a:rPr lang="en-CA" sz="2800" dirty="0" smtClean="0">
                <a:solidFill>
                  <a:srgbClr val="0000FF"/>
                </a:solidFill>
              </a:rPr>
              <a:t>B</a:t>
            </a:r>
            <a:r>
              <a:rPr lang="en-CA" sz="2800" dirty="0" smtClean="0"/>
              <a:t>. </a:t>
            </a:r>
            <a:r>
              <a:rPr lang="en-CA" sz="2000" spc="-40" dirty="0" smtClean="0">
                <a:solidFill>
                  <a:schemeClr val="bg1">
                    <a:lumMod val="50000"/>
                  </a:schemeClr>
                </a:solidFill>
              </a:rPr>
              <a:t>(</a:t>
            </a:r>
            <a:r>
              <a:rPr lang="en-CA" sz="2000" spc="-40" dirty="0" err="1" smtClean="0">
                <a:solidFill>
                  <a:schemeClr val="bg1">
                    <a:lumMod val="50000"/>
                  </a:schemeClr>
                </a:solidFill>
              </a:rPr>
              <a:t>k</a:t>
            </a:r>
            <a:r>
              <a:rPr lang="en-CA" sz="2000" spc="-40" baseline="-25000" dirty="0" err="1" smtClean="0">
                <a:solidFill>
                  <a:schemeClr val="bg1">
                    <a:lumMod val="50000"/>
                  </a:schemeClr>
                </a:solidFill>
              </a:rPr>
              <a:t>uv</a:t>
            </a:r>
            <a:r>
              <a:rPr lang="en-CA" sz="2000" spc="-40" dirty="0" smtClean="0">
                <a:solidFill>
                  <a:schemeClr val="bg1">
                    <a:lumMod val="50000"/>
                  </a:schemeClr>
                </a:solidFill>
              </a:rPr>
              <a:t> = min size of a cut separating u and v)</a:t>
            </a:r>
            <a:endParaRPr lang="en-CA" spc="-40" dirty="0" smtClean="0">
              <a:solidFill>
                <a:schemeClr val="bg1">
                  <a:lumMod val="50000"/>
                </a:schemeClr>
              </a:solidFill>
            </a:endParaRPr>
          </a:p>
          <a:p>
            <a:pPr>
              <a:spcBef>
                <a:spcPts val="300"/>
              </a:spcBef>
              <a:buNone/>
            </a:pPr>
            <a:r>
              <a:rPr lang="en-CA" sz="2800" spc="-40" dirty="0" smtClean="0">
                <a:solidFill>
                  <a:schemeClr val="bg1">
                    <a:lumMod val="50000"/>
                  </a:schemeClr>
                </a:solidFill>
              </a:rPr>
              <a:t>	</a:t>
            </a:r>
            <a:r>
              <a:rPr lang="en-CA" sz="2800" spc="-40" dirty="0" smtClean="0"/>
              <a:t>Then          |{  </a:t>
            </a:r>
            <a:r>
              <a:rPr lang="en-CA" sz="2800" spc="-40" dirty="0" smtClean="0">
                <a:latin typeface="cmmi10"/>
              </a:rPr>
              <a:t>±</a:t>
            </a:r>
            <a:r>
              <a:rPr lang="en-CA" sz="2800" spc="-40" dirty="0" smtClean="0"/>
              <a:t>(U) </a:t>
            </a:r>
            <a:r>
              <a:rPr lang="en-CA" sz="2800" spc="-40" dirty="0" smtClean="0">
                <a:latin typeface="cmsy10"/>
              </a:rPr>
              <a:t>Å</a:t>
            </a:r>
            <a:r>
              <a:rPr lang="en-CA" sz="2800" spc="-40" dirty="0" smtClean="0"/>
              <a:t> </a:t>
            </a:r>
            <a:r>
              <a:rPr lang="en-CA" sz="2800" spc="-40" dirty="0" smtClean="0">
                <a:solidFill>
                  <a:srgbClr val="0000FF"/>
                </a:solidFill>
              </a:rPr>
              <a:t>B</a:t>
            </a:r>
            <a:r>
              <a:rPr lang="en-CA" sz="2800" spc="-40" dirty="0" smtClean="0"/>
              <a:t>  :  |</a:t>
            </a:r>
            <a:r>
              <a:rPr lang="en-CA" sz="2800" spc="-40" dirty="0" smtClean="0">
                <a:latin typeface="cmmi10"/>
              </a:rPr>
              <a:t>±</a:t>
            </a:r>
            <a:r>
              <a:rPr lang="en-CA" sz="2800" spc="-40" dirty="0" smtClean="0"/>
              <a:t>(U)|</a:t>
            </a:r>
            <a:r>
              <a:rPr lang="en-CA" sz="2800" spc="-40" dirty="0" smtClean="0">
                <a:latin typeface="cmsy10"/>
              </a:rPr>
              <a:t>·</a:t>
            </a:r>
            <a:r>
              <a:rPr lang="en-CA" sz="2800" spc="-40" dirty="0" smtClean="0">
                <a:solidFill>
                  <a:srgbClr val="7030A0"/>
                </a:solidFill>
              </a:rPr>
              <a:t>c</a:t>
            </a:r>
            <a:r>
              <a:rPr lang="en-CA" sz="2800" spc="-40" dirty="0" smtClean="0">
                <a:solidFill>
                  <a:srgbClr val="00B050"/>
                </a:solidFill>
              </a:rPr>
              <a:t> </a:t>
            </a:r>
            <a:r>
              <a:rPr lang="en-CA" sz="2800" spc="-40" dirty="0" smtClean="0"/>
              <a:t> }| &lt; n</a:t>
            </a:r>
            <a:r>
              <a:rPr lang="en-CA" spc="-40" baseline="30000" dirty="0" smtClean="0"/>
              <a:t>2</a:t>
            </a:r>
            <a:r>
              <a:rPr lang="en-CA" spc="-40" baseline="30000" dirty="0" smtClean="0">
                <a:solidFill>
                  <a:srgbClr val="7030A0"/>
                </a:solidFill>
              </a:rPr>
              <a:t>c</a:t>
            </a:r>
            <a:r>
              <a:rPr lang="en-CA" spc="-40" baseline="30000" dirty="0" smtClean="0"/>
              <a:t>/</a:t>
            </a:r>
            <a:r>
              <a:rPr lang="en-CA" spc="-40" baseline="30000" dirty="0" smtClean="0">
                <a:solidFill>
                  <a:srgbClr val="FF0000"/>
                </a:solidFill>
              </a:rPr>
              <a:t>K</a:t>
            </a:r>
            <a:r>
              <a:rPr lang="en-CA" sz="2800" spc="-40" dirty="0" smtClean="0"/>
              <a:t>	</a:t>
            </a:r>
            <a:r>
              <a:rPr lang="en-CA" sz="2800" spc="-40" dirty="0" smtClean="0">
                <a:latin typeface="cmsy10"/>
              </a:rPr>
              <a:t>8</a:t>
            </a:r>
            <a:r>
              <a:rPr lang="en-CA" sz="2800" dirty="0" smtClean="0">
                <a:solidFill>
                  <a:srgbClr val="7030A0"/>
                </a:solidFill>
              </a:rPr>
              <a:t>c</a:t>
            </a:r>
            <a:r>
              <a:rPr lang="en-CA" sz="2800" spc="-40" dirty="0" smtClean="0">
                <a:latin typeface="cmsy10"/>
              </a:rPr>
              <a:t>¸</a:t>
            </a:r>
            <a:r>
              <a:rPr lang="en-CA" sz="2800" spc="-40" dirty="0" smtClean="0"/>
              <a:t>1.</a:t>
            </a:r>
          </a:p>
          <a:p>
            <a:pPr>
              <a:spcBef>
                <a:spcPts val="300"/>
              </a:spcBef>
              <a:buNone/>
            </a:pPr>
            <a:endParaRPr lang="en-CA" sz="1050" spc="-40" dirty="0" smtClean="0"/>
          </a:p>
          <a:p>
            <a:r>
              <a:rPr lang="en-CA" sz="2800" b="1" dirty="0" smtClean="0"/>
              <a:t>Corollary</a:t>
            </a:r>
            <a:r>
              <a:rPr lang="en-CA" sz="2800" dirty="0" smtClean="0"/>
              <a:t> [K’93]</a:t>
            </a:r>
            <a:r>
              <a:rPr lang="en-CA" sz="2800" b="1" dirty="0" smtClean="0"/>
              <a:t>: </a:t>
            </a:r>
            <a:r>
              <a:rPr lang="en-CA" sz="2800" dirty="0" smtClean="0"/>
              <a:t>Let G=(V,E) be a graph.</a:t>
            </a:r>
          </a:p>
          <a:p>
            <a:pPr>
              <a:spcBef>
                <a:spcPts val="300"/>
              </a:spcBef>
              <a:buNone/>
            </a:pPr>
            <a:r>
              <a:rPr lang="en-CA" sz="2800" dirty="0" smtClean="0"/>
              <a:t>	Let </a:t>
            </a:r>
            <a:r>
              <a:rPr lang="en-CA" sz="2800" dirty="0" smtClean="0">
                <a:solidFill>
                  <a:srgbClr val="FF0000"/>
                </a:solidFill>
              </a:rPr>
              <a:t>K</a:t>
            </a:r>
            <a:r>
              <a:rPr lang="en-CA" sz="2800" dirty="0" smtClean="0"/>
              <a:t> be the edge-connectivity of G.    </a:t>
            </a:r>
            <a:r>
              <a:rPr lang="en-CA" sz="2000" dirty="0" smtClean="0">
                <a:solidFill>
                  <a:schemeClr val="bg1">
                    <a:lumMod val="50000"/>
                  </a:schemeClr>
                </a:solidFill>
              </a:rPr>
              <a:t>(i.e., global min cut value)</a:t>
            </a:r>
            <a:endParaRPr lang="en-CA" sz="2800" spc="-40" dirty="0" smtClean="0">
              <a:solidFill>
                <a:schemeClr val="bg1">
                  <a:lumMod val="50000"/>
                </a:schemeClr>
              </a:solidFill>
            </a:endParaRPr>
          </a:p>
          <a:p>
            <a:pPr>
              <a:spcBef>
                <a:spcPts val="300"/>
              </a:spcBef>
              <a:buNone/>
            </a:pPr>
            <a:r>
              <a:rPr lang="en-CA" sz="2800" spc="-40" dirty="0" smtClean="0">
                <a:solidFill>
                  <a:schemeClr val="bg1">
                    <a:lumMod val="50000"/>
                  </a:schemeClr>
                </a:solidFill>
              </a:rPr>
              <a:t>	</a:t>
            </a:r>
            <a:r>
              <a:rPr lang="en-CA" sz="2800" spc="-40" dirty="0" smtClean="0"/>
              <a:t>Then, </a:t>
            </a:r>
            <a:r>
              <a:rPr lang="en-CA" sz="2000" spc="-40" dirty="0" smtClean="0"/>
              <a:t>	</a:t>
            </a:r>
            <a:r>
              <a:rPr lang="en-CA" sz="2800" spc="-40" dirty="0" smtClean="0"/>
              <a:t>|{  </a:t>
            </a:r>
            <a:r>
              <a:rPr lang="en-CA" sz="2800" spc="-40" dirty="0" smtClean="0">
                <a:latin typeface="cmmi10"/>
              </a:rPr>
              <a:t>±</a:t>
            </a:r>
            <a:r>
              <a:rPr lang="en-CA" sz="2800" spc="-40" dirty="0" smtClean="0"/>
              <a:t>(U)  :  |</a:t>
            </a:r>
            <a:r>
              <a:rPr lang="en-CA" sz="2800" spc="-40" dirty="0" smtClean="0">
                <a:latin typeface="cmmi10"/>
              </a:rPr>
              <a:t>±</a:t>
            </a:r>
            <a:r>
              <a:rPr lang="en-CA" sz="2800" spc="-40" dirty="0" smtClean="0"/>
              <a:t>(U)|</a:t>
            </a:r>
            <a:r>
              <a:rPr lang="en-CA" sz="2800" spc="-40" dirty="0" smtClean="0">
                <a:latin typeface="cmsy10"/>
              </a:rPr>
              <a:t>·</a:t>
            </a:r>
            <a:r>
              <a:rPr lang="en-CA" sz="2800" spc="-40" dirty="0" smtClean="0">
                <a:solidFill>
                  <a:srgbClr val="7030A0"/>
                </a:solidFill>
              </a:rPr>
              <a:t>c</a:t>
            </a:r>
            <a:r>
              <a:rPr lang="en-CA" sz="2800" spc="-40" dirty="0" smtClean="0"/>
              <a:t>  }| &lt; n</a:t>
            </a:r>
            <a:r>
              <a:rPr lang="en-CA" spc="-40" baseline="30000" dirty="0" smtClean="0"/>
              <a:t>2</a:t>
            </a:r>
            <a:r>
              <a:rPr lang="en-CA" spc="-40" baseline="30000" dirty="0" smtClean="0">
                <a:solidFill>
                  <a:srgbClr val="7030A0"/>
                </a:solidFill>
              </a:rPr>
              <a:t>c</a:t>
            </a:r>
            <a:r>
              <a:rPr lang="en-CA" spc="-40" baseline="30000" dirty="0" smtClean="0"/>
              <a:t>/</a:t>
            </a:r>
            <a:r>
              <a:rPr lang="en-CA" spc="-40" baseline="30000" dirty="0" smtClean="0">
                <a:solidFill>
                  <a:srgbClr val="FF0000"/>
                </a:solidFill>
              </a:rPr>
              <a:t>K</a:t>
            </a:r>
            <a:r>
              <a:rPr lang="en-CA" sz="2800" spc="-40" baseline="30000" dirty="0" smtClean="0">
                <a:solidFill>
                  <a:srgbClr val="00B050"/>
                </a:solidFill>
                <a:latin typeface="cmmi10"/>
              </a:rPr>
              <a:t>	</a:t>
            </a:r>
            <a:r>
              <a:rPr lang="en-CA" sz="2800" spc="-40" dirty="0" smtClean="0">
                <a:latin typeface="cmsy10"/>
              </a:rPr>
              <a:t> 	8</a:t>
            </a:r>
            <a:r>
              <a:rPr lang="en-CA" sz="2800" dirty="0" smtClean="0">
                <a:solidFill>
                  <a:srgbClr val="7030A0"/>
                </a:solidFill>
              </a:rPr>
              <a:t>c</a:t>
            </a:r>
            <a:r>
              <a:rPr lang="en-CA" sz="2800" spc="-40" dirty="0" smtClean="0">
                <a:latin typeface="cmsy10"/>
              </a:rPr>
              <a:t>¸</a:t>
            </a:r>
            <a:r>
              <a:rPr lang="en-CA" sz="2800" spc="-40" dirty="0" smtClean="0"/>
              <a:t>1.</a:t>
            </a:r>
          </a:p>
          <a:p>
            <a:pPr>
              <a:spcBef>
                <a:spcPts val="300"/>
              </a:spcBef>
              <a:buNone/>
            </a:pPr>
            <a:endParaRPr lang="en-CA" sz="1050" spc="-40" dirty="0" smtClean="0"/>
          </a:p>
          <a:p>
            <a:r>
              <a:rPr lang="en-CA" sz="2800" b="1" dirty="0" smtClean="0"/>
              <a:t>How many cuts of size 1?</a:t>
            </a:r>
            <a:endParaRPr lang="en-CA" sz="2800" spc="-40" dirty="0" smtClean="0"/>
          </a:p>
          <a:p>
            <a:pPr>
              <a:spcBef>
                <a:spcPts val="0"/>
              </a:spcBef>
              <a:buNone/>
            </a:pPr>
            <a:r>
              <a:rPr lang="en-CA" sz="2800" spc="-40" dirty="0" smtClean="0"/>
              <a:t>	Theorem says &lt; n</a:t>
            </a:r>
            <a:r>
              <a:rPr lang="en-CA" sz="2800" spc="-40" baseline="30000" dirty="0" smtClean="0"/>
              <a:t>2</a:t>
            </a:r>
            <a:r>
              <a:rPr lang="en-CA" sz="2800" dirty="0" smtClean="0"/>
              <a:t>, taking </a:t>
            </a:r>
            <a:r>
              <a:rPr lang="en-CA" sz="2800" dirty="0" smtClean="0">
                <a:solidFill>
                  <a:srgbClr val="FF0000"/>
                </a:solidFill>
              </a:rPr>
              <a:t>K</a:t>
            </a:r>
            <a:r>
              <a:rPr lang="en-CA" sz="2800" dirty="0" smtClean="0"/>
              <a:t>=</a:t>
            </a:r>
            <a:r>
              <a:rPr lang="en-CA" sz="2800" dirty="0" smtClean="0">
                <a:solidFill>
                  <a:srgbClr val="0000FF"/>
                </a:solidFill>
              </a:rPr>
              <a:t>c</a:t>
            </a:r>
            <a:r>
              <a:rPr lang="en-CA" sz="2800" dirty="0" smtClean="0"/>
              <a:t>=1.</a:t>
            </a:r>
            <a:endParaRPr lang="en-CA" sz="3600" baseline="30000" dirty="0" smtClean="0"/>
          </a:p>
          <a:p>
            <a:pPr>
              <a:spcBef>
                <a:spcPts val="0"/>
              </a:spcBef>
              <a:buNone/>
            </a:pPr>
            <a:r>
              <a:rPr lang="en-CA" sz="2800" dirty="0" smtClean="0"/>
              <a:t>	Corollary, says </a:t>
            </a:r>
            <a:r>
              <a:rPr lang="en-CA" sz="2800" spc="-40" dirty="0" smtClean="0"/>
              <a:t>&lt; </a:t>
            </a:r>
            <a:r>
              <a:rPr lang="en-CA" sz="2800" dirty="0" smtClean="0">
                <a:latin typeface="cmsy10"/>
              </a:rPr>
              <a:t>1</a:t>
            </a:r>
            <a:r>
              <a:rPr lang="en-CA" sz="2800" dirty="0" smtClean="0"/>
              <a:t>, because </a:t>
            </a:r>
            <a:r>
              <a:rPr lang="en-CA" sz="2800" dirty="0" smtClean="0">
                <a:solidFill>
                  <a:srgbClr val="FF0000"/>
                </a:solidFill>
              </a:rPr>
              <a:t>K</a:t>
            </a:r>
            <a:r>
              <a:rPr lang="en-CA" sz="2800" dirty="0" smtClean="0"/>
              <a:t>=0.</a:t>
            </a:r>
          </a:p>
        </p:txBody>
      </p:sp>
      <p:grpSp>
        <p:nvGrpSpPr>
          <p:cNvPr id="74" name="Group 73"/>
          <p:cNvGrpSpPr/>
          <p:nvPr/>
        </p:nvGrpSpPr>
        <p:grpSpPr>
          <a:xfrm>
            <a:off x="2346398" y="5638800"/>
            <a:ext cx="4435402" cy="751296"/>
            <a:chOff x="2346398" y="5638800"/>
            <a:chExt cx="4435402" cy="751296"/>
          </a:xfrm>
        </p:grpSpPr>
        <p:sp>
          <p:nvSpPr>
            <p:cNvPr id="4" name="Oval 3"/>
            <p:cNvSpPr/>
            <p:nvPr/>
          </p:nvSpPr>
          <p:spPr>
            <a:xfrm>
              <a:off x="2346398" y="5638800"/>
              <a:ext cx="168202" cy="16820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Oval 6"/>
            <p:cNvSpPr/>
            <p:nvPr/>
          </p:nvSpPr>
          <p:spPr>
            <a:xfrm>
              <a:off x="2346398" y="6221894"/>
              <a:ext cx="168202" cy="16820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15" name="Straight Connector 14"/>
            <p:cNvCxnSpPr>
              <a:stCxn id="7" idx="0"/>
              <a:endCxn id="4" idx="4"/>
            </p:cNvCxnSpPr>
            <p:nvPr/>
          </p:nvCxnSpPr>
          <p:spPr>
            <a:xfrm rot="5400000" flipH="1" flipV="1">
              <a:off x="2223052" y="6014447"/>
              <a:ext cx="414893" cy="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sp>
          <p:nvSpPr>
            <p:cNvPr id="53" name="Oval 52"/>
            <p:cNvSpPr/>
            <p:nvPr/>
          </p:nvSpPr>
          <p:spPr>
            <a:xfrm>
              <a:off x="2955998" y="5638800"/>
              <a:ext cx="168202" cy="16820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4" name="Oval 53"/>
            <p:cNvSpPr/>
            <p:nvPr/>
          </p:nvSpPr>
          <p:spPr>
            <a:xfrm>
              <a:off x="2955998" y="6221894"/>
              <a:ext cx="168202" cy="16820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55" name="Straight Connector 54"/>
            <p:cNvCxnSpPr>
              <a:stCxn id="54" idx="0"/>
              <a:endCxn id="53" idx="4"/>
            </p:cNvCxnSpPr>
            <p:nvPr/>
          </p:nvCxnSpPr>
          <p:spPr>
            <a:xfrm rot="5400000" flipH="1" flipV="1">
              <a:off x="2832652" y="6014447"/>
              <a:ext cx="414893" cy="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sp>
          <p:nvSpPr>
            <p:cNvPr id="56" name="Oval 55"/>
            <p:cNvSpPr/>
            <p:nvPr/>
          </p:nvSpPr>
          <p:spPr>
            <a:xfrm>
              <a:off x="3565598" y="5638800"/>
              <a:ext cx="168202" cy="16820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7" name="Oval 56"/>
            <p:cNvSpPr/>
            <p:nvPr/>
          </p:nvSpPr>
          <p:spPr>
            <a:xfrm>
              <a:off x="3565598" y="6221894"/>
              <a:ext cx="168202" cy="16820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58" name="Straight Connector 57"/>
            <p:cNvCxnSpPr>
              <a:stCxn id="57" idx="0"/>
              <a:endCxn id="56" idx="4"/>
            </p:cNvCxnSpPr>
            <p:nvPr/>
          </p:nvCxnSpPr>
          <p:spPr>
            <a:xfrm rot="5400000" flipH="1" flipV="1">
              <a:off x="3442252" y="6014447"/>
              <a:ext cx="414893" cy="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sp>
          <p:nvSpPr>
            <p:cNvPr id="59" name="Oval 58"/>
            <p:cNvSpPr/>
            <p:nvPr/>
          </p:nvSpPr>
          <p:spPr>
            <a:xfrm>
              <a:off x="4175198" y="5638800"/>
              <a:ext cx="168202" cy="16820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0" name="Oval 59"/>
            <p:cNvSpPr/>
            <p:nvPr/>
          </p:nvSpPr>
          <p:spPr>
            <a:xfrm>
              <a:off x="4175198" y="6221894"/>
              <a:ext cx="168202" cy="16820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61" name="Straight Connector 60"/>
            <p:cNvCxnSpPr>
              <a:stCxn id="60" idx="0"/>
              <a:endCxn id="59" idx="4"/>
            </p:cNvCxnSpPr>
            <p:nvPr/>
          </p:nvCxnSpPr>
          <p:spPr>
            <a:xfrm rot="5400000" flipH="1" flipV="1">
              <a:off x="4051852" y="6014447"/>
              <a:ext cx="414893" cy="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4784798" y="5638800"/>
              <a:ext cx="168202" cy="16820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3" name="Oval 62"/>
            <p:cNvSpPr/>
            <p:nvPr/>
          </p:nvSpPr>
          <p:spPr>
            <a:xfrm>
              <a:off x="4784798" y="6221894"/>
              <a:ext cx="168202" cy="16820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64" name="Straight Connector 63"/>
            <p:cNvCxnSpPr>
              <a:stCxn id="63" idx="0"/>
              <a:endCxn id="62" idx="4"/>
            </p:cNvCxnSpPr>
            <p:nvPr/>
          </p:nvCxnSpPr>
          <p:spPr>
            <a:xfrm rot="5400000" flipH="1" flipV="1">
              <a:off x="4661452" y="6014447"/>
              <a:ext cx="414893" cy="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sp>
          <p:nvSpPr>
            <p:cNvPr id="65" name="Oval 64"/>
            <p:cNvSpPr/>
            <p:nvPr/>
          </p:nvSpPr>
          <p:spPr>
            <a:xfrm>
              <a:off x="5394398" y="5638800"/>
              <a:ext cx="168202" cy="16820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6" name="Oval 65"/>
            <p:cNvSpPr/>
            <p:nvPr/>
          </p:nvSpPr>
          <p:spPr>
            <a:xfrm>
              <a:off x="5394398" y="6221894"/>
              <a:ext cx="168202" cy="16820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67" name="Straight Connector 66"/>
            <p:cNvCxnSpPr>
              <a:stCxn id="66" idx="0"/>
              <a:endCxn id="65" idx="4"/>
            </p:cNvCxnSpPr>
            <p:nvPr/>
          </p:nvCxnSpPr>
          <p:spPr>
            <a:xfrm rot="5400000" flipH="1" flipV="1">
              <a:off x="5271052" y="6014447"/>
              <a:ext cx="414893" cy="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sp>
          <p:nvSpPr>
            <p:cNvPr id="68" name="Oval 67"/>
            <p:cNvSpPr/>
            <p:nvPr/>
          </p:nvSpPr>
          <p:spPr>
            <a:xfrm>
              <a:off x="6003998" y="5638800"/>
              <a:ext cx="168202" cy="16820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9" name="Oval 68"/>
            <p:cNvSpPr/>
            <p:nvPr/>
          </p:nvSpPr>
          <p:spPr>
            <a:xfrm>
              <a:off x="6003998" y="6221894"/>
              <a:ext cx="168202" cy="16820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70" name="Straight Connector 69"/>
            <p:cNvCxnSpPr>
              <a:stCxn id="69" idx="0"/>
              <a:endCxn id="68" idx="4"/>
            </p:cNvCxnSpPr>
            <p:nvPr/>
          </p:nvCxnSpPr>
          <p:spPr>
            <a:xfrm rot="5400000" flipH="1" flipV="1">
              <a:off x="5880652" y="6014447"/>
              <a:ext cx="414893" cy="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sp>
          <p:nvSpPr>
            <p:cNvPr id="71" name="Oval 70"/>
            <p:cNvSpPr/>
            <p:nvPr/>
          </p:nvSpPr>
          <p:spPr>
            <a:xfrm>
              <a:off x="6613598" y="5638800"/>
              <a:ext cx="168202" cy="16820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2" name="Oval 71"/>
            <p:cNvSpPr/>
            <p:nvPr/>
          </p:nvSpPr>
          <p:spPr>
            <a:xfrm>
              <a:off x="6613598" y="6221894"/>
              <a:ext cx="168202" cy="16820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73" name="Straight Connector 72"/>
            <p:cNvCxnSpPr>
              <a:stCxn id="72" idx="0"/>
              <a:endCxn id="71" idx="4"/>
            </p:cNvCxnSpPr>
            <p:nvPr/>
          </p:nvCxnSpPr>
          <p:spPr>
            <a:xfrm rot="5400000" flipH="1" flipV="1">
              <a:off x="6490252" y="6014447"/>
              <a:ext cx="414893" cy="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grpSp>
      <p:sp>
        <p:nvSpPr>
          <p:cNvPr id="75" name="TextBox 74"/>
          <p:cNvSpPr txBox="1"/>
          <p:nvPr/>
        </p:nvSpPr>
        <p:spPr>
          <a:xfrm>
            <a:off x="1640077" y="275898"/>
            <a:ext cx="1604991" cy="369332"/>
          </a:xfrm>
          <a:prstGeom prst="rect">
            <a:avLst/>
          </a:prstGeom>
          <a:noFill/>
        </p:spPr>
        <p:txBody>
          <a:bodyPr wrap="none" rtlCol="0">
            <a:spAutoFit/>
          </a:bodyPr>
          <a:lstStyle/>
          <a:p>
            <a:r>
              <a:rPr lang="en-CA" dirty="0" smtClean="0">
                <a:solidFill>
                  <a:schemeClr val="bg1">
                    <a:lumMod val="50000"/>
                  </a:schemeClr>
                </a:solidFill>
              </a:rPr>
              <a:t>(Slightly unfair)</a:t>
            </a:r>
            <a:endParaRPr lang="en-CA" dirty="0">
              <a:solidFill>
                <a:schemeClr val="bg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68"/>
            <a:ext cx="8229600" cy="762000"/>
          </a:xfrm>
        </p:spPr>
        <p:txBody>
          <a:bodyPr>
            <a:noAutofit/>
          </a:bodyPr>
          <a:lstStyle/>
          <a:p>
            <a:r>
              <a:rPr lang="en-US" sz="4000" dirty="0" smtClean="0"/>
              <a:t>What are </a:t>
            </a:r>
            <a:r>
              <a:rPr lang="en-US" sz="4000" dirty="0" err="1" smtClean="0"/>
              <a:t>sparsifiers</a:t>
            </a:r>
            <a:r>
              <a:rPr lang="en-US" sz="4000" dirty="0" smtClean="0"/>
              <a:t>?</a:t>
            </a:r>
            <a:endParaRPr lang="en-CA" sz="4000" dirty="0"/>
          </a:p>
        </p:txBody>
      </p:sp>
      <p:sp>
        <p:nvSpPr>
          <p:cNvPr id="3" name="Content Placeholder 2"/>
          <p:cNvSpPr>
            <a:spLocks noGrp="1"/>
          </p:cNvSpPr>
          <p:nvPr>
            <p:ph idx="1"/>
          </p:nvPr>
        </p:nvSpPr>
        <p:spPr>
          <a:xfrm>
            <a:off x="152400" y="1189037"/>
            <a:ext cx="8839200" cy="5440363"/>
          </a:xfrm>
        </p:spPr>
        <p:txBody>
          <a:bodyPr>
            <a:normAutofit/>
          </a:bodyPr>
          <a:lstStyle/>
          <a:p>
            <a:r>
              <a:rPr lang="en-CA" dirty="0" smtClean="0">
                <a:solidFill>
                  <a:srgbClr val="0000FF"/>
                </a:solidFill>
              </a:rPr>
              <a:t>Approximating all cuts</a:t>
            </a:r>
          </a:p>
          <a:p>
            <a:pPr lvl="1"/>
            <a:r>
              <a:rPr lang="en-CA" b="1" dirty="0" err="1" smtClean="0">
                <a:solidFill>
                  <a:srgbClr val="0000FF"/>
                </a:solidFill>
              </a:rPr>
              <a:t>Sparsifiers</a:t>
            </a:r>
            <a:r>
              <a:rPr lang="en-CA" b="1" dirty="0" smtClean="0">
                <a:solidFill>
                  <a:srgbClr val="0000FF"/>
                </a:solidFill>
              </a:rPr>
              <a:t>: </a:t>
            </a:r>
            <a:r>
              <a:rPr lang="en-CA" dirty="0" smtClean="0"/>
              <a:t>number of edges = O(n log n /</a:t>
            </a:r>
            <a:r>
              <a:rPr lang="en-CA" dirty="0" smtClean="0">
                <a:latin typeface="cmmi10"/>
              </a:rPr>
              <a:t>²</a:t>
            </a:r>
            <a:r>
              <a:rPr lang="en-CA" baseline="30000" dirty="0" smtClean="0"/>
              <a:t>2</a:t>
            </a:r>
            <a:r>
              <a:rPr lang="en-CA" dirty="0" smtClean="0"/>
              <a:t>) ,</a:t>
            </a:r>
            <a:br>
              <a:rPr lang="en-CA" dirty="0" smtClean="0"/>
            </a:br>
            <a:r>
              <a:rPr lang="en-CA" dirty="0" smtClean="0"/>
              <a:t>every cut approximated within 1+</a:t>
            </a:r>
            <a:r>
              <a:rPr lang="en-CA" dirty="0" smtClean="0">
                <a:latin typeface="cmmi10"/>
              </a:rPr>
              <a:t>²</a:t>
            </a:r>
            <a:r>
              <a:rPr lang="en-CA" dirty="0" smtClean="0"/>
              <a:t>. </a:t>
            </a:r>
            <a:r>
              <a:rPr lang="en-CA" sz="2400" dirty="0" smtClean="0"/>
              <a:t>[BK’96]</a:t>
            </a:r>
          </a:p>
          <a:p>
            <a:pPr lvl="1"/>
            <a:r>
              <a:rPr lang="en-CA" dirty="0" smtClean="0"/>
              <a:t>O~(m) time algorithm to construct them</a:t>
            </a:r>
          </a:p>
          <a:p>
            <a:r>
              <a:rPr lang="en-CA" dirty="0" smtClean="0">
                <a:solidFill>
                  <a:srgbClr val="00B050"/>
                </a:solidFill>
              </a:rPr>
              <a:t>Spectral approximation</a:t>
            </a:r>
          </a:p>
          <a:p>
            <a:pPr lvl="1"/>
            <a:r>
              <a:rPr lang="en-CA" b="1" dirty="0" smtClean="0">
                <a:solidFill>
                  <a:srgbClr val="00B050"/>
                </a:solidFill>
              </a:rPr>
              <a:t>Spectral </a:t>
            </a:r>
            <a:r>
              <a:rPr lang="en-CA" b="1" dirty="0" err="1" smtClean="0">
                <a:solidFill>
                  <a:srgbClr val="00B050"/>
                </a:solidFill>
              </a:rPr>
              <a:t>sparsifiers</a:t>
            </a:r>
            <a:r>
              <a:rPr lang="en-CA" b="1" dirty="0" smtClean="0">
                <a:solidFill>
                  <a:srgbClr val="00B050"/>
                </a:solidFill>
              </a:rPr>
              <a:t>: </a:t>
            </a:r>
            <a:r>
              <a:rPr lang="en-CA" dirty="0" smtClean="0"/>
              <a:t>number of edges = O(n log n /</a:t>
            </a:r>
            <a:r>
              <a:rPr lang="en-CA" dirty="0" smtClean="0">
                <a:latin typeface="cmmi10"/>
              </a:rPr>
              <a:t>²</a:t>
            </a:r>
            <a:r>
              <a:rPr lang="en-CA" baseline="30000" dirty="0" smtClean="0"/>
              <a:t>2</a:t>
            </a:r>
            <a:r>
              <a:rPr lang="en-CA" dirty="0" smtClean="0"/>
              <a:t>), “entire spectrum” approximated within 1+</a:t>
            </a:r>
            <a:r>
              <a:rPr lang="en-CA" dirty="0" smtClean="0">
                <a:latin typeface="cmmi10"/>
              </a:rPr>
              <a:t>²</a:t>
            </a:r>
            <a:r>
              <a:rPr lang="en-CA" dirty="0" smtClean="0"/>
              <a:t>. </a:t>
            </a:r>
            <a:r>
              <a:rPr lang="en-CA" sz="2400" dirty="0" smtClean="0"/>
              <a:t>[SS’08]</a:t>
            </a:r>
          </a:p>
          <a:p>
            <a:pPr lvl="1"/>
            <a:endParaRPr lang="en-CA" sz="2400" dirty="0" smtClean="0"/>
          </a:p>
          <a:p>
            <a:pPr lvl="1"/>
            <a:endParaRPr lang="en-CA" sz="2400" dirty="0" smtClean="0"/>
          </a:p>
          <a:p>
            <a:pPr lvl="1"/>
            <a:endParaRPr lang="en-CA" sz="2400" dirty="0" smtClean="0"/>
          </a:p>
          <a:p>
            <a:pPr lvl="1"/>
            <a:r>
              <a:rPr lang="en-CA" dirty="0" smtClean="0"/>
              <a:t>O~(m) time algorithm to construct them</a:t>
            </a:r>
          </a:p>
        </p:txBody>
      </p:sp>
      <p:cxnSp>
        <p:nvCxnSpPr>
          <p:cNvPr id="5" name="Straight Connector 4"/>
          <p:cNvCxnSpPr/>
          <p:nvPr/>
        </p:nvCxnSpPr>
        <p:spPr>
          <a:xfrm flipV="1">
            <a:off x="7404538" y="3779837"/>
            <a:ext cx="609600" cy="4572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1182414" y="2720920"/>
            <a:ext cx="609600" cy="4572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7099738" y="3394372"/>
            <a:ext cx="1208472" cy="461665"/>
          </a:xfrm>
          <a:prstGeom prst="rect">
            <a:avLst/>
          </a:prstGeom>
          <a:noFill/>
        </p:spPr>
        <p:txBody>
          <a:bodyPr wrap="none" rtlCol="0">
            <a:spAutoFit/>
          </a:bodyPr>
          <a:lstStyle/>
          <a:p>
            <a:r>
              <a:rPr lang="en-CA" sz="2400" dirty="0" smtClean="0">
                <a:solidFill>
                  <a:srgbClr val="FF0000"/>
                </a:solidFill>
              </a:rPr>
              <a:t>[BSS’09]</a:t>
            </a:r>
            <a:endParaRPr lang="en-CA" sz="2400" dirty="0">
              <a:solidFill>
                <a:srgbClr val="FF0000"/>
              </a:solidFill>
            </a:endParaRPr>
          </a:p>
        </p:txBody>
      </p:sp>
      <p:sp>
        <p:nvSpPr>
          <p:cNvPr id="8" name="TextBox 7"/>
          <p:cNvSpPr txBox="1"/>
          <p:nvPr/>
        </p:nvSpPr>
        <p:spPr>
          <a:xfrm>
            <a:off x="940010" y="2330668"/>
            <a:ext cx="1056956" cy="461665"/>
          </a:xfrm>
          <a:prstGeom prst="rect">
            <a:avLst/>
          </a:prstGeom>
          <a:solidFill>
            <a:schemeClr val="bg1">
              <a:alpha val="86000"/>
            </a:schemeClr>
          </a:solidFill>
        </p:spPr>
        <p:txBody>
          <a:bodyPr wrap="none" rtlCol="0">
            <a:spAutoFit/>
          </a:bodyPr>
          <a:lstStyle/>
          <a:p>
            <a:r>
              <a:rPr lang="en-CA" sz="2400" dirty="0" smtClean="0">
                <a:solidFill>
                  <a:srgbClr val="FF0000"/>
                </a:solidFill>
              </a:rPr>
              <a:t>Poly(n)</a:t>
            </a:r>
            <a:endParaRPr lang="en-CA" sz="2400" dirty="0">
              <a:solidFill>
                <a:srgbClr val="FF0000"/>
              </a:solidFill>
            </a:endParaRPr>
          </a:p>
        </p:txBody>
      </p:sp>
      <p:sp>
        <p:nvSpPr>
          <p:cNvPr id="9" name="TextBox 8"/>
          <p:cNvSpPr txBox="1"/>
          <p:nvPr/>
        </p:nvSpPr>
        <p:spPr>
          <a:xfrm>
            <a:off x="7743924" y="1798637"/>
            <a:ext cx="1426352" cy="369332"/>
          </a:xfrm>
          <a:prstGeom prst="rect">
            <a:avLst/>
          </a:prstGeom>
          <a:noFill/>
        </p:spPr>
        <p:txBody>
          <a:bodyPr wrap="none" rtlCol="0">
            <a:spAutoFit/>
          </a:bodyPr>
          <a:lstStyle/>
          <a:p>
            <a:pPr algn="r"/>
            <a:r>
              <a:rPr lang="en-CA" dirty="0" smtClean="0">
                <a:solidFill>
                  <a:srgbClr val="7030A0"/>
                </a:solidFill>
              </a:rPr>
              <a:t>n = # vertices</a:t>
            </a:r>
            <a:endParaRPr lang="en-CA" dirty="0">
              <a:solidFill>
                <a:srgbClr val="7030A0"/>
              </a:solidFill>
            </a:endParaRPr>
          </a:p>
        </p:txBody>
      </p:sp>
      <p:pic>
        <p:nvPicPr>
          <p:cNvPr id="16" name="Picture 15" descr="TP_tmp.png"/>
          <p:cNvPicPr>
            <a:picLocks noChangeAspect="1"/>
          </p:cNvPicPr>
          <p:nvPr>
            <p:custDataLst>
              <p:tags r:id="rId1"/>
            </p:custDataLst>
          </p:nvPr>
        </p:nvPicPr>
        <p:blipFill>
          <a:blip r:embed="rId4" cstate="print"/>
          <a:stretch>
            <a:fillRect/>
          </a:stretch>
        </p:blipFill>
        <p:spPr bwMode="auto">
          <a:xfrm>
            <a:off x="1765028" y="4678471"/>
            <a:ext cx="5478677" cy="457258"/>
          </a:xfrm>
          <a:prstGeom prst="rect">
            <a:avLst/>
          </a:prstGeom>
          <a:noFill/>
          <a:ln/>
          <a:effectLst/>
        </p:spPr>
      </p:pic>
      <p:sp>
        <p:nvSpPr>
          <p:cNvPr id="12" name="TextBox 11"/>
          <p:cNvSpPr txBox="1"/>
          <p:nvPr/>
        </p:nvSpPr>
        <p:spPr>
          <a:xfrm>
            <a:off x="2984938" y="5272305"/>
            <a:ext cx="2878032" cy="461665"/>
          </a:xfrm>
          <a:prstGeom prst="rect">
            <a:avLst/>
          </a:prstGeom>
          <a:noFill/>
        </p:spPr>
        <p:txBody>
          <a:bodyPr wrap="none" rtlCol="0">
            <a:spAutoFit/>
          </a:bodyPr>
          <a:lstStyle/>
          <a:p>
            <a:r>
              <a:rPr lang="en-CA" sz="2400" dirty="0" err="1" smtClean="0">
                <a:solidFill>
                  <a:srgbClr val="FF0000"/>
                </a:solidFill>
              </a:rPr>
              <a:t>Laplacian</a:t>
            </a:r>
            <a:r>
              <a:rPr lang="en-CA" sz="2400" dirty="0" smtClean="0">
                <a:solidFill>
                  <a:srgbClr val="FF0000"/>
                </a:solidFill>
              </a:rPr>
              <a:t> matrix of G</a:t>
            </a:r>
            <a:endParaRPr lang="en-CA" sz="2400" dirty="0">
              <a:solidFill>
                <a:srgbClr val="FF0000"/>
              </a:solidFill>
            </a:endParaRPr>
          </a:p>
        </p:txBody>
      </p:sp>
      <p:cxnSp>
        <p:nvCxnSpPr>
          <p:cNvPr id="14" name="Straight Arrow Connector 13"/>
          <p:cNvCxnSpPr/>
          <p:nvPr/>
        </p:nvCxnSpPr>
        <p:spPr>
          <a:xfrm rot="5400000" flipH="1" flipV="1">
            <a:off x="3917731" y="5196104"/>
            <a:ext cx="317938" cy="762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2743200" y="5577105"/>
            <a:ext cx="3857018" cy="461665"/>
          </a:xfrm>
          <a:prstGeom prst="rect">
            <a:avLst/>
          </a:prstGeom>
          <a:noFill/>
        </p:spPr>
        <p:txBody>
          <a:bodyPr wrap="none" rtlCol="0">
            <a:spAutoFit/>
          </a:bodyPr>
          <a:lstStyle/>
          <a:p>
            <a:r>
              <a:rPr lang="en-CA" sz="2400" dirty="0" err="1" smtClean="0">
                <a:solidFill>
                  <a:srgbClr val="7030A0"/>
                </a:solidFill>
              </a:rPr>
              <a:t>Laplacian</a:t>
            </a:r>
            <a:r>
              <a:rPr lang="en-CA" sz="2400" dirty="0" smtClean="0">
                <a:solidFill>
                  <a:srgbClr val="7030A0"/>
                </a:solidFill>
              </a:rPr>
              <a:t> matrix of </a:t>
            </a:r>
            <a:r>
              <a:rPr lang="en-CA" sz="2400" dirty="0" err="1" smtClean="0">
                <a:solidFill>
                  <a:srgbClr val="7030A0"/>
                </a:solidFill>
              </a:rPr>
              <a:t>Sparsifier</a:t>
            </a:r>
            <a:endParaRPr lang="en-CA" sz="2400" dirty="0">
              <a:solidFill>
                <a:srgbClr val="7030A0"/>
              </a:solidFill>
            </a:endParaRPr>
          </a:p>
        </p:txBody>
      </p:sp>
      <p:sp>
        <p:nvSpPr>
          <p:cNvPr id="17" name="Freeform 16"/>
          <p:cNvSpPr/>
          <p:nvPr/>
        </p:nvSpPr>
        <p:spPr>
          <a:xfrm>
            <a:off x="2398987" y="5091001"/>
            <a:ext cx="375744" cy="709448"/>
          </a:xfrm>
          <a:custGeom>
            <a:avLst/>
            <a:gdLst>
              <a:gd name="connsiteX0" fmla="*/ 375744 w 375744"/>
              <a:gd name="connsiteY0" fmla="*/ 709448 h 709448"/>
              <a:gd name="connsiteX1" fmla="*/ 60434 w 375744"/>
              <a:gd name="connsiteY1" fmla="*/ 394138 h 709448"/>
              <a:gd name="connsiteX2" fmla="*/ 13137 w 375744"/>
              <a:gd name="connsiteY2" fmla="*/ 0 h 709448"/>
            </a:gdLst>
            <a:ahLst/>
            <a:cxnLst>
              <a:cxn ang="0">
                <a:pos x="connsiteX0" y="connsiteY0"/>
              </a:cxn>
              <a:cxn ang="0">
                <a:pos x="connsiteX1" y="connsiteY1"/>
              </a:cxn>
              <a:cxn ang="0">
                <a:pos x="connsiteX2" y="connsiteY2"/>
              </a:cxn>
            </a:cxnLst>
            <a:rect l="l" t="t" r="r" b="b"/>
            <a:pathLst>
              <a:path w="375744" h="709448">
                <a:moveTo>
                  <a:pt x="375744" y="709448"/>
                </a:moveTo>
                <a:cubicBezTo>
                  <a:pt x="248306" y="610913"/>
                  <a:pt x="120869" y="512379"/>
                  <a:pt x="60434" y="394138"/>
                </a:cubicBezTo>
                <a:cubicBezTo>
                  <a:pt x="0" y="275897"/>
                  <a:pt x="6568" y="137948"/>
                  <a:pt x="13137" y="0"/>
                </a:cubicBezTo>
              </a:path>
            </a:pathLst>
          </a:custGeom>
          <a:ln w="38100">
            <a:solidFill>
              <a:srgbClr val="7030A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18" name="Freeform 17"/>
          <p:cNvSpPr/>
          <p:nvPr/>
        </p:nvSpPr>
        <p:spPr>
          <a:xfrm flipH="1">
            <a:off x="6400800" y="5091001"/>
            <a:ext cx="375744" cy="709448"/>
          </a:xfrm>
          <a:custGeom>
            <a:avLst/>
            <a:gdLst>
              <a:gd name="connsiteX0" fmla="*/ 375744 w 375744"/>
              <a:gd name="connsiteY0" fmla="*/ 709448 h 709448"/>
              <a:gd name="connsiteX1" fmla="*/ 60434 w 375744"/>
              <a:gd name="connsiteY1" fmla="*/ 394138 h 709448"/>
              <a:gd name="connsiteX2" fmla="*/ 13137 w 375744"/>
              <a:gd name="connsiteY2" fmla="*/ 0 h 709448"/>
            </a:gdLst>
            <a:ahLst/>
            <a:cxnLst>
              <a:cxn ang="0">
                <a:pos x="connsiteX0" y="connsiteY0"/>
              </a:cxn>
              <a:cxn ang="0">
                <a:pos x="connsiteX1" y="connsiteY1"/>
              </a:cxn>
              <a:cxn ang="0">
                <a:pos x="connsiteX2" y="connsiteY2"/>
              </a:cxn>
            </a:cxnLst>
            <a:rect l="l" t="t" r="r" b="b"/>
            <a:pathLst>
              <a:path w="375744" h="709448">
                <a:moveTo>
                  <a:pt x="375744" y="709448"/>
                </a:moveTo>
                <a:cubicBezTo>
                  <a:pt x="248306" y="610913"/>
                  <a:pt x="120869" y="512379"/>
                  <a:pt x="60434" y="394138"/>
                </a:cubicBezTo>
                <a:cubicBezTo>
                  <a:pt x="0" y="275897"/>
                  <a:pt x="6568" y="137948"/>
                  <a:pt x="13137" y="0"/>
                </a:cubicBezTo>
              </a:path>
            </a:pathLst>
          </a:custGeom>
          <a:ln w="38100">
            <a:solidFill>
              <a:srgbClr val="7030A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19" name="Content Placeholder 2"/>
          <p:cNvSpPr txBox="1">
            <a:spLocks/>
          </p:cNvSpPr>
          <p:nvPr/>
        </p:nvSpPr>
        <p:spPr>
          <a:xfrm>
            <a:off x="304800" y="685800"/>
            <a:ext cx="8686800" cy="990600"/>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tabLst/>
              <a:defRPr/>
            </a:pPr>
            <a:r>
              <a:rPr lang="en-CA" sz="2400" i="1" dirty="0" smtClean="0"/>
              <a:t>Weighted </a:t>
            </a:r>
            <a:r>
              <a:rPr lang="en-CA" sz="2400" i="1" dirty="0" err="1" smtClean="0"/>
              <a:t>subgraphs</a:t>
            </a:r>
            <a:r>
              <a:rPr lang="en-CA" sz="2400" i="1" dirty="0" smtClean="0"/>
              <a:t> that approximately preserve some properties</a:t>
            </a:r>
            <a:endParaRPr kumimoji="0" lang="en-CA" sz="2400" b="0" i="1" u="none" strike="noStrike" kern="1200" cap="none" spc="0" normalizeH="0" baseline="0" noProof="0" dirty="0">
              <a:ln>
                <a:noFill/>
              </a:ln>
              <a:solidFill>
                <a:schemeClr val="tx1"/>
              </a:solidFill>
              <a:effectLst/>
              <a:uLnTx/>
              <a:uFillTx/>
              <a:latin typeface="+mn-lt"/>
              <a:ea typeface="+mn-ea"/>
              <a:cs typeface="+mn-cs"/>
            </a:endParaRPr>
          </a:p>
        </p:txBody>
      </p:sp>
      <p:sp>
        <p:nvSpPr>
          <p:cNvPr id="20" name="TextBox 19"/>
          <p:cNvSpPr txBox="1"/>
          <p:nvPr/>
        </p:nvSpPr>
        <p:spPr>
          <a:xfrm>
            <a:off x="7862226" y="2713037"/>
            <a:ext cx="1308050" cy="369332"/>
          </a:xfrm>
          <a:prstGeom prst="rect">
            <a:avLst/>
          </a:prstGeom>
          <a:noFill/>
        </p:spPr>
        <p:txBody>
          <a:bodyPr wrap="none" rtlCol="0">
            <a:spAutoFit/>
          </a:bodyPr>
          <a:lstStyle/>
          <a:p>
            <a:pPr algn="r"/>
            <a:r>
              <a:rPr lang="en-CA" dirty="0" smtClean="0">
                <a:solidFill>
                  <a:srgbClr val="7030A0"/>
                </a:solidFill>
              </a:rPr>
              <a:t>m = # edges</a:t>
            </a:r>
            <a:endParaRPr lang="en-CA" dirty="0">
              <a:solidFill>
                <a:srgbClr val="7030A0"/>
              </a:solidFill>
            </a:endParaRPr>
          </a:p>
        </p:txBody>
      </p:sp>
      <p:cxnSp>
        <p:nvCxnSpPr>
          <p:cNvPr id="21" name="Straight Connector 20"/>
          <p:cNvCxnSpPr/>
          <p:nvPr/>
        </p:nvCxnSpPr>
        <p:spPr>
          <a:xfrm flipV="1">
            <a:off x="1182414" y="6019800"/>
            <a:ext cx="609600" cy="4572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940010" y="5629548"/>
            <a:ext cx="1056956" cy="461665"/>
          </a:xfrm>
          <a:prstGeom prst="rect">
            <a:avLst/>
          </a:prstGeom>
          <a:solidFill>
            <a:schemeClr val="bg1"/>
          </a:solidFill>
        </p:spPr>
        <p:txBody>
          <a:bodyPr wrap="none" rtlCol="0">
            <a:spAutoFit/>
          </a:bodyPr>
          <a:lstStyle/>
          <a:p>
            <a:r>
              <a:rPr lang="en-CA" sz="2400" dirty="0" smtClean="0">
                <a:solidFill>
                  <a:srgbClr val="FF0000"/>
                </a:solidFill>
              </a:rPr>
              <a:t>Poly(n)</a:t>
            </a:r>
            <a:endParaRPr lang="en-CA" sz="2400" dirty="0">
              <a:solidFill>
                <a:srgbClr val="FF0000"/>
              </a:solidFill>
            </a:endParaRPr>
          </a:p>
        </p:txBody>
      </p:sp>
      <p:cxnSp>
        <p:nvCxnSpPr>
          <p:cNvPr id="23" name="Straight Connector 22"/>
          <p:cNvCxnSpPr/>
          <p:nvPr/>
        </p:nvCxnSpPr>
        <p:spPr>
          <a:xfrm flipV="1">
            <a:off x="6161690" y="1772361"/>
            <a:ext cx="609600" cy="4572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5856890" y="1386896"/>
            <a:ext cx="1208472" cy="461665"/>
          </a:xfrm>
          <a:prstGeom prst="rect">
            <a:avLst/>
          </a:prstGeom>
          <a:noFill/>
        </p:spPr>
        <p:txBody>
          <a:bodyPr wrap="none" rtlCol="0">
            <a:spAutoFit/>
          </a:bodyPr>
          <a:lstStyle/>
          <a:p>
            <a:r>
              <a:rPr lang="en-CA" sz="2400" dirty="0" smtClean="0">
                <a:solidFill>
                  <a:srgbClr val="FF0000"/>
                </a:solidFill>
              </a:rPr>
              <a:t>[BSS’09]</a:t>
            </a:r>
            <a:endParaRPr lang="en-CA" sz="24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8"/>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1"/>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3"/>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9" grpId="0"/>
      <p:bldP spid="12" grpId="0"/>
      <p:bldP spid="15" grpId="0"/>
      <p:bldP spid="17" grpId="0" animBg="1"/>
      <p:bldP spid="18" grpId="0" animBg="1"/>
      <p:bldP spid="20" grpId="0"/>
      <p:bldP spid="22" grpId="0" animBg="1"/>
      <p:bldP spid="2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90600"/>
          </a:xfrm>
        </p:spPr>
        <p:txBody>
          <a:bodyPr/>
          <a:lstStyle/>
          <a:p>
            <a:r>
              <a:rPr lang="en-CA" dirty="0" smtClean="0"/>
              <a:t>Conclusions</a:t>
            </a:r>
            <a:endParaRPr lang="en-CA" dirty="0"/>
          </a:p>
        </p:txBody>
      </p:sp>
      <p:sp>
        <p:nvSpPr>
          <p:cNvPr id="3" name="Content Placeholder 2"/>
          <p:cNvSpPr>
            <a:spLocks noGrp="1"/>
          </p:cNvSpPr>
          <p:nvPr>
            <p:ph idx="1"/>
          </p:nvPr>
        </p:nvSpPr>
        <p:spPr>
          <a:xfrm>
            <a:off x="0" y="685800"/>
            <a:ext cx="9144000" cy="4525963"/>
          </a:xfrm>
        </p:spPr>
        <p:txBody>
          <a:bodyPr>
            <a:normAutofit/>
          </a:bodyPr>
          <a:lstStyle/>
          <a:p>
            <a:r>
              <a:rPr lang="en-CA" sz="2800" dirty="0" smtClean="0"/>
              <a:t>Graph </a:t>
            </a:r>
            <a:r>
              <a:rPr lang="en-CA" sz="2800" dirty="0" err="1" smtClean="0"/>
              <a:t>sparsifiers</a:t>
            </a:r>
            <a:r>
              <a:rPr lang="en-CA" sz="2800" dirty="0" smtClean="0"/>
              <a:t> important for fast algorithms and some combinatorial theorems</a:t>
            </a:r>
          </a:p>
          <a:p>
            <a:r>
              <a:rPr lang="en-CA" sz="2800" dirty="0" smtClean="0"/>
              <a:t>Sampling by edge-</a:t>
            </a:r>
            <a:r>
              <a:rPr lang="en-CA" sz="2800" dirty="0" err="1" smtClean="0"/>
              <a:t>connectivities</a:t>
            </a:r>
            <a:r>
              <a:rPr lang="en-CA" sz="2800" dirty="0" smtClean="0"/>
              <a:t> gives a </a:t>
            </a:r>
            <a:r>
              <a:rPr lang="en-CA" sz="2800" dirty="0" err="1" smtClean="0"/>
              <a:t>sparsifier</a:t>
            </a:r>
            <a:r>
              <a:rPr lang="en-CA" sz="2800" dirty="0" smtClean="0"/>
              <a:t/>
            </a:r>
            <a:br>
              <a:rPr lang="en-CA" sz="2800" dirty="0" smtClean="0"/>
            </a:br>
            <a:r>
              <a:rPr lang="en-CA" sz="2800" dirty="0" smtClean="0"/>
              <a:t>with O(n log</a:t>
            </a:r>
            <a:r>
              <a:rPr lang="en-CA" sz="2800" baseline="30000" dirty="0" smtClean="0"/>
              <a:t>2</a:t>
            </a:r>
            <a:r>
              <a:rPr lang="en-CA" sz="2800" dirty="0" smtClean="0"/>
              <a:t> n) edges in O(m log</a:t>
            </a:r>
            <a:r>
              <a:rPr lang="en-CA" sz="2800" baseline="30000" dirty="0" smtClean="0"/>
              <a:t>2</a:t>
            </a:r>
            <a:r>
              <a:rPr lang="en-CA" sz="2800" dirty="0" smtClean="0"/>
              <a:t> n) time</a:t>
            </a:r>
          </a:p>
          <a:p>
            <a:pPr lvl="1"/>
            <a:r>
              <a:rPr lang="en-CA" dirty="0" smtClean="0"/>
              <a:t>Improvements: O(n log n) edges in O(m) + O~(n) time</a:t>
            </a:r>
            <a:br>
              <a:rPr lang="en-CA" dirty="0" smtClean="0"/>
            </a:br>
            <a:r>
              <a:rPr lang="en-CA" sz="2000" dirty="0" smtClean="0">
                <a:solidFill>
                  <a:schemeClr val="bg1">
                    <a:lumMod val="50000"/>
                  </a:schemeClr>
                </a:solidFill>
              </a:rPr>
              <a:t>[</a:t>
            </a:r>
            <a:r>
              <a:rPr lang="en-CA" sz="2000" dirty="0" err="1" smtClean="0">
                <a:solidFill>
                  <a:schemeClr val="bg1">
                    <a:lumMod val="50000"/>
                  </a:schemeClr>
                </a:solidFill>
              </a:rPr>
              <a:t>Panigrahi</a:t>
            </a:r>
            <a:r>
              <a:rPr lang="en-CA" sz="2000" dirty="0" smtClean="0">
                <a:solidFill>
                  <a:schemeClr val="bg1">
                    <a:lumMod val="50000"/>
                  </a:schemeClr>
                </a:solidFill>
              </a:rPr>
              <a:t> ‘10]</a:t>
            </a:r>
            <a:endParaRPr lang="en-CA" dirty="0" smtClean="0">
              <a:solidFill>
                <a:schemeClr val="bg1">
                  <a:lumMod val="50000"/>
                </a:schemeClr>
              </a:solidFill>
            </a:endParaRPr>
          </a:p>
          <a:p>
            <a:r>
              <a:rPr lang="en-CA" sz="2800" dirty="0" smtClean="0"/>
              <a:t>Sampling by effective resistances also works</a:t>
            </a:r>
          </a:p>
          <a:p>
            <a:pPr>
              <a:buNone/>
            </a:pPr>
            <a:r>
              <a:rPr lang="en-CA" sz="2800" dirty="0" smtClean="0"/>
              <a:t>	 </a:t>
            </a:r>
            <a:r>
              <a:rPr lang="en-CA" sz="2800" dirty="0" smtClean="0">
                <a:latin typeface="cmsy10"/>
              </a:rPr>
              <a:t>)</a:t>
            </a:r>
            <a:r>
              <a:rPr lang="en-CA" sz="2800" dirty="0" smtClean="0"/>
              <a:t> sampling O(log</a:t>
            </a:r>
            <a:r>
              <a:rPr lang="en-CA" sz="2800" baseline="30000" dirty="0" smtClean="0"/>
              <a:t>2</a:t>
            </a:r>
            <a:r>
              <a:rPr lang="en-CA" sz="2800" dirty="0" smtClean="0"/>
              <a:t> n) random spanning trees</a:t>
            </a:r>
            <a:br>
              <a:rPr lang="en-CA" sz="2800" dirty="0" smtClean="0"/>
            </a:br>
            <a:r>
              <a:rPr lang="en-CA" sz="2800" dirty="0" smtClean="0"/>
              <a:t>	gives a </a:t>
            </a:r>
            <a:r>
              <a:rPr lang="en-CA" sz="2800" dirty="0" err="1" smtClean="0"/>
              <a:t>sparsifier</a:t>
            </a:r>
            <a:endParaRPr lang="en-CA" sz="2800" dirty="0"/>
          </a:p>
        </p:txBody>
      </p:sp>
      <p:sp>
        <p:nvSpPr>
          <p:cNvPr id="4" name="Title 1"/>
          <p:cNvSpPr txBox="1">
            <a:spLocks/>
          </p:cNvSpPr>
          <p:nvPr/>
        </p:nvSpPr>
        <p:spPr>
          <a:xfrm>
            <a:off x="457200" y="4572000"/>
            <a:ext cx="8229600" cy="9906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CA" sz="4000" b="0" i="0" u="none" strike="noStrike" kern="1200" cap="none" spc="0" normalizeH="0" baseline="0" noProof="0" dirty="0" smtClean="0">
                <a:ln>
                  <a:noFill/>
                </a:ln>
                <a:solidFill>
                  <a:schemeClr val="tx1"/>
                </a:solidFill>
                <a:effectLst/>
                <a:uLnTx/>
                <a:uFillTx/>
                <a:latin typeface="+mj-lt"/>
                <a:ea typeface="+mj-ea"/>
                <a:cs typeface="+mj-cs"/>
              </a:rPr>
              <a:t>Questions</a:t>
            </a:r>
            <a:endParaRPr kumimoji="0" lang="en-CA" sz="40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Content Placeholder 2"/>
          <p:cNvSpPr txBox="1">
            <a:spLocks/>
          </p:cNvSpPr>
          <p:nvPr/>
        </p:nvSpPr>
        <p:spPr>
          <a:xfrm>
            <a:off x="0" y="5334000"/>
            <a:ext cx="9144000" cy="1523999"/>
          </a:xfrm>
          <a:prstGeom prst="rect">
            <a:avLst/>
          </a:prstGeom>
        </p:spPr>
        <p:txBody>
          <a:bodyPr vert="horz" lIns="91440" tIns="45720" rIns="91440" bIns="45720" rtlCol="0">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CA" sz="3200" b="0" i="0" u="none" strike="noStrike" kern="1200" cap="none" spc="0" normalizeH="0" baseline="0" noProof="0" dirty="0" smtClean="0">
                <a:ln>
                  <a:noFill/>
                </a:ln>
                <a:solidFill>
                  <a:schemeClr val="tx1"/>
                </a:solidFill>
                <a:effectLst/>
                <a:uLnTx/>
                <a:uFillTx/>
                <a:latin typeface="+mn-lt"/>
                <a:ea typeface="+mn-ea"/>
                <a:cs typeface="+mn-cs"/>
              </a:rPr>
              <a:t>Improve log</a:t>
            </a:r>
            <a:r>
              <a:rPr kumimoji="0" lang="en-CA" sz="3200" b="0" i="0" u="none" strike="noStrike" kern="1200" cap="none" spc="0" normalizeH="0" baseline="30000" noProof="0" dirty="0" smtClean="0">
                <a:ln>
                  <a:noFill/>
                </a:ln>
                <a:solidFill>
                  <a:schemeClr val="tx1"/>
                </a:solidFill>
                <a:effectLst/>
                <a:uLnTx/>
                <a:uFillTx/>
                <a:latin typeface="+mn-lt"/>
                <a:ea typeface="+mn-ea"/>
                <a:cs typeface="+mn-cs"/>
              </a:rPr>
              <a:t>2</a:t>
            </a:r>
            <a:r>
              <a:rPr kumimoji="0" lang="en-CA" sz="3200" b="0" i="0" u="none" strike="noStrike" kern="1200" cap="none" spc="0" normalizeH="0" baseline="0" noProof="0" dirty="0" smtClean="0">
                <a:ln>
                  <a:noFill/>
                </a:ln>
                <a:solidFill>
                  <a:schemeClr val="tx1"/>
                </a:solidFill>
                <a:effectLst/>
                <a:uLnTx/>
                <a:uFillTx/>
                <a:latin typeface="+mn-lt"/>
                <a:ea typeface="+mn-ea"/>
                <a:cs typeface="+mn-cs"/>
              </a:rPr>
              <a:t> n to log 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CA" sz="3200" b="0" i="0" u="none" strike="noStrike" kern="1200" cap="none" spc="0" normalizeH="0" baseline="0" noProof="0" dirty="0" smtClean="0">
                <a:ln>
                  <a:noFill/>
                </a:ln>
                <a:solidFill>
                  <a:schemeClr val="tx1"/>
                </a:solidFill>
                <a:effectLst/>
                <a:uLnTx/>
                <a:uFillTx/>
                <a:latin typeface="+mn-lt"/>
                <a:ea typeface="+mn-ea"/>
                <a:cs typeface="+mn-cs"/>
              </a:rPr>
              <a:t>Sampling o(log n) random trees gives a </a:t>
            </a:r>
            <a:r>
              <a:rPr kumimoji="0" lang="en-CA" sz="3200" b="0" i="0" u="none" strike="noStrike" kern="1200" cap="none" spc="0" normalizeH="0" baseline="0" noProof="0" dirty="0" err="1" smtClean="0">
                <a:ln>
                  <a:noFill/>
                </a:ln>
                <a:solidFill>
                  <a:schemeClr val="tx1"/>
                </a:solidFill>
                <a:effectLst/>
                <a:uLnTx/>
                <a:uFillTx/>
                <a:latin typeface="+mn-lt"/>
                <a:ea typeface="+mn-ea"/>
                <a:cs typeface="+mn-cs"/>
              </a:rPr>
              <a:t>sparsifier</a:t>
            </a:r>
            <a:r>
              <a:rPr lang="en-CA" sz="3200" dirty="0" smtClean="0"/>
              <a:t> with o(log n) approximation?</a:t>
            </a:r>
            <a:endParaRPr kumimoji="0" lang="en-CA"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44562"/>
          </a:xfrm>
        </p:spPr>
        <p:txBody>
          <a:bodyPr/>
          <a:lstStyle/>
          <a:p>
            <a:r>
              <a:rPr lang="en-US" dirty="0" smtClean="0"/>
              <a:t>Why are </a:t>
            </a:r>
            <a:r>
              <a:rPr lang="en-US" dirty="0" err="1" smtClean="0"/>
              <a:t>sparsifiers</a:t>
            </a:r>
            <a:r>
              <a:rPr lang="en-US" dirty="0" smtClean="0"/>
              <a:t> useful?</a:t>
            </a:r>
            <a:endParaRPr lang="en-US" dirty="0"/>
          </a:p>
        </p:txBody>
      </p:sp>
      <p:sp>
        <p:nvSpPr>
          <p:cNvPr id="5" name="Content Placeholder 2"/>
          <p:cNvSpPr>
            <a:spLocks noGrp="1"/>
          </p:cNvSpPr>
          <p:nvPr>
            <p:ph idx="1"/>
          </p:nvPr>
        </p:nvSpPr>
        <p:spPr>
          <a:xfrm>
            <a:off x="152400" y="1143000"/>
            <a:ext cx="8839200" cy="5668963"/>
          </a:xfrm>
        </p:spPr>
        <p:txBody>
          <a:bodyPr>
            <a:normAutofit/>
          </a:bodyPr>
          <a:lstStyle/>
          <a:p>
            <a:r>
              <a:rPr lang="en-CA" dirty="0" smtClean="0">
                <a:solidFill>
                  <a:srgbClr val="0000FF"/>
                </a:solidFill>
              </a:rPr>
              <a:t>Approximating all cuts</a:t>
            </a:r>
          </a:p>
          <a:p>
            <a:pPr lvl="1"/>
            <a:r>
              <a:rPr lang="en-CA" b="1" dirty="0" err="1" smtClean="0">
                <a:solidFill>
                  <a:srgbClr val="0000FF"/>
                </a:solidFill>
              </a:rPr>
              <a:t>Sparsifiers</a:t>
            </a:r>
            <a:r>
              <a:rPr lang="en-CA" b="1" dirty="0" smtClean="0">
                <a:solidFill>
                  <a:srgbClr val="0000FF"/>
                </a:solidFill>
              </a:rPr>
              <a:t>: </a:t>
            </a:r>
            <a:r>
              <a:rPr lang="en-CA" dirty="0" smtClean="0"/>
              <a:t>fast algorithms for cut/flow problem</a:t>
            </a:r>
          </a:p>
        </p:txBody>
      </p:sp>
      <p:graphicFrame>
        <p:nvGraphicFramePr>
          <p:cNvPr id="4" name="Table 3"/>
          <p:cNvGraphicFramePr>
            <a:graphicFrameLocks noGrp="1"/>
          </p:cNvGraphicFramePr>
          <p:nvPr/>
        </p:nvGraphicFramePr>
        <p:xfrm>
          <a:off x="381000" y="2438400"/>
          <a:ext cx="7162801" cy="3870960"/>
        </p:xfrm>
        <a:graphic>
          <a:graphicData uri="http://schemas.openxmlformats.org/drawingml/2006/table">
            <a:tbl>
              <a:tblPr firstRow="1" bandRow="1">
                <a:tableStyleId>{073A0DAA-6AF3-43AB-8588-CEC1D06C72B9}</a:tableStyleId>
              </a:tblPr>
              <a:tblGrid>
                <a:gridCol w="2237213"/>
                <a:gridCol w="1961668"/>
                <a:gridCol w="1592320"/>
                <a:gridCol w="1371600"/>
              </a:tblGrid>
              <a:tr h="370840">
                <a:tc>
                  <a:txBody>
                    <a:bodyPr/>
                    <a:lstStyle/>
                    <a:p>
                      <a:r>
                        <a:rPr lang="en-CA" sz="2000" dirty="0" smtClean="0"/>
                        <a:t>Problem</a:t>
                      </a:r>
                      <a:endParaRPr lang="en-CA" sz="2000" dirty="0"/>
                    </a:p>
                  </a:txBody>
                  <a:tcPr/>
                </a:tc>
                <a:tc>
                  <a:txBody>
                    <a:bodyPr/>
                    <a:lstStyle/>
                    <a:p>
                      <a:r>
                        <a:rPr lang="en-CA" sz="2000" dirty="0" smtClean="0"/>
                        <a:t>Approximation</a:t>
                      </a:r>
                      <a:endParaRPr lang="en-CA" sz="2000" dirty="0"/>
                    </a:p>
                  </a:txBody>
                  <a:tcPr/>
                </a:tc>
                <a:tc>
                  <a:txBody>
                    <a:bodyPr/>
                    <a:lstStyle/>
                    <a:p>
                      <a:r>
                        <a:rPr lang="en-CA" sz="2000" dirty="0" smtClean="0"/>
                        <a:t>Runtime</a:t>
                      </a:r>
                      <a:endParaRPr lang="en-CA" sz="2000" dirty="0"/>
                    </a:p>
                  </a:txBody>
                  <a:tcPr/>
                </a:tc>
                <a:tc>
                  <a:txBody>
                    <a:bodyPr/>
                    <a:lstStyle/>
                    <a:p>
                      <a:r>
                        <a:rPr lang="en-CA" sz="2000" dirty="0" smtClean="0"/>
                        <a:t>Reference</a:t>
                      </a:r>
                      <a:endParaRPr lang="en-CA" sz="2000" dirty="0"/>
                    </a:p>
                  </a:txBody>
                  <a:tcPr/>
                </a:tc>
              </a:tr>
              <a:tr h="370840">
                <a:tc>
                  <a:txBody>
                    <a:bodyPr/>
                    <a:lstStyle/>
                    <a:p>
                      <a:r>
                        <a:rPr lang="en-CA" sz="2000" baseline="0" dirty="0" smtClean="0"/>
                        <a:t>Min </a:t>
                      </a:r>
                      <a:r>
                        <a:rPr lang="en-CA" sz="2000" baseline="0" dirty="0" err="1" smtClean="0"/>
                        <a:t>st</a:t>
                      </a:r>
                      <a:r>
                        <a:rPr lang="en-CA" sz="2000" baseline="0" dirty="0" smtClean="0"/>
                        <a:t> Cut</a:t>
                      </a:r>
                      <a:endParaRPr lang="en-CA" sz="2000" dirty="0"/>
                    </a:p>
                  </a:txBody>
                  <a:tcPr/>
                </a:tc>
                <a:tc>
                  <a:txBody>
                    <a:bodyPr/>
                    <a:lstStyle/>
                    <a:p>
                      <a:r>
                        <a:rPr lang="en-CA" sz="2000" dirty="0" smtClean="0"/>
                        <a:t>1+</a:t>
                      </a:r>
                      <a:r>
                        <a:rPr lang="en-CA" sz="2000" dirty="0" smtClean="0">
                          <a:latin typeface="cmmi10"/>
                        </a:rPr>
                        <a:t>²</a:t>
                      </a:r>
                      <a:endParaRPr lang="en-CA" sz="2000" dirty="0"/>
                    </a:p>
                  </a:txBody>
                  <a:tcPr/>
                </a:tc>
                <a:tc>
                  <a:txBody>
                    <a:bodyPr/>
                    <a:lstStyle/>
                    <a:p>
                      <a:r>
                        <a:rPr lang="en-CA" sz="2000" dirty="0" smtClean="0"/>
                        <a:t>O~(n</a:t>
                      </a:r>
                      <a:r>
                        <a:rPr lang="en-CA" sz="2000" baseline="30000" dirty="0" smtClean="0"/>
                        <a:t>2</a:t>
                      </a:r>
                      <a:r>
                        <a:rPr lang="en-CA" sz="2000" dirty="0" smtClean="0"/>
                        <a:t>)</a:t>
                      </a:r>
                      <a:endParaRPr lang="en-CA" sz="2000" dirty="0"/>
                    </a:p>
                  </a:txBody>
                  <a:tcPr/>
                </a:tc>
                <a:tc>
                  <a:txBody>
                    <a:bodyPr/>
                    <a:lstStyle/>
                    <a:p>
                      <a:r>
                        <a:rPr lang="en-CA" sz="2000" dirty="0" smtClean="0"/>
                        <a:t>BK’96</a:t>
                      </a:r>
                      <a:endParaRPr lang="en-CA" sz="2000" dirty="0"/>
                    </a:p>
                  </a:txBody>
                  <a:tcPr/>
                </a:tc>
              </a:tr>
              <a:tr h="370840">
                <a:tc>
                  <a:txBody>
                    <a:bodyPr/>
                    <a:lstStyle/>
                    <a:p>
                      <a:r>
                        <a:rPr lang="en-CA" sz="2000" dirty="0" smtClean="0"/>
                        <a:t>Sparsest Cut</a:t>
                      </a:r>
                      <a:endParaRPr lang="en-CA" sz="2000" dirty="0"/>
                    </a:p>
                  </a:txBody>
                  <a:tcPr/>
                </a:tc>
                <a:tc>
                  <a:txBody>
                    <a:bodyPr/>
                    <a:lstStyle/>
                    <a:p>
                      <a:r>
                        <a:rPr lang="en-CA" sz="2000" dirty="0" smtClean="0"/>
                        <a:t>O(log n)</a:t>
                      </a:r>
                      <a:endParaRPr lang="en-CA" sz="2000" dirty="0"/>
                    </a:p>
                  </a:txBody>
                  <a:tcPr/>
                </a:tc>
                <a:tc>
                  <a:txBody>
                    <a:bodyPr/>
                    <a:lstStyle/>
                    <a:p>
                      <a:r>
                        <a:rPr lang="en-CA" sz="2000" dirty="0" smtClean="0"/>
                        <a:t>O~(n</a:t>
                      </a:r>
                      <a:r>
                        <a:rPr lang="en-CA" sz="2000" baseline="30000" dirty="0" smtClean="0"/>
                        <a:t>2</a:t>
                      </a:r>
                      <a:r>
                        <a:rPr lang="en-CA" sz="2000" dirty="0" smtClean="0"/>
                        <a:t>)</a:t>
                      </a:r>
                      <a:endParaRPr lang="en-CA" sz="2000" dirty="0"/>
                    </a:p>
                  </a:txBody>
                  <a:tcPr/>
                </a:tc>
                <a:tc>
                  <a:txBody>
                    <a:bodyPr/>
                    <a:lstStyle/>
                    <a:p>
                      <a:r>
                        <a:rPr lang="en-CA" sz="2000" dirty="0" smtClean="0"/>
                        <a:t>BK’96</a:t>
                      </a:r>
                      <a:endParaRPr lang="en-CA" sz="2000" dirty="0"/>
                    </a:p>
                  </a:txBody>
                  <a:tcPr/>
                </a:tc>
              </a:tr>
              <a:tr h="370840">
                <a:tc>
                  <a:txBody>
                    <a:bodyPr/>
                    <a:lstStyle/>
                    <a:p>
                      <a:r>
                        <a:rPr lang="en-CA" sz="2000" dirty="0" smtClean="0"/>
                        <a:t>Max </a:t>
                      </a:r>
                      <a:r>
                        <a:rPr lang="en-CA" sz="2000" dirty="0" err="1" smtClean="0"/>
                        <a:t>st</a:t>
                      </a:r>
                      <a:r>
                        <a:rPr lang="en-CA" sz="2000" dirty="0" smtClean="0"/>
                        <a:t> Flow</a:t>
                      </a:r>
                      <a:endParaRPr lang="en-CA" sz="2000" dirty="0"/>
                    </a:p>
                  </a:txBody>
                  <a:tcPr/>
                </a:tc>
                <a:tc>
                  <a:txBody>
                    <a:bodyPr/>
                    <a:lstStyle/>
                    <a:p>
                      <a:r>
                        <a:rPr lang="en-CA" sz="2000" dirty="0" smtClean="0"/>
                        <a:t>1</a:t>
                      </a:r>
                      <a:endParaRPr lang="en-CA" sz="2000" dirty="0"/>
                    </a:p>
                  </a:txBody>
                  <a:tcPr/>
                </a:tc>
                <a:tc>
                  <a:txBody>
                    <a:bodyPr/>
                    <a:lstStyle/>
                    <a:p>
                      <a:r>
                        <a:rPr lang="en-CA" sz="2000" dirty="0" smtClean="0"/>
                        <a:t>O~(</a:t>
                      </a:r>
                      <a:r>
                        <a:rPr lang="en-CA" sz="2000" dirty="0" err="1" smtClean="0"/>
                        <a:t>m+nv</a:t>
                      </a:r>
                      <a:r>
                        <a:rPr lang="en-CA" sz="2000" dirty="0" smtClean="0"/>
                        <a:t>)</a:t>
                      </a:r>
                      <a:endParaRPr lang="en-CA" sz="2000" dirty="0"/>
                    </a:p>
                  </a:txBody>
                  <a:tcPr/>
                </a:tc>
                <a:tc>
                  <a:txBody>
                    <a:bodyPr/>
                    <a:lstStyle/>
                    <a:p>
                      <a:r>
                        <a:rPr lang="en-CA" sz="2000" dirty="0" smtClean="0"/>
                        <a:t>KL’02</a:t>
                      </a:r>
                      <a:endParaRPr lang="en-CA" sz="20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2000" dirty="0" smtClean="0"/>
                        <a:t>Sparsest Cut</a:t>
                      </a:r>
                    </a:p>
                  </a:txBody>
                  <a:tcPr/>
                </a:tc>
                <a:tc>
                  <a:txBody>
                    <a:bodyPr/>
                    <a:lstStyle/>
                    <a:p>
                      <a:endParaRPr lang="en-CA" sz="2000" dirty="0"/>
                    </a:p>
                  </a:txBody>
                  <a:tcPr/>
                </a:tc>
                <a:tc>
                  <a:txBody>
                    <a:bodyPr/>
                    <a:lstStyle/>
                    <a:p>
                      <a:r>
                        <a:rPr lang="en-CA" sz="2000" dirty="0" smtClean="0"/>
                        <a:t>O~(n</a:t>
                      </a:r>
                      <a:r>
                        <a:rPr lang="en-CA" sz="2000" baseline="30000" dirty="0" smtClean="0"/>
                        <a:t>2</a:t>
                      </a:r>
                      <a:r>
                        <a:rPr lang="en-CA" sz="2000" dirty="0" smtClean="0"/>
                        <a:t>)</a:t>
                      </a:r>
                      <a:endParaRPr lang="en-CA" sz="2000" dirty="0"/>
                    </a:p>
                  </a:txBody>
                  <a:tcPr/>
                </a:tc>
                <a:tc>
                  <a:txBody>
                    <a:bodyPr/>
                    <a:lstStyle/>
                    <a:p>
                      <a:r>
                        <a:rPr lang="en-CA" sz="2000" dirty="0" smtClean="0"/>
                        <a:t>AHK’05</a:t>
                      </a:r>
                      <a:endParaRPr lang="en-CA" sz="2000" dirty="0"/>
                    </a:p>
                  </a:txBody>
                  <a:tcPr/>
                </a:tc>
              </a:tr>
              <a:tr h="370840">
                <a:tc>
                  <a:txBody>
                    <a:bodyPr/>
                    <a:lstStyle/>
                    <a:p>
                      <a:r>
                        <a:rPr lang="en-CA" sz="2000" dirty="0" smtClean="0"/>
                        <a:t>Sparsest Cut</a:t>
                      </a:r>
                      <a:endParaRPr lang="en-CA" sz="2000" dirty="0"/>
                    </a:p>
                  </a:txBody>
                  <a:tcPr/>
                </a:tc>
                <a:tc>
                  <a:txBody>
                    <a:bodyPr/>
                    <a:lstStyle/>
                    <a:p>
                      <a:r>
                        <a:rPr lang="en-CA" sz="2000" dirty="0" smtClean="0"/>
                        <a:t>O(log</a:t>
                      </a:r>
                      <a:r>
                        <a:rPr lang="en-CA" sz="2000" baseline="30000" dirty="0" smtClean="0"/>
                        <a:t>2</a:t>
                      </a:r>
                      <a:r>
                        <a:rPr lang="en-CA" sz="2000" dirty="0" smtClean="0"/>
                        <a:t> n)</a:t>
                      </a:r>
                      <a:endParaRPr lang="en-CA" sz="2000" dirty="0"/>
                    </a:p>
                  </a:txBody>
                  <a:tcPr/>
                </a:tc>
                <a:tc>
                  <a:txBody>
                    <a:bodyPr/>
                    <a:lstStyle/>
                    <a:p>
                      <a:r>
                        <a:rPr lang="en-CA" sz="2000" dirty="0" smtClean="0"/>
                        <a:t>O~(m+n</a:t>
                      </a:r>
                      <a:r>
                        <a:rPr lang="en-CA" sz="2000" baseline="30000" dirty="0" smtClean="0"/>
                        <a:t>3/2</a:t>
                      </a:r>
                      <a:r>
                        <a:rPr lang="en-CA" sz="2000" dirty="0" smtClean="0"/>
                        <a:t>)</a:t>
                      </a:r>
                      <a:endParaRPr lang="en-CA" sz="2000" dirty="0"/>
                    </a:p>
                  </a:txBody>
                  <a:tcPr/>
                </a:tc>
                <a:tc>
                  <a:txBody>
                    <a:bodyPr/>
                    <a:lstStyle/>
                    <a:p>
                      <a:r>
                        <a:rPr lang="en-CA" sz="2000" dirty="0" smtClean="0"/>
                        <a:t>KRV’06</a:t>
                      </a:r>
                      <a:endParaRPr lang="en-CA" sz="2000" dirty="0"/>
                    </a:p>
                  </a:txBody>
                  <a:tcPr/>
                </a:tc>
              </a:tr>
              <a:tr h="370840">
                <a:tc>
                  <a:txBody>
                    <a:bodyPr/>
                    <a:lstStyle/>
                    <a:p>
                      <a:r>
                        <a:rPr lang="en-CA" sz="2000" dirty="0" smtClean="0"/>
                        <a:t>Sparsest Cut</a:t>
                      </a:r>
                      <a:endParaRPr lang="en-CA" sz="2000" dirty="0"/>
                    </a:p>
                  </a:txBody>
                  <a:tcPr/>
                </a:tc>
                <a:tc>
                  <a:txBody>
                    <a:bodyPr/>
                    <a:lstStyle/>
                    <a:p>
                      <a:endParaRPr lang="en-CA" sz="2000" dirty="0"/>
                    </a:p>
                  </a:txBody>
                  <a:tcPr/>
                </a:tc>
                <a:tc>
                  <a:txBody>
                    <a:bodyPr/>
                    <a:lstStyle/>
                    <a:p>
                      <a:r>
                        <a:rPr lang="en-CA" sz="2000" dirty="0" smtClean="0"/>
                        <a:t>O~(m+n</a:t>
                      </a:r>
                      <a:r>
                        <a:rPr lang="en-CA" sz="2000" baseline="30000" dirty="0" smtClean="0"/>
                        <a:t>3/2+</a:t>
                      </a:r>
                      <a:r>
                        <a:rPr lang="en-CA" sz="2000" baseline="30000" dirty="0" smtClean="0">
                          <a:latin typeface="cmmi10"/>
                        </a:rPr>
                        <a:t>²</a:t>
                      </a:r>
                      <a:r>
                        <a:rPr lang="en-CA" sz="2000" dirty="0" smtClean="0"/>
                        <a:t>)</a:t>
                      </a:r>
                      <a:endParaRPr lang="en-CA" sz="2000" dirty="0"/>
                    </a:p>
                  </a:txBody>
                  <a:tcPr/>
                </a:tc>
                <a:tc>
                  <a:txBody>
                    <a:bodyPr/>
                    <a:lstStyle/>
                    <a:p>
                      <a:r>
                        <a:rPr lang="en-CA" sz="2000" dirty="0" smtClean="0"/>
                        <a:t>S’09</a:t>
                      </a:r>
                      <a:endParaRPr lang="en-CA" sz="2000" dirty="0"/>
                    </a:p>
                  </a:txBody>
                  <a:tcPr/>
                </a:tc>
              </a:tr>
              <a:tr h="370840">
                <a:tc>
                  <a:txBody>
                    <a:bodyPr/>
                    <a:lstStyle/>
                    <a:p>
                      <a:r>
                        <a:rPr lang="en-CA" sz="2000" dirty="0" smtClean="0"/>
                        <a:t>Perfect Matching in Regular </a:t>
                      </a:r>
                      <a:r>
                        <a:rPr lang="en-CA" sz="2000" dirty="0" err="1" smtClean="0"/>
                        <a:t>Bip</a:t>
                      </a:r>
                      <a:r>
                        <a:rPr lang="en-CA" sz="2000" dirty="0" smtClean="0"/>
                        <a:t>. Graphs</a:t>
                      </a:r>
                      <a:endParaRPr lang="en-CA" sz="2000" dirty="0"/>
                    </a:p>
                  </a:txBody>
                  <a:tcPr/>
                </a:tc>
                <a:tc>
                  <a:txBody>
                    <a:bodyPr/>
                    <a:lstStyle/>
                    <a:p>
                      <a:r>
                        <a:rPr lang="en-CA" sz="2000" dirty="0" smtClean="0"/>
                        <a:t>n/a</a:t>
                      </a:r>
                      <a:endParaRPr lang="en-CA" sz="2000" dirty="0"/>
                    </a:p>
                  </a:txBody>
                  <a:tcPr/>
                </a:tc>
                <a:tc>
                  <a:txBody>
                    <a:bodyPr/>
                    <a:lstStyle/>
                    <a:p>
                      <a:r>
                        <a:rPr lang="en-CA" sz="2000" dirty="0" smtClean="0"/>
                        <a:t>O~(n</a:t>
                      </a:r>
                      <a:r>
                        <a:rPr lang="en-CA" sz="2000" baseline="30000" dirty="0" smtClean="0"/>
                        <a:t>1.5</a:t>
                      </a:r>
                      <a:r>
                        <a:rPr lang="en-CA" sz="2000" dirty="0" smtClean="0"/>
                        <a:t>)</a:t>
                      </a:r>
                      <a:endParaRPr lang="en-CA" sz="2000" dirty="0"/>
                    </a:p>
                  </a:txBody>
                  <a:tcPr/>
                </a:tc>
                <a:tc>
                  <a:txBody>
                    <a:bodyPr/>
                    <a:lstStyle/>
                    <a:p>
                      <a:r>
                        <a:rPr lang="en-CA" sz="2000" dirty="0" smtClean="0"/>
                        <a:t>GKK’09</a:t>
                      </a:r>
                      <a:endParaRPr lang="en-CA" sz="2000" dirty="0"/>
                    </a:p>
                  </a:txBody>
                  <a:tcPr/>
                </a:tc>
              </a:tr>
              <a:tr h="370840">
                <a:tc>
                  <a:txBody>
                    <a:bodyPr/>
                    <a:lstStyle/>
                    <a:p>
                      <a:r>
                        <a:rPr lang="en-CA" sz="2000" dirty="0" smtClean="0"/>
                        <a:t>Sparsest Cut</a:t>
                      </a:r>
                      <a:endParaRPr lang="en-CA" sz="2000" dirty="0"/>
                    </a:p>
                  </a:txBody>
                  <a:tcPr/>
                </a:tc>
                <a:tc>
                  <a:txBody>
                    <a:bodyPr/>
                    <a:lstStyle/>
                    <a:p>
                      <a:endParaRPr lang="en-CA" sz="2000" dirty="0"/>
                    </a:p>
                  </a:txBody>
                  <a:tcPr/>
                </a:tc>
                <a:tc>
                  <a:txBody>
                    <a:bodyPr/>
                    <a:lstStyle/>
                    <a:p>
                      <a:r>
                        <a:rPr lang="en-CA" sz="2000" dirty="0" smtClean="0"/>
                        <a:t>O~(m+n</a:t>
                      </a:r>
                      <a:r>
                        <a:rPr lang="en-CA" sz="2000" baseline="30000" dirty="0" smtClean="0"/>
                        <a:t>1+</a:t>
                      </a:r>
                      <a:r>
                        <a:rPr lang="en-CA" sz="2000" baseline="30000" dirty="0" smtClean="0">
                          <a:latin typeface="cmmi10"/>
                        </a:rPr>
                        <a:t>²</a:t>
                      </a:r>
                      <a:r>
                        <a:rPr lang="en-CA" sz="2000" dirty="0" smtClean="0"/>
                        <a:t>)</a:t>
                      </a:r>
                      <a:endParaRPr lang="en-CA" sz="2000" dirty="0"/>
                    </a:p>
                  </a:txBody>
                  <a:tcPr/>
                </a:tc>
                <a:tc>
                  <a:txBody>
                    <a:bodyPr/>
                    <a:lstStyle/>
                    <a:p>
                      <a:r>
                        <a:rPr lang="en-CA" sz="2000" dirty="0" smtClean="0"/>
                        <a:t>M’10</a:t>
                      </a:r>
                      <a:endParaRPr lang="en-CA" sz="2000" dirty="0"/>
                    </a:p>
                  </a:txBody>
                  <a:tcPr/>
                </a:tc>
              </a:tr>
            </a:tbl>
          </a:graphicData>
        </a:graphic>
      </p:graphicFrame>
      <p:pic>
        <p:nvPicPr>
          <p:cNvPr id="9" name="Picture 8" descr="TP_tmp.png"/>
          <p:cNvPicPr>
            <a:picLocks noChangeAspect="1"/>
          </p:cNvPicPr>
          <p:nvPr>
            <p:custDataLst>
              <p:tags r:id="rId1"/>
            </p:custDataLst>
          </p:nvPr>
        </p:nvPicPr>
        <p:blipFill>
          <a:blip r:embed="rId6" cstate="print">
            <a:clrChange>
              <a:clrFrom>
                <a:srgbClr val="FFFFFF"/>
              </a:clrFrom>
              <a:clrTo>
                <a:srgbClr val="FFFFFF">
                  <a:alpha val="0"/>
                </a:srgbClr>
              </a:clrTo>
            </a:clrChange>
          </a:blip>
          <a:stretch>
            <a:fillRect/>
          </a:stretch>
        </p:blipFill>
        <p:spPr>
          <a:xfrm>
            <a:off x="2790498" y="4083268"/>
            <a:ext cx="1117094" cy="304800"/>
          </a:xfrm>
          <a:prstGeom prst="rect">
            <a:avLst/>
          </a:prstGeom>
          <a:noFill/>
        </p:spPr>
      </p:pic>
      <p:pic>
        <p:nvPicPr>
          <p:cNvPr id="11" name="Picture 10" descr="TP_tmp.png"/>
          <p:cNvPicPr>
            <a:picLocks noChangeAspect="1"/>
          </p:cNvPicPr>
          <p:nvPr>
            <p:custDataLst>
              <p:tags r:id="rId2"/>
            </p:custDataLst>
          </p:nvPr>
        </p:nvPicPr>
        <p:blipFill>
          <a:blip r:embed="rId6" cstate="print">
            <a:clrChange>
              <a:clrFrom>
                <a:srgbClr val="FFFFFF"/>
              </a:clrFrom>
              <a:clrTo>
                <a:srgbClr val="FFFFFF">
                  <a:alpha val="0"/>
                </a:srgbClr>
              </a:clrTo>
            </a:clrChange>
          </a:blip>
          <a:stretch>
            <a:fillRect/>
          </a:stretch>
        </p:blipFill>
        <p:spPr>
          <a:xfrm>
            <a:off x="2769106" y="4876800"/>
            <a:ext cx="1117094" cy="304800"/>
          </a:xfrm>
          <a:prstGeom prst="rect">
            <a:avLst/>
          </a:prstGeom>
          <a:noFill/>
        </p:spPr>
      </p:pic>
      <p:pic>
        <p:nvPicPr>
          <p:cNvPr id="13" name="Picture 12" descr="TP_tmp.png"/>
          <p:cNvPicPr>
            <a:picLocks noChangeAspect="1"/>
          </p:cNvPicPr>
          <p:nvPr>
            <p:custDataLst>
              <p:tags r:id="rId3"/>
            </p:custDataLst>
          </p:nvPr>
        </p:nvPicPr>
        <p:blipFill>
          <a:blip r:embed="rId7" cstate="print">
            <a:clrChange>
              <a:clrFrom>
                <a:srgbClr val="FFFFFF"/>
              </a:clrFrom>
              <a:clrTo>
                <a:srgbClr val="FFFFFF">
                  <a:alpha val="0"/>
                </a:srgbClr>
              </a:clrTo>
            </a:clrChange>
          </a:blip>
          <a:stretch>
            <a:fillRect/>
          </a:stretch>
        </p:blipFill>
        <p:spPr bwMode="auto">
          <a:xfrm>
            <a:off x="2835166" y="5927834"/>
            <a:ext cx="1192753" cy="330558"/>
          </a:xfrm>
          <a:prstGeom prst="rect">
            <a:avLst/>
          </a:prstGeom>
          <a:noFill/>
          <a:ln/>
          <a:effectLst/>
        </p:spPr>
      </p:pic>
      <p:sp>
        <p:nvSpPr>
          <p:cNvPr id="14" name="TextBox 13"/>
          <p:cNvSpPr txBox="1"/>
          <p:nvPr/>
        </p:nvSpPr>
        <p:spPr>
          <a:xfrm>
            <a:off x="7593807" y="3612932"/>
            <a:ext cx="1473993" cy="369332"/>
          </a:xfrm>
          <a:prstGeom prst="rect">
            <a:avLst/>
          </a:prstGeom>
          <a:noFill/>
        </p:spPr>
        <p:txBody>
          <a:bodyPr wrap="none" rtlCol="0">
            <a:spAutoFit/>
          </a:bodyPr>
          <a:lstStyle/>
          <a:p>
            <a:r>
              <a:rPr lang="en-CA" dirty="0" smtClean="0">
                <a:solidFill>
                  <a:schemeClr val="bg1">
                    <a:lumMod val="50000"/>
                  </a:schemeClr>
                </a:solidFill>
              </a:rPr>
              <a:t>v = flow value</a:t>
            </a:r>
            <a:endParaRPr lang="en-CA" dirty="0">
              <a:solidFill>
                <a:schemeClr val="bg1">
                  <a:lumMod val="50000"/>
                </a:schemeClr>
              </a:solidFill>
            </a:endParaRPr>
          </a:p>
        </p:txBody>
      </p:sp>
      <p:sp>
        <p:nvSpPr>
          <p:cNvPr id="10" name="TextBox 9"/>
          <p:cNvSpPr txBox="1"/>
          <p:nvPr/>
        </p:nvSpPr>
        <p:spPr>
          <a:xfrm>
            <a:off x="7717647" y="0"/>
            <a:ext cx="1426353" cy="646331"/>
          </a:xfrm>
          <a:prstGeom prst="rect">
            <a:avLst/>
          </a:prstGeom>
          <a:noFill/>
        </p:spPr>
        <p:txBody>
          <a:bodyPr wrap="none" rtlCol="0">
            <a:spAutoFit/>
          </a:bodyPr>
          <a:lstStyle/>
          <a:p>
            <a:pPr algn="r"/>
            <a:r>
              <a:rPr lang="en-CA" dirty="0" smtClean="0">
                <a:solidFill>
                  <a:srgbClr val="7030A0"/>
                </a:solidFill>
              </a:rPr>
              <a:t>n = # vertices</a:t>
            </a:r>
            <a:br>
              <a:rPr lang="en-CA" dirty="0" smtClean="0">
                <a:solidFill>
                  <a:srgbClr val="7030A0"/>
                </a:solidFill>
              </a:rPr>
            </a:br>
            <a:r>
              <a:rPr lang="en-CA" dirty="0" smtClean="0">
                <a:solidFill>
                  <a:srgbClr val="7030A0"/>
                </a:solidFill>
              </a:rPr>
              <a:t>m = # edges</a:t>
            </a:r>
            <a:endParaRPr lang="en-CA" dirty="0">
              <a:solidFill>
                <a:srgbClr val="7030A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1143000"/>
          </a:xfrm>
        </p:spPr>
        <p:txBody>
          <a:bodyPr/>
          <a:lstStyle/>
          <a:p>
            <a:r>
              <a:rPr lang="en-CA" dirty="0" smtClean="0"/>
              <a:t>Our Motivation</a:t>
            </a:r>
            <a:endParaRPr lang="en-CA" dirty="0"/>
          </a:p>
        </p:txBody>
      </p:sp>
      <p:sp>
        <p:nvSpPr>
          <p:cNvPr id="3" name="Content Placeholder 2"/>
          <p:cNvSpPr>
            <a:spLocks noGrp="1"/>
          </p:cNvSpPr>
          <p:nvPr>
            <p:ph idx="1"/>
          </p:nvPr>
        </p:nvSpPr>
        <p:spPr>
          <a:xfrm>
            <a:off x="304800" y="1295400"/>
            <a:ext cx="8534400" cy="4876800"/>
          </a:xfrm>
        </p:spPr>
        <p:txBody>
          <a:bodyPr>
            <a:normAutofit lnSpcReduction="10000"/>
          </a:bodyPr>
          <a:lstStyle/>
          <a:p>
            <a:r>
              <a:rPr lang="en-CA" dirty="0" smtClean="0"/>
              <a:t>BSS algorithm is very mysterious, and</a:t>
            </a:r>
            <a:br>
              <a:rPr lang="en-CA" dirty="0" smtClean="0"/>
            </a:br>
            <a:r>
              <a:rPr lang="en-CA" dirty="0" smtClean="0"/>
              <a:t>“too good to be true”</a:t>
            </a:r>
          </a:p>
          <a:p>
            <a:r>
              <a:rPr lang="en-CA" dirty="0" smtClean="0"/>
              <a:t>Are there other methods to get </a:t>
            </a:r>
            <a:r>
              <a:rPr lang="en-CA" dirty="0" err="1" smtClean="0"/>
              <a:t>sparsifiers</a:t>
            </a:r>
            <a:r>
              <a:rPr lang="en-CA" dirty="0" smtClean="0"/>
              <a:t> with only O(n/</a:t>
            </a:r>
            <a:r>
              <a:rPr lang="en-CA" dirty="0" smtClean="0">
                <a:latin typeface="cmmi10"/>
              </a:rPr>
              <a:t>²</a:t>
            </a:r>
            <a:r>
              <a:rPr lang="en-CA" baseline="30000" dirty="0" smtClean="0">
                <a:latin typeface="Calibri"/>
              </a:rPr>
              <a:t>2</a:t>
            </a:r>
            <a:r>
              <a:rPr lang="en-CA" dirty="0" smtClean="0"/>
              <a:t>) edges?</a:t>
            </a:r>
          </a:p>
          <a:p>
            <a:r>
              <a:rPr lang="en-CA" b="1" dirty="0" smtClean="0"/>
              <a:t>Wild Speculation:</a:t>
            </a:r>
            <a:r>
              <a:rPr lang="en-CA" dirty="0" smtClean="0"/>
              <a:t> Union of O(1/</a:t>
            </a:r>
            <a:r>
              <a:rPr lang="en-CA" dirty="0" smtClean="0">
                <a:latin typeface="cmmi10"/>
              </a:rPr>
              <a:t>²</a:t>
            </a:r>
            <a:r>
              <a:rPr lang="en-CA" baseline="30000" dirty="0" smtClean="0"/>
              <a:t>2</a:t>
            </a:r>
            <a:r>
              <a:rPr lang="en-CA" dirty="0" smtClean="0"/>
              <a:t>) random spanning trees gives a </a:t>
            </a:r>
            <a:r>
              <a:rPr lang="en-CA" dirty="0" err="1" smtClean="0"/>
              <a:t>sparsifier</a:t>
            </a:r>
            <a:r>
              <a:rPr lang="en-CA" dirty="0" smtClean="0"/>
              <a:t> </a:t>
            </a:r>
            <a:r>
              <a:rPr lang="en-CA" sz="1800" dirty="0" smtClean="0">
                <a:solidFill>
                  <a:schemeClr val="bg1">
                    <a:lumMod val="50000"/>
                  </a:schemeClr>
                </a:solidFill>
              </a:rPr>
              <a:t>(if weighted appropriately)</a:t>
            </a:r>
          </a:p>
          <a:p>
            <a:pPr lvl="1"/>
            <a:r>
              <a:rPr lang="en-CA" dirty="0" smtClean="0"/>
              <a:t>True for complete graph [GRV ‘08]</a:t>
            </a:r>
          </a:p>
          <a:p>
            <a:r>
              <a:rPr lang="en-CA" b="1" dirty="0" smtClean="0"/>
              <a:t>We prove: </a:t>
            </a:r>
            <a:r>
              <a:rPr lang="en-CA" dirty="0" smtClean="0"/>
              <a:t>Speculation is false, but</a:t>
            </a:r>
            <a:br>
              <a:rPr lang="en-CA" dirty="0" smtClean="0"/>
            </a:br>
            <a:r>
              <a:rPr lang="en-CA" dirty="0" smtClean="0"/>
              <a:t>Union of O(log</a:t>
            </a:r>
            <a:r>
              <a:rPr lang="en-CA" baseline="30000" dirty="0" smtClean="0"/>
              <a:t>2</a:t>
            </a:r>
            <a:r>
              <a:rPr lang="en-CA" dirty="0" smtClean="0"/>
              <a:t> n/</a:t>
            </a:r>
            <a:r>
              <a:rPr lang="en-CA" dirty="0" smtClean="0">
                <a:latin typeface="cmmi10"/>
              </a:rPr>
              <a:t>²</a:t>
            </a:r>
            <a:r>
              <a:rPr lang="en-CA" baseline="30000" dirty="0" smtClean="0"/>
              <a:t>2</a:t>
            </a:r>
            <a:r>
              <a:rPr lang="en-CA" dirty="0" smtClean="0"/>
              <a:t>) random spanning trees gives a </a:t>
            </a:r>
            <a:r>
              <a:rPr lang="en-CA" dirty="0" err="1" smtClean="0"/>
              <a:t>sparsifier</a:t>
            </a:r>
            <a:endParaRPr lang="en-CA" dirty="0" smtClean="0">
              <a:solidFill>
                <a:schemeClr val="bg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2162"/>
            <a:ext cx="8229600" cy="1143000"/>
          </a:xfrm>
        </p:spPr>
        <p:txBody>
          <a:bodyPr>
            <a:normAutofit/>
          </a:bodyPr>
          <a:lstStyle/>
          <a:p>
            <a:r>
              <a:rPr lang="en-CA" dirty="0" smtClean="0"/>
              <a:t>Formal problem statement</a:t>
            </a:r>
            <a:endParaRPr lang="en-CA" dirty="0"/>
          </a:p>
        </p:txBody>
      </p:sp>
      <p:sp>
        <p:nvSpPr>
          <p:cNvPr id="3" name="Content Placeholder 2"/>
          <p:cNvSpPr>
            <a:spLocks noGrp="1"/>
          </p:cNvSpPr>
          <p:nvPr>
            <p:ph idx="1"/>
          </p:nvPr>
        </p:nvSpPr>
        <p:spPr>
          <a:xfrm>
            <a:off x="457200" y="1524000"/>
            <a:ext cx="8229600" cy="4953000"/>
          </a:xfrm>
        </p:spPr>
        <p:txBody>
          <a:bodyPr>
            <a:normAutofit/>
          </a:bodyPr>
          <a:lstStyle/>
          <a:p>
            <a:r>
              <a:rPr lang="en-CA" dirty="0" smtClean="0"/>
              <a:t>Design an algorithm such that</a:t>
            </a:r>
          </a:p>
          <a:p>
            <a:r>
              <a:rPr lang="en-CA" b="1" dirty="0" smtClean="0"/>
              <a:t>Input:</a:t>
            </a:r>
            <a:r>
              <a:rPr lang="en-CA" dirty="0" smtClean="0"/>
              <a:t> An undirected graph G=(V,E)</a:t>
            </a:r>
          </a:p>
          <a:p>
            <a:r>
              <a:rPr lang="en-CA" b="1" dirty="0" smtClean="0"/>
              <a:t>Output:</a:t>
            </a:r>
            <a:r>
              <a:rPr lang="en-CA" dirty="0" smtClean="0"/>
              <a:t> A weighted </a:t>
            </a:r>
            <a:r>
              <a:rPr lang="en-CA" dirty="0" err="1" smtClean="0"/>
              <a:t>subgraph</a:t>
            </a:r>
            <a:r>
              <a:rPr lang="en-CA" dirty="0" smtClean="0"/>
              <a:t> H=(</a:t>
            </a:r>
            <a:r>
              <a:rPr lang="en-CA" dirty="0" err="1" smtClean="0"/>
              <a:t>V,F,w</a:t>
            </a:r>
            <a:r>
              <a:rPr lang="en-CA" dirty="0" smtClean="0"/>
              <a:t>),</a:t>
            </a:r>
            <a:br>
              <a:rPr lang="en-CA" dirty="0" smtClean="0"/>
            </a:br>
            <a:r>
              <a:rPr lang="en-CA" dirty="0" smtClean="0"/>
              <a:t>where F</a:t>
            </a:r>
            <a:r>
              <a:rPr lang="en-CA" dirty="0" smtClean="0">
                <a:latin typeface="cmsy10"/>
              </a:rPr>
              <a:t>µ</a:t>
            </a:r>
            <a:r>
              <a:rPr lang="en-CA" dirty="0" smtClean="0"/>
              <a:t>E and w : F </a:t>
            </a:r>
            <a:r>
              <a:rPr lang="en-CA" dirty="0" smtClean="0">
                <a:latin typeface="cmsy10"/>
              </a:rPr>
              <a:t>!</a:t>
            </a:r>
            <a:r>
              <a:rPr lang="en-CA" dirty="0" smtClean="0"/>
              <a:t> </a:t>
            </a:r>
            <a:r>
              <a:rPr lang="en-CA" dirty="0" smtClean="0">
                <a:latin typeface="msbm10"/>
              </a:rPr>
              <a:t>R</a:t>
            </a:r>
            <a:endParaRPr lang="en-CA" dirty="0" smtClean="0"/>
          </a:p>
          <a:p>
            <a:endParaRPr lang="en-CA" sz="300" b="1" dirty="0" smtClean="0"/>
          </a:p>
          <a:p>
            <a:r>
              <a:rPr lang="en-CA" b="1" dirty="0" smtClean="0"/>
              <a:t>Goals:</a:t>
            </a:r>
          </a:p>
          <a:p>
            <a:pPr lvl="1">
              <a:buFont typeface="Arial" pitchFamily="34" charset="0"/>
              <a:buChar char="•"/>
            </a:pPr>
            <a:r>
              <a:rPr lang="en-CA" dirty="0" smtClean="0"/>
              <a:t>| |</a:t>
            </a:r>
            <a:r>
              <a:rPr lang="en-CA" dirty="0" smtClean="0">
                <a:latin typeface="cmmi10"/>
              </a:rPr>
              <a:t>±</a:t>
            </a:r>
            <a:r>
              <a:rPr lang="en-CA" baseline="-25000" dirty="0" smtClean="0"/>
              <a:t>G</a:t>
            </a:r>
            <a:r>
              <a:rPr lang="en-CA" dirty="0" smtClean="0"/>
              <a:t>(U)| - w(</a:t>
            </a:r>
            <a:r>
              <a:rPr lang="en-CA" dirty="0" smtClean="0">
                <a:latin typeface="cmmi10"/>
              </a:rPr>
              <a:t>±</a:t>
            </a:r>
            <a:r>
              <a:rPr lang="en-CA" baseline="-25000" dirty="0" smtClean="0">
                <a:latin typeface="Calibri"/>
              </a:rPr>
              <a:t>H</a:t>
            </a:r>
            <a:r>
              <a:rPr lang="en-CA" dirty="0" smtClean="0">
                <a:latin typeface="Calibri"/>
              </a:rPr>
              <a:t>(U</a:t>
            </a:r>
            <a:r>
              <a:rPr lang="en-CA" dirty="0" smtClean="0"/>
              <a:t>)) | </a:t>
            </a:r>
            <a:r>
              <a:rPr lang="en-CA" dirty="0" smtClean="0">
                <a:latin typeface="cmsy10"/>
              </a:rPr>
              <a:t>·</a:t>
            </a:r>
            <a:r>
              <a:rPr lang="en-CA" dirty="0" smtClean="0"/>
              <a:t> </a:t>
            </a:r>
            <a:r>
              <a:rPr lang="en-CA" dirty="0" smtClean="0">
                <a:latin typeface="cmmi10"/>
              </a:rPr>
              <a:t>²</a:t>
            </a:r>
            <a:r>
              <a:rPr lang="en-CA" dirty="0" smtClean="0"/>
              <a:t> |</a:t>
            </a:r>
            <a:r>
              <a:rPr lang="en-CA" dirty="0" smtClean="0">
                <a:latin typeface="cmmi10"/>
              </a:rPr>
              <a:t>±</a:t>
            </a:r>
            <a:r>
              <a:rPr lang="en-CA" baseline="-25000" dirty="0" smtClean="0"/>
              <a:t>G</a:t>
            </a:r>
            <a:r>
              <a:rPr lang="en-CA" dirty="0" smtClean="0"/>
              <a:t>(U)|     </a:t>
            </a:r>
            <a:r>
              <a:rPr lang="en-CA" dirty="0" smtClean="0">
                <a:latin typeface="cmsy10"/>
              </a:rPr>
              <a:t>8</a:t>
            </a:r>
            <a:r>
              <a:rPr lang="en-CA" dirty="0" smtClean="0"/>
              <a:t>U </a:t>
            </a:r>
            <a:r>
              <a:rPr lang="en-CA" dirty="0" smtClean="0">
                <a:latin typeface="cmsy10"/>
              </a:rPr>
              <a:t>µ</a:t>
            </a:r>
            <a:r>
              <a:rPr lang="en-CA" dirty="0" smtClean="0"/>
              <a:t> V</a:t>
            </a:r>
          </a:p>
          <a:p>
            <a:pPr lvl="1">
              <a:buFont typeface="Arial" pitchFamily="34" charset="0"/>
              <a:buChar char="•"/>
            </a:pPr>
            <a:r>
              <a:rPr lang="en-CA" dirty="0" smtClean="0"/>
              <a:t>|F| = O(n log n / </a:t>
            </a:r>
            <a:r>
              <a:rPr lang="en-CA" dirty="0" smtClean="0">
                <a:latin typeface="cmmi10"/>
              </a:rPr>
              <a:t>²</a:t>
            </a:r>
            <a:r>
              <a:rPr lang="en-CA" baseline="30000" dirty="0" smtClean="0"/>
              <a:t>2</a:t>
            </a:r>
            <a:r>
              <a:rPr lang="en-CA" dirty="0" smtClean="0"/>
              <a:t>)</a:t>
            </a:r>
          </a:p>
          <a:p>
            <a:pPr lvl="1">
              <a:buFont typeface="Arial" pitchFamily="34" charset="0"/>
              <a:buChar char="•"/>
            </a:pPr>
            <a:r>
              <a:rPr lang="en-CA" dirty="0" smtClean="0"/>
              <a:t>Running time = O~( m / </a:t>
            </a:r>
            <a:r>
              <a:rPr lang="en-CA" dirty="0" smtClean="0">
                <a:latin typeface="cmmi10"/>
              </a:rPr>
              <a:t>²</a:t>
            </a:r>
            <a:r>
              <a:rPr lang="en-CA" baseline="30000" dirty="0" smtClean="0"/>
              <a:t>2</a:t>
            </a:r>
            <a:r>
              <a:rPr lang="en-CA" dirty="0" smtClean="0"/>
              <a:t> )</a:t>
            </a:r>
            <a:endParaRPr lang="en-CA" dirty="0"/>
          </a:p>
        </p:txBody>
      </p:sp>
      <p:sp>
        <p:nvSpPr>
          <p:cNvPr id="5" name="TextBox 4"/>
          <p:cNvSpPr txBox="1"/>
          <p:nvPr/>
        </p:nvSpPr>
        <p:spPr>
          <a:xfrm>
            <a:off x="4227995" y="3669268"/>
            <a:ext cx="3239605" cy="369332"/>
          </a:xfrm>
          <a:prstGeom prst="rect">
            <a:avLst/>
          </a:prstGeom>
          <a:noFill/>
        </p:spPr>
        <p:txBody>
          <a:bodyPr wrap="none" rtlCol="0">
            <a:spAutoFit/>
          </a:bodyPr>
          <a:lstStyle/>
          <a:p>
            <a:r>
              <a:rPr lang="en-CA" dirty="0" smtClean="0">
                <a:solidFill>
                  <a:srgbClr val="00B050"/>
                </a:solidFill>
              </a:rPr>
              <a:t># edges between U and V\U in G</a:t>
            </a:r>
            <a:endParaRPr lang="en-CA" dirty="0">
              <a:solidFill>
                <a:srgbClr val="00B050"/>
              </a:solidFill>
            </a:endParaRPr>
          </a:p>
        </p:txBody>
      </p:sp>
      <p:sp>
        <p:nvSpPr>
          <p:cNvPr id="6" name="TextBox 5"/>
          <p:cNvSpPr txBox="1"/>
          <p:nvPr/>
        </p:nvSpPr>
        <p:spPr>
          <a:xfrm>
            <a:off x="4191000" y="3962400"/>
            <a:ext cx="4006481" cy="369332"/>
          </a:xfrm>
          <a:prstGeom prst="rect">
            <a:avLst/>
          </a:prstGeom>
          <a:noFill/>
        </p:spPr>
        <p:txBody>
          <a:bodyPr wrap="none" rtlCol="0">
            <a:spAutoFit/>
          </a:bodyPr>
          <a:lstStyle/>
          <a:p>
            <a:r>
              <a:rPr lang="en-CA" dirty="0" smtClean="0">
                <a:solidFill>
                  <a:srgbClr val="00B050"/>
                </a:solidFill>
              </a:rPr>
              <a:t>weight of edges between U and V\U in H</a:t>
            </a:r>
            <a:endParaRPr lang="en-CA" dirty="0">
              <a:solidFill>
                <a:srgbClr val="00B050"/>
              </a:solidFill>
            </a:endParaRPr>
          </a:p>
        </p:txBody>
      </p:sp>
      <p:cxnSp>
        <p:nvCxnSpPr>
          <p:cNvPr id="8" name="Straight Arrow Connector 7"/>
          <p:cNvCxnSpPr>
            <a:stCxn id="5" idx="1"/>
            <a:endCxn id="4" idx="1"/>
          </p:cNvCxnSpPr>
          <p:nvPr/>
        </p:nvCxnSpPr>
        <p:spPr>
          <a:xfrm rot="10800000" flipV="1">
            <a:off x="2057401" y="3853934"/>
            <a:ext cx="2170595" cy="411480"/>
          </a:xfrm>
          <a:prstGeom prst="straightConnector1">
            <a:avLst/>
          </a:prstGeom>
          <a:ln w="1905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6" idx="1"/>
            <a:endCxn id="11" idx="1"/>
          </p:cNvCxnSpPr>
          <p:nvPr/>
        </p:nvCxnSpPr>
        <p:spPr>
          <a:xfrm rot="10800000" flipV="1">
            <a:off x="3467100" y="4147066"/>
            <a:ext cx="723900" cy="120134"/>
          </a:xfrm>
          <a:prstGeom prst="straightConnector1">
            <a:avLst/>
          </a:prstGeom>
          <a:ln w="1905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7717647" y="0"/>
            <a:ext cx="1426353" cy="646331"/>
          </a:xfrm>
          <a:prstGeom prst="rect">
            <a:avLst/>
          </a:prstGeom>
          <a:noFill/>
        </p:spPr>
        <p:txBody>
          <a:bodyPr wrap="none" rtlCol="0">
            <a:spAutoFit/>
          </a:bodyPr>
          <a:lstStyle/>
          <a:p>
            <a:pPr algn="r"/>
            <a:r>
              <a:rPr lang="en-CA" dirty="0" smtClean="0">
                <a:solidFill>
                  <a:srgbClr val="7030A0"/>
                </a:solidFill>
              </a:rPr>
              <a:t>n = # vertices</a:t>
            </a:r>
            <a:br>
              <a:rPr lang="en-CA" dirty="0" smtClean="0">
                <a:solidFill>
                  <a:srgbClr val="7030A0"/>
                </a:solidFill>
              </a:rPr>
            </a:br>
            <a:r>
              <a:rPr lang="en-CA" dirty="0" smtClean="0">
                <a:solidFill>
                  <a:srgbClr val="7030A0"/>
                </a:solidFill>
              </a:rPr>
              <a:t>m = # edges</a:t>
            </a:r>
            <a:endParaRPr lang="en-CA" dirty="0">
              <a:solidFill>
                <a:srgbClr val="7030A0"/>
              </a:solidFill>
            </a:endParaRPr>
          </a:p>
        </p:txBody>
      </p:sp>
      <p:sp>
        <p:nvSpPr>
          <p:cNvPr id="13" name="TextBox 12"/>
          <p:cNvSpPr txBox="1"/>
          <p:nvPr/>
        </p:nvSpPr>
        <p:spPr>
          <a:xfrm>
            <a:off x="1191904" y="4399128"/>
            <a:ext cx="6555000" cy="523220"/>
          </a:xfrm>
          <a:prstGeom prst="rect">
            <a:avLst/>
          </a:prstGeom>
          <a:solidFill>
            <a:schemeClr val="bg1"/>
          </a:solidFill>
        </p:spPr>
        <p:txBody>
          <a:bodyPr wrap="none" rtlCol="0">
            <a:spAutoFit/>
          </a:bodyPr>
          <a:lstStyle/>
          <a:p>
            <a:pPr marL="0" lvl="1"/>
            <a:r>
              <a:rPr lang="en-CA" sz="2800" dirty="0" smtClean="0"/>
              <a:t> | |</a:t>
            </a:r>
            <a:r>
              <a:rPr lang="en-CA" sz="2800" dirty="0" smtClean="0">
                <a:latin typeface="cmmi10"/>
              </a:rPr>
              <a:t>±</a:t>
            </a:r>
            <a:r>
              <a:rPr lang="en-CA" sz="2800" dirty="0" smtClean="0"/>
              <a:t>(U)|  -  w(</a:t>
            </a:r>
            <a:r>
              <a:rPr lang="en-CA" sz="2800" dirty="0" smtClean="0">
                <a:latin typeface="cmmi10"/>
              </a:rPr>
              <a:t>±</a:t>
            </a:r>
            <a:r>
              <a:rPr lang="en-CA" sz="2800" dirty="0" smtClean="0"/>
              <a:t>(U)) | </a:t>
            </a:r>
            <a:r>
              <a:rPr lang="en-CA" sz="2800" dirty="0" smtClean="0">
                <a:latin typeface="cmsy10"/>
              </a:rPr>
              <a:t>·</a:t>
            </a:r>
            <a:r>
              <a:rPr lang="en-CA" sz="2800" dirty="0" smtClean="0"/>
              <a:t> </a:t>
            </a:r>
            <a:r>
              <a:rPr lang="en-CA" sz="2800" dirty="0" smtClean="0">
                <a:latin typeface="cmmi10"/>
              </a:rPr>
              <a:t>²</a:t>
            </a:r>
            <a:r>
              <a:rPr lang="en-CA" sz="2800" dirty="0" smtClean="0"/>
              <a:t> |</a:t>
            </a:r>
            <a:r>
              <a:rPr lang="en-CA" sz="2800" dirty="0" smtClean="0">
                <a:latin typeface="cmmi10"/>
              </a:rPr>
              <a:t>±</a:t>
            </a:r>
            <a:r>
              <a:rPr lang="en-CA" sz="2800" dirty="0" smtClean="0"/>
              <a:t>(U)|      </a:t>
            </a:r>
            <a:r>
              <a:rPr lang="en-CA" dirty="0" smtClean="0"/>
              <a:t> </a:t>
            </a:r>
            <a:r>
              <a:rPr lang="en-CA" sz="2800" dirty="0" smtClean="0"/>
              <a:t> </a:t>
            </a:r>
            <a:r>
              <a:rPr lang="en-CA" sz="2800" dirty="0" smtClean="0">
                <a:latin typeface="cmsy10"/>
              </a:rPr>
              <a:t>8</a:t>
            </a:r>
            <a:r>
              <a:rPr lang="en-CA" sz="2800" dirty="0" smtClean="0"/>
              <a:t>U </a:t>
            </a:r>
            <a:r>
              <a:rPr lang="en-CA" sz="2800" dirty="0" smtClean="0">
                <a:latin typeface="cmsy10"/>
              </a:rPr>
              <a:t>µ</a:t>
            </a:r>
            <a:r>
              <a:rPr lang="en-CA" sz="2800" dirty="0" smtClean="0"/>
              <a:t> V</a:t>
            </a:r>
          </a:p>
        </p:txBody>
      </p:sp>
      <p:sp>
        <p:nvSpPr>
          <p:cNvPr id="4" name="Right Brace 3"/>
          <p:cNvSpPr/>
          <p:nvPr/>
        </p:nvSpPr>
        <p:spPr>
          <a:xfrm rot="16200000">
            <a:off x="1943100" y="3922514"/>
            <a:ext cx="228600" cy="914400"/>
          </a:xfrm>
          <a:prstGeom prst="rightBrace">
            <a:avLst>
              <a:gd name="adj1" fmla="val 50000"/>
              <a:gd name="adj2" fmla="val 50000"/>
            </a:avLst>
          </a:prstGeom>
          <a:ln w="190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solidFill>
                <a:srgbClr val="00B050"/>
              </a:solidFill>
            </a:endParaRPr>
          </a:p>
        </p:txBody>
      </p:sp>
      <p:sp>
        <p:nvSpPr>
          <p:cNvPr id="11" name="Right Brace 10"/>
          <p:cNvSpPr/>
          <p:nvPr/>
        </p:nvSpPr>
        <p:spPr>
          <a:xfrm rot="16200000">
            <a:off x="3353693" y="3809107"/>
            <a:ext cx="226814" cy="1143000"/>
          </a:xfrm>
          <a:prstGeom prst="rightBrace">
            <a:avLst>
              <a:gd name="adj1" fmla="val 50000"/>
              <a:gd name="adj2" fmla="val 50000"/>
            </a:avLst>
          </a:prstGeom>
          <a:ln w="190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6" grpId="0"/>
      <p:bldP spid="13" grpId="0" animBg="1"/>
      <p:bldP spid="4"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38200"/>
          </a:xfrm>
        </p:spPr>
        <p:txBody>
          <a:bodyPr>
            <a:normAutofit/>
          </a:bodyPr>
          <a:lstStyle/>
          <a:p>
            <a:r>
              <a:rPr lang="en-CA" dirty="0" err="1" smtClean="0"/>
              <a:t>Sparsifying</a:t>
            </a:r>
            <a:r>
              <a:rPr lang="en-CA" dirty="0" smtClean="0"/>
              <a:t> Complete Graph</a:t>
            </a:r>
            <a:endParaRPr lang="en-CA" dirty="0"/>
          </a:p>
        </p:txBody>
      </p:sp>
      <p:sp>
        <p:nvSpPr>
          <p:cNvPr id="3" name="Content Placeholder 2"/>
          <p:cNvSpPr>
            <a:spLocks noGrp="1"/>
          </p:cNvSpPr>
          <p:nvPr>
            <p:ph idx="1"/>
          </p:nvPr>
        </p:nvSpPr>
        <p:spPr>
          <a:xfrm>
            <a:off x="457200" y="3581400"/>
            <a:ext cx="8229600" cy="3126828"/>
          </a:xfrm>
        </p:spPr>
        <p:txBody>
          <a:bodyPr>
            <a:normAutofit/>
          </a:bodyPr>
          <a:lstStyle/>
          <a:p>
            <a:r>
              <a:rPr lang="en-CA" sz="2800" b="1" dirty="0" smtClean="0"/>
              <a:t>Sampling:</a:t>
            </a:r>
            <a:r>
              <a:rPr lang="en-CA" sz="2800" dirty="0" smtClean="0"/>
              <a:t> Construct </a:t>
            </a:r>
            <a:r>
              <a:rPr lang="en-CA" sz="2800" dirty="0" smtClean="0">
                <a:solidFill>
                  <a:srgbClr val="FF0000"/>
                </a:solidFill>
              </a:rPr>
              <a:t>H</a:t>
            </a:r>
            <a:r>
              <a:rPr lang="en-CA" sz="2800" dirty="0" smtClean="0"/>
              <a:t> by sampling every edge of G</a:t>
            </a:r>
            <a:br>
              <a:rPr lang="en-CA" sz="2800" dirty="0" smtClean="0"/>
            </a:br>
            <a:r>
              <a:rPr lang="en-CA" sz="2800" dirty="0" smtClean="0"/>
              <a:t>with </a:t>
            </a:r>
            <a:r>
              <a:rPr lang="en-CA" sz="2800" dirty="0" err="1" smtClean="0"/>
              <a:t>prob</a:t>
            </a:r>
            <a:r>
              <a:rPr lang="en-CA" sz="2800" dirty="0" smtClean="0"/>
              <a:t> p=100 log n/n. Give each edge </a:t>
            </a:r>
            <a:r>
              <a:rPr lang="en-CA" sz="2800" b="1" dirty="0" smtClean="0">
                <a:solidFill>
                  <a:srgbClr val="FF0000"/>
                </a:solidFill>
              </a:rPr>
              <a:t>weight</a:t>
            </a:r>
            <a:r>
              <a:rPr lang="en-CA" sz="2800" dirty="0" smtClean="0"/>
              <a:t> 1/p.</a:t>
            </a:r>
          </a:p>
          <a:p>
            <a:r>
              <a:rPr lang="en-CA" sz="2800" b="1" dirty="0" smtClean="0"/>
              <a:t>Properties of H:</a:t>
            </a:r>
          </a:p>
          <a:p>
            <a:pPr lvl="1">
              <a:buFont typeface="Arial" pitchFamily="34" charset="0"/>
              <a:buChar char="•"/>
            </a:pPr>
            <a:r>
              <a:rPr lang="en-CA" dirty="0" smtClean="0"/>
              <a:t># sampled edges = O(n log n)</a:t>
            </a:r>
          </a:p>
          <a:p>
            <a:pPr lvl="1">
              <a:buFont typeface="Arial" pitchFamily="34" charset="0"/>
              <a:buChar char="•"/>
            </a:pPr>
            <a:r>
              <a:rPr lang="en-CA" sz="2800" dirty="0" smtClean="0"/>
              <a:t>|</a:t>
            </a:r>
            <a:r>
              <a:rPr lang="en-CA" sz="2800" dirty="0" smtClean="0">
                <a:latin typeface="cmmi10"/>
              </a:rPr>
              <a:t>±</a:t>
            </a:r>
            <a:r>
              <a:rPr lang="en-CA" sz="2800" baseline="-25000" dirty="0" smtClean="0"/>
              <a:t>G</a:t>
            </a:r>
            <a:r>
              <a:rPr lang="en-CA" sz="2800" dirty="0" smtClean="0"/>
              <a:t>(U)| </a:t>
            </a:r>
            <a:r>
              <a:rPr lang="en-CA" sz="2800" dirty="0" smtClean="0">
                <a:latin typeface="cmsy10"/>
              </a:rPr>
              <a:t>¼</a:t>
            </a:r>
            <a:r>
              <a:rPr lang="en-CA" sz="2800" dirty="0" smtClean="0"/>
              <a:t> |</a:t>
            </a:r>
            <a:r>
              <a:rPr lang="en-CA" sz="2800" dirty="0" smtClean="0">
                <a:latin typeface="cmmi10"/>
              </a:rPr>
              <a:t>±</a:t>
            </a:r>
            <a:r>
              <a:rPr lang="en-CA" sz="2800" baseline="-25000" dirty="0" smtClean="0"/>
              <a:t>H</a:t>
            </a:r>
            <a:r>
              <a:rPr lang="en-CA" sz="2800" dirty="0" smtClean="0"/>
              <a:t>(U)|     </a:t>
            </a:r>
            <a:r>
              <a:rPr lang="en-CA" sz="2800" dirty="0" smtClean="0">
                <a:latin typeface="cmsy10"/>
              </a:rPr>
              <a:t>8</a:t>
            </a:r>
            <a:r>
              <a:rPr lang="en-CA" sz="2800" dirty="0" smtClean="0"/>
              <a:t>U </a:t>
            </a:r>
            <a:r>
              <a:rPr lang="en-CA" sz="2800" dirty="0" smtClean="0">
                <a:latin typeface="cmsy10"/>
              </a:rPr>
              <a:t>µ</a:t>
            </a:r>
            <a:r>
              <a:rPr lang="en-CA" sz="2800" dirty="0" smtClean="0"/>
              <a:t> V</a:t>
            </a:r>
          </a:p>
          <a:p>
            <a:r>
              <a:rPr lang="en-CA" sz="2800" dirty="0" smtClean="0"/>
              <a:t>So</a:t>
            </a:r>
            <a:r>
              <a:rPr lang="en-CA" sz="2800" dirty="0" smtClean="0">
                <a:solidFill>
                  <a:srgbClr val="FF0000"/>
                </a:solidFill>
              </a:rPr>
              <a:t> H </a:t>
            </a:r>
            <a:r>
              <a:rPr lang="en-CA" sz="2800" dirty="0" smtClean="0"/>
              <a:t>is a </a:t>
            </a:r>
            <a:r>
              <a:rPr lang="en-CA" sz="2800" dirty="0" err="1" smtClean="0"/>
              <a:t>sparsifier</a:t>
            </a:r>
            <a:r>
              <a:rPr lang="en-CA" sz="2800" dirty="0" smtClean="0"/>
              <a:t> of G</a:t>
            </a:r>
          </a:p>
        </p:txBody>
      </p:sp>
      <p:grpSp>
        <p:nvGrpSpPr>
          <p:cNvPr id="27" name="Group 26"/>
          <p:cNvGrpSpPr/>
          <p:nvPr/>
        </p:nvGrpSpPr>
        <p:grpSpPr>
          <a:xfrm>
            <a:off x="3543296" y="914400"/>
            <a:ext cx="1943104" cy="2286000"/>
            <a:chOff x="3543296" y="914400"/>
            <a:chExt cx="1943104" cy="2286000"/>
          </a:xfrm>
        </p:grpSpPr>
        <p:sp>
          <p:nvSpPr>
            <p:cNvPr id="6" name="Oval 5"/>
            <p:cNvSpPr/>
            <p:nvPr/>
          </p:nvSpPr>
          <p:spPr>
            <a:xfrm>
              <a:off x="3543296" y="14478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Oval 6"/>
            <p:cNvSpPr/>
            <p:nvPr/>
          </p:nvSpPr>
          <p:spPr>
            <a:xfrm>
              <a:off x="4362448" y="9144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Oval 7"/>
            <p:cNvSpPr/>
            <p:nvPr/>
          </p:nvSpPr>
          <p:spPr>
            <a:xfrm>
              <a:off x="5200648" y="14478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Oval 8"/>
            <p:cNvSpPr/>
            <p:nvPr/>
          </p:nvSpPr>
          <p:spPr>
            <a:xfrm>
              <a:off x="3543296" y="24384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Oval 9"/>
            <p:cNvSpPr/>
            <p:nvPr/>
          </p:nvSpPr>
          <p:spPr>
            <a:xfrm>
              <a:off x="5200648" y="24384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Oval 10"/>
            <p:cNvSpPr/>
            <p:nvPr/>
          </p:nvSpPr>
          <p:spPr>
            <a:xfrm>
              <a:off x="4362448" y="2914648"/>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12" name="Straight Connector 11"/>
            <p:cNvCxnSpPr>
              <a:stCxn id="7" idx="4"/>
              <a:endCxn id="11" idx="0"/>
            </p:cNvCxnSpPr>
            <p:nvPr/>
          </p:nvCxnSpPr>
          <p:spPr>
            <a:xfrm rot="5400000">
              <a:off x="3648076" y="2057400"/>
              <a:ext cx="171449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7" idx="6"/>
              <a:endCxn id="8" idx="1"/>
            </p:cNvCxnSpPr>
            <p:nvPr/>
          </p:nvCxnSpPr>
          <p:spPr>
            <a:xfrm>
              <a:off x="4648200" y="1057276"/>
              <a:ext cx="594295" cy="43237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8" idx="4"/>
              <a:endCxn id="10" idx="0"/>
            </p:cNvCxnSpPr>
            <p:nvPr/>
          </p:nvCxnSpPr>
          <p:spPr>
            <a:xfrm rot="5400000">
              <a:off x="4991100" y="2085976"/>
              <a:ext cx="70484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10" idx="3"/>
              <a:endCxn id="11" idx="6"/>
            </p:cNvCxnSpPr>
            <p:nvPr/>
          </p:nvCxnSpPr>
          <p:spPr>
            <a:xfrm rot="5400000">
              <a:off x="4757739" y="2572767"/>
              <a:ext cx="375219" cy="59429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11" idx="2"/>
              <a:endCxn id="9" idx="4"/>
            </p:cNvCxnSpPr>
            <p:nvPr/>
          </p:nvCxnSpPr>
          <p:spPr>
            <a:xfrm rot="10800000">
              <a:off x="3686172" y="2724152"/>
              <a:ext cx="676276" cy="33337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9" idx="0"/>
              <a:endCxn id="6" idx="4"/>
            </p:cNvCxnSpPr>
            <p:nvPr/>
          </p:nvCxnSpPr>
          <p:spPr>
            <a:xfrm rot="5400000" flipH="1" flipV="1">
              <a:off x="3333748" y="2085976"/>
              <a:ext cx="70484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6" idx="0"/>
              <a:endCxn id="7" idx="2"/>
            </p:cNvCxnSpPr>
            <p:nvPr/>
          </p:nvCxnSpPr>
          <p:spPr>
            <a:xfrm rot="5400000" flipH="1" flipV="1">
              <a:off x="3829048" y="914400"/>
              <a:ext cx="390524" cy="67627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7" idx="3"/>
              <a:endCxn id="9" idx="7"/>
            </p:cNvCxnSpPr>
            <p:nvPr/>
          </p:nvCxnSpPr>
          <p:spPr>
            <a:xfrm rot="5400000">
              <a:off x="3434777" y="1510729"/>
              <a:ext cx="1321942" cy="6170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7" idx="5"/>
              <a:endCxn id="10" idx="1"/>
            </p:cNvCxnSpPr>
            <p:nvPr/>
          </p:nvCxnSpPr>
          <p:spPr>
            <a:xfrm rot="16200000" flipH="1">
              <a:off x="4263453" y="1501205"/>
              <a:ext cx="1321942" cy="63614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8" idx="2"/>
              <a:endCxn id="6" idx="6"/>
            </p:cNvCxnSpPr>
            <p:nvPr/>
          </p:nvCxnSpPr>
          <p:spPr>
            <a:xfrm rot="10800000">
              <a:off x="3829048" y="1590676"/>
              <a:ext cx="1371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8" idx="3"/>
              <a:endCxn id="9" idx="6"/>
            </p:cNvCxnSpPr>
            <p:nvPr/>
          </p:nvCxnSpPr>
          <p:spPr>
            <a:xfrm rot="5400000">
              <a:off x="4090987" y="1429767"/>
              <a:ext cx="889571" cy="141344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9" idx="6"/>
              <a:endCxn id="10" idx="2"/>
            </p:cNvCxnSpPr>
            <p:nvPr/>
          </p:nvCxnSpPr>
          <p:spPr>
            <a:xfrm>
              <a:off x="3829048" y="2581276"/>
              <a:ext cx="1371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10" idx="2"/>
              <a:endCxn id="6" idx="5"/>
            </p:cNvCxnSpPr>
            <p:nvPr/>
          </p:nvCxnSpPr>
          <p:spPr>
            <a:xfrm rot="10800000">
              <a:off x="3787202" y="1691706"/>
              <a:ext cx="1413447" cy="88957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8" idx="3"/>
              <a:endCxn id="11" idx="7"/>
            </p:cNvCxnSpPr>
            <p:nvPr/>
          </p:nvCxnSpPr>
          <p:spPr>
            <a:xfrm rot="5400000">
              <a:off x="4292029" y="2006029"/>
              <a:ext cx="1264790" cy="63614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11" idx="1"/>
              <a:endCxn id="6" idx="5"/>
            </p:cNvCxnSpPr>
            <p:nvPr/>
          </p:nvCxnSpPr>
          <p:spPr>
            <a:xfrm rot="16200000" flipV="1">
              <a:off x="3463353" y="2015553"/>
              <a:ext cx="1264790" cy="6170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8" name="Group 27"/>
          <p:cNvGrpSpPr/>
          <p:nvPr/>
        </p:nvGrpSpPr>
        <p:grpSpPr>
          <a:xfrm>
            <a:off x="3547241" y="914400"/>
            <a:ext cx="1943104" cy="2286000"/>
            <a:chOff x="3543296" y="914400"/>
            <a:chExt cx="1943104" cy="2286000"/>
          </a:xfrm>
        </p:grpSpPr>
        <p:sp>
          <p:nvSpPr>
            <p:cNvPr id="29" name="Oval 28"/>
            <p:cNvSpPr/>
            <p:nvPr/>
          </p:nvSpPr>
          <p:spPr>
            <a:xfrm>
              <a:off x="3543296" y="14478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0" name="Oval 29"/>
            <p:cNvSpPr/>
            <p:nvPr/>
          </p:nvSpPr>
          <p:spPr>
            <a:xfrm>
              <a:off x="4362448" y="9144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1" name="Oval 30"/>
            <p:cNvSpPr/>
            <p:nvPr/>
          </p:nvSpPr>
          <p:spPr>
            <a:xfrm>
              <a:off x="5200648" y="14478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2" name="Oval 31"/>
            <p:cNvSpPr/>
            <p:nvPr/>
          </p:nvSpPr>
          <p:spPr>
            <a:xfrm>
              <a:off x="3543296" y="24384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3" name="Oval 32"/>
            <p:cNvSpPr/>
            <p:nvPr/>
          </p:nvSpPr>
          <p:spPr>
            <a:xfrm>
              <a:off x="5200648" y="24384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4" name="Oval 33"/>
            <p:cNvSpPr/>
            <p:nvPr/>
          </p:nvSpPr>
          <p:spPr>
            <a:xfrm>
              <a:off x="4362448" y="2914648"/>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36" name="Straight Connector 35"/>
            <p:cNvCxnSpPr>
              <a:stCxn id="30" idx="6"/>
              <a:endCxn id="31" idx="1"/>
            </p:cNvCxnSpPr>
            <p:nvPr/>
          </p:nvCxnSpPr>
          <p:spPr>
            <a:xfrm>
              <a:off x="4648200" y="1057276"/>
              <a:ext cx="594295" cy="432371"/>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31" idx="4"/>
              <a:endCxn id="33" idx="0"/>
            </p:cNvCxnSpPr>
            <p:nvPr/>
          </p:nvCxnSpPr>
          <p:spPr>
            <a:xfrm rot="5400000">
              <a:off x="4991100" y="2085976"/>
              <a:ext cx="704848"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a:stCxn id="33" idx="3"/>
              <a:endCxn id="34" idx="6"/>
            </p:cNvCxnSpPr>
            <p:nvPr/>
          </p:nvCxnSpPr>
          <p:spPr>
            <a:xfrm rot="5400000">
              <a:off x="4757739" y="2572767"/>
              <a:ext cx="375219" cy="594295"/>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a:stCxn id="34" idx="2"/>
              <a:endCxn id="32" idx="4"/>
            </p:cNvCxnSpPr>
            <p:nvPr/>
          </p:nvCxnSpPr>
          <p:spPr>
            <a:xfrm rot="10800000">
              <a:off x="3686172" y="2724152"/>
              <a:ext cx="676276" cy="333372"/>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29" idx="0"/>
              <a:endCxn id="30" idx="2"/>
            </p:cNvCxnSpPr>
            <p:nvPr/>
          </p:nvCxnSpPr>
          <p:spPr>
            <a:xfrm rot="5400000" flipH="1" flipV="1">
              <a:off x="3829048" y="914400"/>
              <a:ext cx="390524" cy="676276"/>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30" idx="3"/>
              <a:endCxn id="32" idx="7"/>
            </p:cNvCxnSpPr>
            <p:nvPr/>
          </p:nvCxnSpPr>
          <p:spPr>
            <a:xfrm rot="5400000">
              <a:off x="3434777" y="1510729"/>
              <a:ext cx="1321942" cy="617094"/>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31" idx="3"/>
              <a:endCxn id="32" idx="6"/>
            </p:cNvCxnSpPr>
            <p:nvPr/>
          </p:nvCxnSpPr>
          <p:spPr>
            <a:xfrm rot="5400000">
              <a:off x="4090987" y="1429767"/>
              <a:ext cx="889571" cy="1413447"/>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a:stCxn id="33" idx="2"/>
              <a:endCxn id="29" idx="5"/>
            </p:cNvCxnSpPr>
            <p:nvPr/>
          </p:nvCxnSpPr>
          <p:spPr>
            <a:xfrm rot="10800000">
              <a:off x="3787202" y="1691706"/>
              <a:ext cx="1413447" cy="889571"/>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31" idx="3"/>
              <a:endCxn id="34" idx="7"/>
            </p:cNvCxnSpPr>
            <p:nvPr/>
          </p:nvCxnSpPr>
          <p:spPr>
            <a:xfrm rot="5400000">
              <a:off x="4292029" y="2006029"/>
              <a:ext cx="1264790" cy="636142"/>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a:stCxn id="34" idx="1"/>
              <a:endCxn id="29" idx="5"/>
            </p:cNvCxnSpPr>
            <p:nvPr/>
          </p:nvCxnSpPr>
          <p:spPr>
            <a:xfrm rot="16200000" flipV="1">
              <a:off x="3463353" y="2015553"/>
              <a:ext cx="1264790" cy="617094"/>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xit" presetSubtype="0" fill="hold" nodeType="clickEffect">
                                  <p:stCondLst>
                                    <p:cond delay="0"/>
                                  </p:stCondLst>
                                  <p:childTnLst>
                                    <p:animEffect transition="out" filter="fade">
                                      <p:cBhvr>
                                        <p:cTn id="10" dur="2000"/>
                                        <p:tgtEl>
                                          <p:spTgt spid="27"/>
                                        </p:tgtEl>
                                      </p:cBhvr>
                                    </p:animEffect>
                                    <p:set>
                                      <p:cBhvr>
                                        <p:cTn id="11" dur="1" fill="hold">
                                          <p:stCondLst>
                                            <p:cond delay="1999"/>
                                          </p:stCondLst>
                                        </p:cTn>
                                        <p:tgtEl>
                                          <p:spTgt spid="27"/>
                                        </p:tgtEl>
                                        <p:attrNameLst>
                                          <p:attrName>style.visibility</p:attrName>
                                        </p:attrNameLst>
                                      </p:cBhvr>
                                      <p:to>
                                        <p:strVal val="hidden"/>
                                      </p:to>
                                    </p:set>
                                  </p:childTnLst>
                                </p:cTn>
                              </p:par>
                              <p:par>
                                <p:cTn id="12" presetID="10" presetClass="entr" presetSubtype="0" fill="hold" nodeType="withEffect">
                                  <p:stCondLst>
                                    <p:cond delay="0"/>
                                  </p:stCondLst>
                                  <p:childTnLst>
                                    <p:set>
                                      <p:cBhvr>
                                        <p:cTn id="13" dur="1" fill="hold">
                                          <p:stCondLst>
                                            <p:cond delay="0"/>
                                          </p:stCondLst>
                                        </p:cTn>
                                        <p:tgtEl>
                                          <p:spTgt spid="28"/>
                                        </p:tgtEl>
                                        <p:attrNameLst>
                                          <p:attrName>style.visibility</p:attrName>
                                        </p:attrNameLst>
                                      </p:cBhvr>
                                      <p:to>
                                        <p:strVal val="visible"/>
                                      </p:to>
                                    </p:set>
                                    <p:animEffect transition="in" filter="fade">
                                      <p:cBhvr>
                                        <p:cTn id="14" dur="2000"/>
                                        <p:tgtEl>
                                          <p:spTgt spid="28"/>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Generalize to arbitrary G?</a:t>
            </a:r>
            <a:endParaRPr lang="en-CA" dirty="0"/>
          </a:p>
        </p:txBody>
      </p:sp>
      <p:sp>
        <p:nvSpPr>
          <p:cNvPr id="4" name="Oval 3"/>
          <p:cNvSpPr/>
          <p:nvPr/>
        </p:nvSpPr>
        <p:spPr>
          <a:xfrm>
            <a:off x="1771648" y="22860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Oval 5"/>
          <p:cNvSpPr/>
          <p:nvPr/>
        </p:nvSpPr>
        <p:spPr>
          <a:xfrm>
            <a:off x="2590800" y="17526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Oval 7"/>
          <p:cNvSpPr/>
          <p:nvPr/>
        </p:nvSpPr>
        <p:spPr>
          <a:xfrm>
            <a:off x="3429000" y="22860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Oval 13"/>
          <p:cNvSpPr/>
          <p:nvPr/>
        </p:nvSpPr>
        <p:spPr>
          <a:xfrm>
            <a:off x="1771648" y="32766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Oval 14"/>
          <p:cNvSpPr/>
          <p:nvPr/>
        </p:nvSpPr>
        <p:spPr>
          <a:xfrm>
            <a:off x="3429000" y="32766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 name="Oval 15"/>
          <p:cNvSpPr/>
          <p:nvPr/>
        </p:nvSpPr>
        <p:spPr>
          <a:xfrm>
            <a:off x="2590800" y="3752848"/>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18" name="Straight Connector 17"/>
          <p:cNvCxnSpPr>
            <a:stCxn id="6" idx="4"/>
            <a:endCxn id="16" idx="0"/>
          </p:cNvCxnSpPr>
          <p:nvPr/>
        </p:nvCxnSpPr>
        <p:spPr>
          <a:xfrm rot="5400000">
            <a:off x="1876428" y="2895600"/>
            <a:ext cx="171449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6" idx="6"/>
            <a:endCxn id="8" idx="1"/>
          </p:cNvCxnSpPr>
          <p:nvPr/>
        </p:nvCxnSpPr>
        <p:spPr>
          <a:xfrm>
            <a:off x="2876552" y="1895476"/>
            <a:ext cx="594295" cy="43237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8" idx="4"/>
            <a:endCxn id="15" idx="0"/>
          </p:cNvCxnSpPr>
          <p:nvPr/>
        </p:nvCxnSpPr>
        <p:spPr>
          <a:xfrm rot="5400000">
            <a:off x="3219452" y="2924176"/>
            <a:ext cx="70484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15" idx="3"/>
            <a:endCxn id="16" idx="6"/>
          </p:cNvCxnSpPr>
          <p:nvPr/>
        </p:nvCxnSpPr>
        <p:spPr>
          <a:xfrm rot="5400000">
            <a:off x="2986091" y="3410967"/>
            <a:ext cx="375219" cy="59429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16" idx="2"/>
            <a:endCxn id="14" idx="4"/>
          </p:cNvCxnSpPr>
          <p:nvPr/>
        </p:nvCxnSpPr>
        <p:spPr>
          <a:xfrm rot="10800000">
            <a:off x="1914524" y="3562352"/>
            <a:ext cx="676276" cy="33337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14" idx="0"/>
            <a:endCxn id="4" idx="4"/>
          </p:cNvCxnSpPr>
          <p:nvPr/>
        </p:nvCxnSpPr>
        <p:spPr>
          <a:xfrm rot="5400000" flipH="1" flipV="1">
            <a:off x="1562100" y="2924176"/>
            <a:ext cx="70484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4" idx="0"/>
            <a:endCxn id="6" idx="2"/>
          </p:cNvCxnSpPr>
          <p:nvPr/>
        </p:nvCxnSpPr>
        <p:spPr>
          <a:xfrm rot="5400000" flipH="1" flipV="1">
            <a:off x="2057400" y="1752600"/>
            <a:ext cx="390524" cy="67627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6" idx="3"/>
            <a:endCxn id="14" idx="7"/>
          </p:cNvCxnSpPr>
          <p:nvPr/>
        </p:nvCxnSpPr>
        <p:spPr>
          <a:xfrm rot="5400000">
            <a:off x="1663129" y="2348929"/>
            <a:ext cx="1321942" cy="6170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a:stCxn id="6" idx="5"/>
            <a:endCxn id="15" idx="1"/>
          </p:cNvCxnSpPr>
          <p:nvPr/>
        </p:nvCxnSpPr>
        <p:spPr>
          <a:xfrm rot="16200000" flipH="1">
            <a:off x="2491805" y="2339405"/>
            <a:ext cx="1321942" cy="63614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8" idx="2"/>
            <a:endCxn id="4" idx="6"/>
          </p:cNvCxnSpPr>
          <p:nvPr/>
        </p:nvCxnSpPr>
        <p:spPr>
          <a:xfrm rot="10800000">
            <a:off x="2057400" y="2428876"/>
            <a:ext cx="1371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a:stCxn id="8" idx="3"/>
            <a:endCxn id="14" idx="6"/>
          </p:cNvCxnSpPr>
          <p:nvPr/>
        </p:nvCxnSpPr>
        <p:spPr>
          <a:xfrm rot="5400000">
            <a:off x="2319339" y="2267967"/>
            <a:ext cx="889571" cy="141344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a:stCxn id="14" idx="6"/>
            <a:endCxn id="15" idx="2"/>
          </p:cNvCxnSpPr>
          <p:nvPr/>
        </p:nvCxnSpPr>
        <p:spPr>
          <a:xfrm>
            <a:off x="2057400" y="3419476"/>
            <a:ext cx="1371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15" idx="2"/>
            <a:endCxn id="4" idx="5"/>
          </p:cNvCxnSpPr>
          <p:nvPr/>
        </p:nvCxnSpPr>
        <p:spPr>
          <a:xfrm rot="10800000">
            <a:off x="2015554" y="2529906"/>
            <a:ext cx="1413447" cy="88957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8" idx="3"/>
            <a:endCxn id="16" idx="7"/>
          </p:cNvCxnSpPr>
          <p:nvPr/>
        </p:nvCxnSpPr>
        <p:spPr>
          <a:xfrm rot="5400000">
            <a:off x="2520381" y="2844229"/>
            <a:ext cx="1264790" cy="63614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6" idx="1"/>
            <a:endCxn id="4" idx="5"/>
          </p:cNvCxnSpPr>
          <p:nvPr/>
        </p:nvCxnSpPr>
        <p:spPr>
          <a:xfrm rot="16200000" flipV="1">
            <a:off x="1691705" y="2853753"/>
            <a:ext cx="1264790" cy="6170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Oval 46"/>
          <p:cNvSpPr/>
          <p:nvPr/>
        </p:nvSpPr>
        <p:spPr>
          <a:xfrm>
            <a:off x="5524496" y="22860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8" name="Oval 47"/>
          <p:cNvSpPr/>
          <p:nvPr/>
        </p:nvSpPr>
        <p:spPr>
          <a:xfrm>
            <a:off x="6343648" y="17526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9" name="Oval 48"/>
          <p:cNvSpPr/>
          <p:nvPr/>
        </p:nvSpPr>
        <p:spPr>
          <a:xfrm>
            <a:off x="7181848" y="22860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0" name="Oval 49"/>
          <p:cNvSpPr/>
          <p:nvPr/>
        </p:nvSpPr>
        <p:spPr>
          <a:xfrm>
            <a:off x="5524496" y="32766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1" name="Oval 50"/>
          <p:cNvSpPr/>
          <p:nvPr/>
        </p:nvSpPr>
        <p:spPr>
          <a:xfrm>
            <a:off x="7181848" y="3276600"/>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2" name="Oval 51"/>
          <p:cNvSpPr/>
          <p:nvPr/>
        </p:nvSpPr>
        <p:spPr>
          <a:xfrm>
            <a:off x="6343648" y="3752848"/>
            <a:ext cx="285752" cy="28575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53" name="Straight Connector 52"/>
          <p:cNvCxnSpPr>
            <a:stCxn id="48" idx="4"/>
            <a:endCxn id="52" idx="0"/>
          </p:cNvCxnSpPr>
          <p:nvPr/>
        </p:nvCxnSpPr>
        <p:spPr>
          <a:xfrm rot="5400000">
            <a:off x="5629276" y="2895600"/>
            <a:ext cx="171449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a:stCxn id="48" idx="6"/>
            <a:endCxn id="49" idx="1"/>
          </p:cNvCxnSpPr>
          <p:nvPr/>
        </p:nvCxnSpPr>
        <p:spPr>
          <a:xfrm>
            <a:off x="6629400" y="1895476"/>
            <a:ext cx="594295" cy="43237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a:stCxn id="49" idx="4"/>
            <a:endCxn id="51" idx="0"/>
          </p:cNvCxnSpPr>
          <p:nvPr/>
        </p:nvCxnSpPr>
        <p:spPr>
          <a:xfrm rot="5400000">
            <a:off x="6972300" y="2924176"/>
            <a:ext cx="70484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a:stCxn id="51" idx="3"/>
            <a:endCxn id="52" idx="6"/>
          </p:cNvCxnSpPr>
          <p:nvPr/>
        </p:nvCxnSpPr>
        <p:spPr>
          <a:xfrm rot="5400000">
            <a:off x="6738939" y="3410967"/>
            <a:ext cx="375219" cy="59429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a:stCxn id="52" idx="2"/>
            <a:endCxn id="50" idx="4"/>
          </p:cNvCxnSpPr>
          <p:nvPr/>
        </p:nvCxnSpPr>
        <p:spPr>
          <a:xfrm rot="10800000">
            <a:off x="5667372" y="3562352"/>
            <a:ext cx="676276" cy="33337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a:stCxn id="50" idx="0"/>
            <a:endCxn id="47" idx="4"/>
          </p:cNvCxnSpPr>
          <p:nvPr/>
        </p:nvCxnSpPr>
        <p:spPr>
          <a:xfrm rot="5400000" flipH="1" flipV="1">
            <a:off x="5314948" y="2924176"/>
            <a:ext cx="70484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47" idx="0"/>
            <a:endCxn id="48" idx="2"/>
          </p:cNvCxnSpPr>
          <p:nvPr/>
        </p:nvCxnSpPr>
        <p:spPr>
          <a:xfrm rot="5400000" flipH="1" flipV="1">
            <a:off x="5810248" y="1752600"/>
            <a:ext cx="390524" cy="67627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48" idx="3"/>
            <a:endCxn id="50" idx="7"/>
          </p:cNvCxnSpPr>
          <p:nvPr/>
        </p:nvCxnSpPr>
        <p:spPr>
          <a:xfrm rot="5400000">
            <a:off x="5415977" y="2348929"/>
            <a:ext cx="1321942" cy="6170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48" idx="5"/>
            <a:endCxn id="51" idx="1"/>
          </p:cNvCxnSpPr>
          <p:nvPr/>
        </p:nvCxnSpPr>
        <p:spPr>
          <a:xfrm rot="16200000" flipH="1">
            <a:off x="6244653" y="2339405"/>
            <a:ext cx="1321942" cy="63614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a:stCxn id="49" idx="2"/>
            <a:endCxn id="47" idx="6"/>
          </p:cNvCxnSpPr>
          <p:nvPr/>
        </p:nvCxnSpPr>
        <p:spPr>
          <a:xfrm rot="10800000">
            <a:off x="5810248" y="2428876"/>
            <a:ext cx="1371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a:stCxn id="49" idx="3"/>
            <a:endCxn id="50" idx="6"/>
          </p:cNvCxnSpPr>
          <p:nvPr/>
        </p:nvCxnSpPr>
        <p:spPr>
          <a:xfrm rot="5400000">
            <a:off x="6072187" y="2267967"/>
            <a:ext cx="889571" cy="141344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a:stCxn id="50" idx="6"/>
            <a:endCxn id="51" idx="2"/>
          </p:cNvCxnSpPr>
          <p:nvPr/>
        </p:nvCxnSpPr>
        <p:spPr>
          <a:xfrm>
            <a:off x="5810248" y="3419476"/>
            <a:ext cx="1371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a:stCxn id="51" idx="2"/>
            <a:endCxn id="47" idx="5"/>
          </p:cNvCxnSpPr>
          <p:nvPr/>
        </p:nvCxnSpPr>
        <p:spPr>
          <a:xfrm rot="10800000">
            <a:off x="5768402" y="2529906"/>
            <a:ext cx="1413447" cy="88957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a:stCxn id="49" idx="3"/>
            <a:endCxn id="52" idx="7"/>
          </p:cNvCxnSpPr>
          <p:nvPr/>
        </p:nvCxnSpPr>
        <p:spPr>
          <a:xfrm rot="5400000">
            <a:off x="6273229" y="2844229"/>
            <a:ext cx="1264790" cy="63614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a:stCxn id="52" idx="1"/>
            <a:endCxn id="47" idx="5"/>
          </p:cNvCxnSpPr>
          <p:nvPr/>
        </p:nvCxnSpPr>
        <p:spPr>
          <a:xfrm rot="16200000" flipV="1">
            <a:off x="5444553" y="2853753"/>
            <a:ext cx="1264790" cy="6170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a:stCxn id="15" idx="6"/>
            <a:endCxn id="50" idx="2"/>
          </p:cNvCxnSpPr>
          <p:nvPr/>
        </p:nvCxnSpPr>
        <p:spPr>
          <a:xfrm>
            <a:off x="3714752" y="3419476"/>
            <a:ext cx="180974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Content Placeholder 2"/>
          <p:cNvSpPr>
            <a:spLocks noGrp="1"/>
          </p:cNvSpPr>
          <p:nvPr>
            <p:ph idx="1"/>
          </p:nvPr>
        </p:nvSpPr>
        <p:spPr>
          <a:xfrm>
            <a:off x="457200" y="4267200"/>
            <a:ext cx="8229600" cy="1858963"/>
          </a:xfrm>
        </p:spPr>
        <p:txBody>
          <a:bodyPr>
            <a:normAutofit lnSpcReduction="10000"/>
          </a:bodyPr>
          <a:lstStyle/>
          <a:p>
            <a:r>
              <a:rPr lang="en-US" sz="3000" dirty="0" smtClean="0"/>
              <a:t>Can’t sample edges with same probability!</a:t>
            </a:r>
          </a:p>
          <a:p>
            <a:r>
              <a:rPr lang="en-US" sz="3000" dirty="0" smtClean="0"/>
              <a:t>Idea </a:t>
            </a:r>
            <a:r>
              <a:rPr lang="en-US" sz="2400" dirty="0" smtClean="0"/>
              <a:t>[BK’96]</a:t>
            </a:r>
            <a:r>
              <a:rPr lang="en-US" sz="3000" dirty="0" smtClean="0"/>
              <a:t/>
            </a:r>
            <a:br>
              <a:rPr lang="en-US" sz="3000" dirty="0" smtClean="0"/>
            </a:br>
            <a:r>
              <a:rPr lang="en-US" sz="2600" dirty="0" smtClean="0"/>
              <a:t>Sample low-connectivity edges with high probability,</a:t>
            </a:r>
            <a:br>
              <a:rPr lang="en-US" sz="2600" dirty="0" smtClean="0"/>
            </a:br>
            <a:r>
              <a:rPr lang="en-US" sz="2600" dirty="0" smtClean="0"/>
              <a:t>    and </a:t>
            </a:r>
            <a:r>
              <a:rPr lang="en-US" sz="1050" dirty="0" smtClean="0"/>
              <a:t> </a:t>
            </a:r>
            <a:r>
              <a:rPr lang="en-US" sz="2600" dirty="0" smtClean="0"/>
              <a:t> high-connectivity edges with low probability</a:t>
            </a:r>
          </a:p>
        </p:txBody>
      </p:sp>
      <p:sp>
        <p:nvSpPr>
          <p:cNvPr id="72" name="TextBox 71"/>
          <p:cNvSpPr txBox="1"/>
          <p:nvPr/>
        </p:nvSpPr>
        <p:spPr>
          <a:xfrm>
            <a:off x="3962400" y="3429000"/>
            <a:ext cx="1333250" cy="461665"/>
          </a:xfrm>
          <a:prstGeom prst="rect">
            <a:avLst/>
          </a:prstGeom>
          <a:noFill/>
        </p:spPr>
        <p:txBody>
          <a:bodyPr wrap="none" rtlCol="0">
            <a:spAutoFit/>
          </a:bodyPr>
          <a:lstStyle/>
          <a:p>
            <a:r>
              <a:rPr lang="en-CA" sz="2400" dirty="0" smtClean="0">
                <a:solidFill>
                  <a:srgbClr val="00B050"/>
                </a:solidFill>
              </a:rPr>
              <a:t>Keep this</a:t>
            </a:r>
            <a:endParaRPr lang="en-CA" sz="2400" dirty="0">
              <a:solidFill>
                <a:srgbClr val="00B050"/>
              </a:solidFill>
            </a:endParaRPr>
          </a:p>
        </p:txBody>
      </p:sp>
      <p:sp>
        <p:nvSpPr>
          <p:cNvPr id="73" name="TextBox 72"/>
          <p:cNvSpPr txBox="1"/>
          <p:nvPr/>
        </p:nvSpPr>
        <p:spPr>
          <a:xfrm>
            <a:off x="3048000" y="1371600"/>
            <a:ext cx="3134128" cy="461665"/>
          </a:xfrm>
          <a:prstGeom prst="rect">
            <a:avLst/>
          </a:prstGeom>
          <a:noFill/>
        </p:spPr>
        <p:txBody>
          <a:bodyPr wrap="none" rtlCol="0">
            <a:spAutoFit/>
          </a:bodyPr>
          <a:lstStyle/>
          <a:p>
            <a:r>
              <a:rPr lang="en-CA" sz="2400" dirty="0" smtClean="0">
                <a:solidFill>
                  <a:srgbClr val="FF0000"/>
                </a:solidFill>
              </a:rPr>
              <a:t>Eliminate most of these</a:t>
            </a:r>
            <a:endParaRPr lang="en-CA" sz="2400" dirty="0">
              <a:solidFill>
                <a:srgbClr val="FF0000"/>
              </a:solidFill>
            </a:endParaRPr>
          </a:p>
        </p:txBody>
      </p:sp>
      <p:sp>
        <p:nvSpPr>
          <p:cNvPr id="74" name="Freeform 73"/>
          <p:cNvSpPr/>
          <p:nvPr/>
        </p:nvSpPr>
        <p:spPr>
          <a:xfrm>
            <a:off x="4800600" y="1752600"/>
            <a:ext cx="1363980" cy="1188720"/>
          </a:xfrm>
          <a:custGeom>
            <a:avLst/>
            <a:gdLst>
              <a:gd name="connsiteX0" fmla="*/ 243840 w 1524000"/>
              <a:gd name="connsiteY0" fmla="*/ 0 h 1211580"/>
              <a:gd name="connsiteX1" fmla="*/ 186690 w 1524000"/>
              <a:gd name="connsiteY1" fmla="*/ 640080 h 1211580"/>
              <a:gd name="connsiteX2" fmla="*/ 1363980 w 1524000"/>
              <a:gd name="connsiteY2" fmla="*/ 1188720 h 1211580"/>
              <a:gd name="connsiteX3" fmla="*/ 1363980 w 1524000"/>
              <a:gd name="connsiteY3" fmla="*/ 1188720 h 1211580"/>
              <a:gd name="connsiteX4" fmla="*/ 1524000 w 1524000"/>
              <a:gd name="connsiteY4" fmla="*/ 1211580 h 1211580"/>
              <a:gd name="connsiteX0" fmla="*/ 243840 w 1363980"/>
              <a:gd name="connsiteY0" fmla="*/ 0 h 1188720"/>
              <a:gd name="connsiteX1" fmla="*/ 186690 w 1363980"/>
              <a:gd name="connsiteY1" fmla="*/ 640080 h 1188720"/>
              <a:gd name="connsiteX2" fmla="*/ 1363980 w 1363980"/>
              <a:gd name="connsiteY2" fmla="*/ 1188720 h 1188720"/>
              <a:gd name="connsiteX3" fmla="*/ 1363980 w 1363980"/>
              <a:gd name="connsiteY3" fmla="*/ 1188720 h 1188720"/>
            </a:gdLst>
            <a:ahLst/>
            <a:cxnLst>
              <a:cxn ang="0">
                <a:pos x="connsiteX0" y="connsiteY0"/>
              </a:cxn>
              <a:cxn ang="0">
                <a:pos x="connsiteX1" y="connsiteY1"/>
              </a:cxn>
              <a:cxn ang="0">
                <a:pos x="connsiteX2" y="connsiteY2"/>
              </a:cxn>
              <a:cxn ang="0">
                <a:pos x="connsiteX3" y="connsiteY3"/>
              </a:cxn>
            </a:cxnLst>
            <a:rect l="l" t="t" r="r" b="b"/>
            <a:pathLst>
              <a:path w="1363980" h="1188720">
                <a:moveTo>
                  <a:pt x="243840" y="0"/>
                </a:moveTo>
                <a:cubicBezTo>
                  <a:pt x="121920" y="220980"/>
                  <a:pt x="0" y="441960"/>
                  <a:pt x="186690" y="640080"/>
                </a:cubicBezTo>
                <a:cubicBezTo>
                  <a:pt x="373380" y="838200"/>
                  <a:pt x="1363980" y="1188720"/>
                  <a:pt x="1363980" y="1188720"/>
                </a:cubicBezTo>
                <a:lnTo>
                  <a:pt x="1363980" y="1188720"/>
                </a:lnTo>
              </a:path>
            </a:pathLst>
          </a:custGeom>
          <a:ln w="28575">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75" name="Freeform 74"/>
          <p:cNvSpPr/>
          <p:nvPr/>
        </p:nvSpPr>
        <p:spPr>
          <a:xfrm flipH="1">
            <a:off x="3048000" y="1752600"/>
            <a:ext cx="1363980" cy="1188720"/>
          </a:xfrm>
          <a:custGeom>
            <a:avLst/>
            <a:gdLst>
              <a:gd name="connsiteX0" fmla="*/ 243840 w 1524000"/>
              <a:gd name="connsiteY0" fmla="*/ 0 h 1211580"/>
              <a:gd name="connsiteX1" fmla="*/ 186690 w 1524000"/>
              <a:gd name="connsiteY1" fmla="*/ 640080 h 1211580"/>
              <a:gd name="connsiteX2" fmla="*/ 1363980 w 1524000"/>
              <a:gd name="connsiteY2" fmla="*/ 1188720 h 1211580"/>
              <a:gd name="connsiteX3" fmla="*/ 1363980 w 1524000"/>
              <a:gd name="connsiteY3" fmla="*/ 1188720 h 1211580"/>
              <a:gd name="connsiteX4" fmla="*/ 1524000 w 1524000"/>
              <a:gd name="connsiteY4" fmla="*/ 1211580 h 1211580"/>
              <a:gd name="connsiteX0" fmla="*/ 243840 w 1363980"/>
              <a:gd name="connsiteY0" fmla="*/ 0 h 1188720"/>
              <a:gd name="connsiteX1" fmla="*/ 186690 w 1363980"/>
              <a:gd name="connsiteY1" fmla="*/ 640080 h 1188720"/>
              <a:gd name="connsiteX2" fmla="*/ 1363980 w 1363980"/>
              <a:gd name="connsiteY2" fmla="*/ 1188720 h 1188720"/>
              <a:gd name="connsiteX3" fmla="*/ 1363980 w 1363980"/>
              <a:gd name="connsiteY3" fmla="*/ 1188720 h 1188720"/>
            </a:gdLst>
            <a:ahLst/>
            <a:cxnLst>
              <a:cxn ang="0">
                <a:pos x="connsiteX0" y="connsiteY0"/>
              </a:cxn>
              <a:cxn ang="0">
                <a:pos x="connsiteX1" y="connsiteY1"/>
              </a:cxn>
              <a:cxn ang="0">
                <a:pos x="connsiteX2" y="connsiteY2"/>
              </a:cxn>
              <a:cxn ang="0">
                <a:pos x="connsiteX3" y="connsiteY3"/>
              </a:cxn>
            </a:cxnLst>
            <a:rect l="l" t="t" r="r" b="b"/>
            <a:pathLst>
              <a:path w="1363980" h="1188720">
                <a:moveTo>
                  <a:pt x="243840" y="0"/>
                </a:moveTo>
                <a:cubicBezTo>
                  <a:pt x="121920" y="220980"/>
                  <a:pt x="0" y="441960"/>
                  <a:pt x="186690" y="640080"/>
                </a:cubicBezTo>
                <a:cubicBezTo>
                  <a:pt x="373380" y="838200"/>
                  <a:pt x="1363980" y="1188720"/>
                  <a:pt x="1363980" y="1188720"/>
                </a:cubicBezTo>
                <a:lnTo>
                  <a:pt x="1363980" y="1188720"/>
                </a:lnTo>
              </a:path>
            </a:pathLst>
          </a:custGeom>
          <a:ln w="28575">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40"/>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7"/>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8"/>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9"/>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5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51"/>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52"/>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53"/>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54"/>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55"/>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56"/>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57"/>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58"/>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59"/>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60"/>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61"/>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62"/>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63"/>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64"/>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65"/>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66"/>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67"/>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69"/>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72"/>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75"/>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73"/>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74"/>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nodeType="clickEffect">
                                  <p:stCondLst>
                                    <p:cond delay="0"/>
                                  </p:stCondLst>
                                  <p:childTnLst>
                                    <p:set>
                                      <p:cBhvr>
                                        <p:cTn id="104" dur="1" fill="hold">
                                          <p:stCondLst>
                                            <p:cond delay="0"/>
                                          </p:stCondLst>
                                        </p:cTn>
                                        <p:tgtEl>
                                          <p:spTgt spid="71">
                                            <p:txEl>
                                              <p:pRg st="0" end="0"/>
                                            </p:txEl>
                                          </p:spTgt>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nodeType="clickEffect">
                                  <p:stCondLst>
                                    <p:cond delay="0"/>
                                  </p:stCondLst>
                                  <p:childTnLst>
                                    <p:set>
                                      <p:cBhvr>
                                        <p:cTn id="108" dur="1" fill="hold">
                                          <p:stCondLst>
                                            <p:cond delay="0"/>
                                          </p:stCondLst>
                                        </p:cTn>
                                        <p:tgtEl>
                                          <p:spTgt spid="7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P spid="14" grpId="0" animBg="1"/>
      <p:bldP spid="15" grpId="0" animBg="1"/>
      <p:bldP spid="16" grpId="0" animBg="1"/>
      <p:bldP spid="47" grpId="0" animBg="1"/>
      <p:bldP spid="48" grpId="0" animBg="1"/>
      <p:bldP spid="49" grpId="0" animBg="1"/>
      <p:bldP spid="50" grpId="0" animBg="1"/>
      <p:bldP spid="51" grpId="0" animBg="1"/>
      <p:bldP spid="52" grpId="0" animBg="1"/>
      <p:bldP spid="72" grpId="0"/>
      <p:bldP spid="73" grpId="0"/>
      <p:bldP spid="74" grpId="0" animBg="1"/>
      <p:bldP spid="7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CA" sz="4000" dirty="0" smtClean="0"/>
              <a:t>Non-uniform sampling algorithm  </a:t>
            </a:r>
            <a:r>
              <a:rPr lang="en-CA" sz="2400" dirty="0" smtClean="0"/>
              <a:t>[BK’96]</a:t>
            </a:r>
            <a:endParaRPr lang="en-CA" sz="4000" dirty="0"/>
          </a:p>
        </p:txBody>
      </p:sp>
      <p:sp>
        <p:nvSpPr>
          <p:cNvPr id="3" name="Content Placeholder 2"/>
          <p:cNvSpPr>
            <a:spLocks noGrp="1"/>
          </p:cNvSpPr>
          <p:nvPr>
            <p:ph idx="1"/>
          </p:nvPr>
        </p:nvSpPr>
        <p:spPr>
          <a:xfrm>
            <a:off x="457200" y="838200"/>
            <a:ext cx="8229600" cy="1371600"/>
          </a:xfrm>
        </p:spPr>
        <p:txBody>
          <a:bodyPr>
            <a:normAutofit lnSpcReduction="10000"/>
          </a:bodyPr>
          <a:lstStyle/>
          <a:p>
            <a:r>
              <a:rPr lang="en-CA" sz="2800" b="1" dirty="0" smtClean="0"/>
              <a:t>Input:</a:t>
            </a:r>
            <a:r>
              <a:rPr lang="en-CA" sz="2800" dirty="0" smtClean="0"/>
              <a:t> Graph G=(V,E), parameters </a:t>
            </a:r>
            <a:r>
              <a:rPr lang="en-CA" sz="2800" dirty="0" err="1" smtClean="0">
                <a:latin typeface="Calibri"/>
              </a:rPr>
              <a:t>p</a:t>
            </a:r>
            <a:r>
              <a:rPr lang="en-CA" sz="2800" baseline="-25000" dirty="0" err="1" smtClean="0">
                <a:latin typeface="Calibri"/>
              </a:rPr>
              <a:t>e</a:t>
            </a:r>
            <a:r>
              <a:rPr lang="en-CA" sz="2800" dirty="0" smtClean="0"/>
              <a:t> </a:t>
            </a:r>
            <a:r>
              <a:rPr lang="en-CA" sz="2800" dirty="0" smtClean="0">
                <a:latin typeface="cmsy10"/>
              </a:rPr>
              <a:t>2</a:t>
            </a:r>
            <a:r>
              <a:rPr lang="en-CA" sz="2800" dirty="0" smtClean="0"/>
              <a:t> [0,1]</a:t>
            </a:r>
          </a:p>
          <a:p>
            <a:pPr lvl="0"/>
            <a:r>
              <a:rPr lang="en-CA" sz="2800" b="1" dirty="0" smtClean="0"/>
              <a:t>Output:</a:t>
            </a:r>
            <a:r>
              <a:rPr lang="en-CA" sz="2800" dirty="0" smtClean="0"/>
              <a:t> A weighted </a:t>
            </a:r>
            <a:r>
              <a:rPr lang="en-CA" sz="2800" dirty="0" err="1" smtClean="0"/>
              <a:t>subgraph</a:t>
            </a:r>
            <a:r>
              <a:rPr lang="en-CA" sz="2800" dirty="0" smtClean="0"/>
              <a:t> H=(</a:t>
            </a:r>
            <a:r>
              <a:rPr lang="en-CA" sz="2800" dirty="0" err="1" smtClean="0"/>
              <a:t>V,F,w</a:t>
            </a:r>
            <a:r>
              <a:rPr lang="en-CA" sz="2800" dirty="0" smtClean="0"/>
              <a:t>),</a:t>
            </a:r>
            <a:br>
              <a:rPr lang="en-CA" sz="2800" dirty="0" smtClean="0"/>
            </a:br>
            <a:r>
              <a:rPr lang="en-CA" sz="2800" dirty="0" smtClean="0"/>
              <a:t>where F</a:t>
            </a:r>
            <a:r>
              <a:rPr lang="en-CA" sz="2800" dirty="0" smtClean="0">
                <a:latin typeface="cmsy10"/>
              </a:rPr>
              <a:t>µ</a:t>
            </a:r>
            <a:r>
              <a:rPr lang="en-CA" sz="2800" dirty="0" smtClean="0"/>
              <a:t>E and w : F </a:t>
            </a:r>
            <a:r>
              <a:rPr lang="en-CA" sz="2800" dirty="0" smtClean="0">
                <a:latin typeface="cmsy10"/>
              </a:rPr>
              <a:t>!</a:t>
            </a:r>
            <a:r>
              <a:rPr lang="en-CA" sz="2800" dirty="0" smtClean="0"/>
              <a:t> </a:t>
            </a:r>
            <a:r>
              <a:rPr lang="en-CA" sz="2800" dirty="0" smtClean="0">
                <a:latin typeface="msbm10"/>
              </a:rPr>
              <a:t>R</a:t>
            </a:r>
          </a:p>
          <a:p>
            <a:endParaRPr lang="en-CA" sz="2800" dirty="0" smtClean="0"/>
          </a:p>
        </p:txBody>
      </p:sp>
      <p:sp>
        <p:nvSpPr>
          <p:cNvPr id="5" name="TextBox 4"/>
          <p:cNvSpPr txBox="1"/>
          <p:nvPr/>
        </p:nvSpPr>
        <p:spPr>
          <a:xfrm>
            <a:off x="1524000" y="2249031"/>
            <a:ext cx="6019800" cy="2246769"/>
          </a:xfrm>
          <a:prstGeom prst="rect">
            <a:avLst/>
          </a:prstGeom>
          <a:solidFill>
            <a:srgbClr val="FFFFCC"/>
          </a:solidFill>
          <a:ln>
            <a:solidFill>
              <a:schemeClr val="tx1"/>
            </a:solidFill>
          </a:ln>
        </p:spPr>
        <p:txBody>
          <a:bodyPr wrap="square" rtlCol="0">
            <a:spAutoFit/>
          </a:bodyPr>
          <a:lstStyle/>
          <a:p>
            <a:pPr marL="0" lvl="1"/>
            <a:r>
              <a:rPr lang="en-US" sz="2800" dirty="0" smtClean="0"/>
              <a:t>For </a:t>
            </a:r>
            <a:r>
              <a:rPr lang="en-US" sz="2800" dirty="0" err="1" smtClean="0"/>
              <a:t>i</a:t>
            </a:r>
            <a:r>
              <a:rPr lang="en-US" sz="2800" dirty="0" smtClean="0"/>
              <a:t>=1 to </a:t>
            </a:r>
            <a:r>
              <a:rPr lang="en-US" sz="2800" dirty="0" smtClean="0">
                <a:latin typeface="cmmi10"/>
              </a:rPr>
              <a:t>½</a:t>
            </a:r>
          </a:p>
          <a:p>
            <a:pPr marL="0" lvl="1">
              <a:tabLst>
                <a:tab pos="360363" algn="l"/>
              </a:tabLst>
            </a:pPr>
            <a:r>
              <a:rPr lang="en-US" sz="2800" dirty="0" smtClean="0"/>
              <a:t>	For each edge e</a:t>
            </a:r>
            <a:r>
              <a:rPr lang="en-US" sz="2800" dirty="0" smtClean="0">
                <a:latin typeface="cmsy10"/>
              </a:rPr>
              <a:t>2</a:t>
            </a:r>
            <a:r>
              <a:rPr lang="en-US" sz="2800" dirty="0" smtClean="0"/>
              <a:t>E</a:t>
            </a:r>
          </a:p>
          <a:p>
            <a:pPr marL="0" lvl="1">
              <a:tabLst>
                <a:tab pos="722313" algn="l"/>
                <a:tab pos="1071563" algn="l"/>
              </a:tabLst>
            </a:pPr>
            <a:r>
              <a:rPr lang="en-US" sz="2800" dirty="0" smtClean="0"/>
              <a:t>	With probability </a:t>
            </a:r>
            <a:r>
              <a:rPr lang="en-US" sz="2800" dirty="0" err="1" smtClean="0"/>
              <a:t>p</a:t>
            </a:r>
            <a:r>
              <a:rPr lang="en-US" sz="2800" baseline="-25000" dirty="0" err="1" smtClean="0"/>
              <a:t>e</a:t>
            </a:r>
            <a:r>
              <a:rPr lang="en-US" sz="2800" dirty="0" smtClean="0"/>
              <a:t>,</a:t>
            </a:r>
            <a:br>
              <a:rPr lang="en-US" sz="2800" dirty="0" smtClean="0"/>
            </a:br>
            <a:r>
              <a:rPr lang="en-US" sz="2800" dirty="0" smtClean="0"/>
              <a:t>		Add e to F</a:t>
            </a:r>
            <a:br>
              <a:rPr lang="en-US" sz="2800" dirty="0" smtClean="0"/>
            </a:br>
            <a:r>
              <a:rPr lang="en-US" sz="2800" dirty="0" smtClean="0"/>
              <a:t>	    Increase </a:t>
            </a:r>
            <a:r>
              <a:rPr lang="en-US" sz="2800" dirty="0" smtClean="0">
                <a:latin typeface="Calibri"/>
              </a:rPr>
              <a:t>w</a:t>
            </a:r>
            <a:r>
              <a:rPr lang="en-US" sz="2800" baseline="-25000" dirty="0" smtClean="0">
                <a:latin typeface="Calibri"/>
              </a:rPr>
              <a:t>e</a:t>
            </a:r>
            <a:r>
              <a:rPr lang="en-US" sz="2800" dirty="0" smtClean="0"/>
              <a:t> by 1/(</a:t>
            </a:r>
            <a:r>
              <a:rPr lang="en-US" sz="2800" dirty="0" smtClean="0">
                <a:latin typeface="cmmi10"/>
              </a:rPr>
              <a:t>½</a:t>
            </a:r>
            <a:r>
              <a:rPr lang="en-US" sz="2800" dirty="0" smtClean="0"/>
              <a:t>p</a:t>
            </a:r>
            <a:r>
              <a:rPr lang="en-US" sz="2800" baseline="-25000" dirty="0" smtClean="0"/>
              <a:t>e</a:t>
            </a:r>
            <a:r>
              <a:rPr lang="en-US" sz="2800" dirty="0" smtClean="0"/>
              <a:t>)</a:t>
            </a:r>
            <a:endParaRPr lang="en-US" sz="2800" baseline="-25000" dirty="0" smtClean="0"/>
          </a:p>
        </p:txBody>
      </p:sp>
      <p:sp>
        <p:nvSpPr>
          <p:cNvPr id="7" name="Content Placeholder 2"/>
          <p:cNvSpPr txBox="1">
            <a:spLocks/>
          </p:cNvSpPr>
          <p:nvPr/>
        </p:nvSpPr>
        <p:spPr>
          <a:xfrm>
            <a:off x="457200" y="4572000"/>
            <a:ext cx="8686800" cy="2209800"/>
          </a:xfrm>
          <a:prstGeom prst="rect">
            <a:avLst/>
          </a:prstGeom>
        </p:spPr>
        <p:txBody>
          <a:bodyPr vert="horz" lIns="91440" tIns="45720" rIns="91440" bIns="45720" rtlCol="0">
            <a:normAutofit/>
          </a:bodyPr>
          <a:lstStyle/>
          <a:p>
            <a:pPr marL="342900" lvl="0" indent="-342900">
              <a:spcBef>
                <a:spcPts val="600"/>
              </a:spcBef>
              <a:buFont typeface="Arial" pitchFamily="34" charset="0"/>
              <a:buChar char="•"/>
            </a:pPr>
            <a:r>
              <a:rPr lang="en-CA" sz="2800" b="1" dirty="0" smtClean="0"/>
              <a:t>Main Question:</a:t>
            </a:r>
            <a:r>
              <a:rPr lang="en-CA" sz="2800" dirty="0" smtClean="0"/>
              <a:t> Can we choose </a:t>
            </a:r>
            <a:r>
              <a:rPr lang="en-CA" sz="2800" dirty="0" smtClean="0">
                <a:latin typeface="cmmi10"/>
              </a:rPr>
              <a:t>½</a:t>
            </a:r>
            <a:r>
              <a:rPr lang="en-CA" sz="2800" dirty="0" smtClean="0"/>
              <a:t> and </a:t>
            </a:r>
            <a:r>
              <a:rPr lang="en-CA" sz="2800" dirty="0" err="1" smtClean="0"/>
              <a:t>p</a:t>
            </a:r>
            <a:r>
              <a:rPr lang="en-CA" sz="2800" baseline="-25000" dirty="0" err="1" smtClean="0"/>
              <a:t>e</a:t>
            </a:r>
            <a:r>
              <a:rPr lang="en-CA" sz="2800" dirty="0" err="1" smtClean="0"/>
              <a:t>’s</a:t>
            </a:r>
            <a:r>
              <a:rPr lang="en-CA" sz="2800" dirty="0" smtClean="0"/>
              <a:t/>
            </a:r>
            <a:br>
              <a:rPr lang="en-CA" sz="2800" dirty="0" smtClean="0"/>
            </a:br>
            <a:r>
              <a:rPr lang="en-CA" sz="2800" dirty="0" smtClean="0"/>
              <a:t>to achieve </a:t>
            </a:r>
            <a:r>
              <a:rPr lang="en-CA" sz="2800" dirty="0" err="1" smtClean="0"/>
              <a:t>sparsification</a:t>
            </a:r>
            <a:r>
              <a:rPr lang="en-CA" sz="2800" dirty="0" smtClean="0"/>
              <a:t> goals?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CA" sz="4000" dirty="0" smtClean="0"/>
              <a:t>Non-uniform sampling algorithm  </a:t>
            </a:r>
            <a:r>
              <a:rPr lang="en-CA" sz="2400" dirty="0" smtClean="0"/>
              <a:t>[BK’96]</a:t>
            </a:r>
            <a:endParaRPr lang="en-CA" sz="4000" dirty="0"/>
          </a:p>
        </p:txBody>
      </p:sp>
      <p:sp>
        <p:nvSpPr>
          <p:cNvPr id="7" name="Content Placeholder 2"/>
          <p:cNvSpPr txBox="1">
            <a:spLocks/>
          </p:cNvSpPr>
          <p:nvPr/>
        </p:nvSpPr>
        <p:spPr>
          <a:xfrm>
            <a:off x="457200" y="4572000"/>
            <a:ext cx="8229600" cy="2209800"/>
          </a:xfrm>
          <a:prstGeom prst="rect">
            <a:avLst/>
          </a:prstGeom>
        </p:spPr>
        <p:txBody>
          <a:bodyPr vert="horz" lIns="91440" tIns="45720" rIns="91440" bIns="45720" rtlCol="0">
            <a:normAutofit/>
          </a:bodyPr>
          <a:lstStyle/>
          <a:p>
            <a:pPr marL="342900" lvl="0" indent="-342900">
              <a:spcBef>
                <a:spcPts val="600"/>
              </a:spcBef>
              <a:buFont typeface="Arial" pitchFamily="34" charset="0"/>
              <a:buChar char="•"/>
            </a:pPr>
            <a:r>
              <a:rPr lang="en-CA" sz="2800" b="1" dirty="0" smtClean="0">
                <a:solidFill>
                  <a:srgbClr val="FF0000"/>
                </a:solidFill>
              </a:rPr>
              <a:t>Claim: </a:t>
            </a:r>
            <a:r>
              <a:rPr lang="en-CA" sz="2800" dirty="0" smtClean="0">
                <a:solidFill>
                  <a:srgbClr val="FF0000"/>
                </a:solidFill>
              </a:rPr>
              <a:t>H perfectly approximates G in expectation!</a:t>
            </a:r>
          </a:p>
          <a:p>
            <a:pPr marL="342900" indent="-342900">
              <a:buFont typeface="Arial" pitchFamily="34" charset="0"/>
              <a:buChar char="•"/>
            </a:pPr>
            <a:r>
              <a:rPr lang="en-CA" sz="2800" dirty="0" smtClean="0"/>
              <a:t>For any e</a:t>
            </a:r>
            <a:r>
              <a:rPr lang="en-CA" sz="2800" dirty="0" smtClean="0">
                <a:latin typeface="cmsy10"/>
              </a:rPr>
              <a:t>2</a:t>
            </a:r>
            <a:r>
              <a:rPr lang="en-CA" sz="2800" dirty="0" smtClean="0"/>
              <a:t>E, </a:t>
            </a:r>
            <a:r>
              <a:rPr lang="en-CA" sz="2800" b="1" dirty="0" smtClean="0"/>
              <a:t>E</a:t>
            </a:r>
            <a:r>
              <a:rPr lang="en-CA" sz="2800" dirty="0" smtClean="0"/>
              <a:t>[ w</a:t>
            </a:r>
            <a:r>
              <a:rPr lang="en-CA" sz="2800" baseline="-25000" dirty="0" smtClean="0"/>
              <a:t>e</a:t>
            </a:r>
            <a:r>
              <a:rPr lang="en-CA" sz="2800" dirty="0" smtClean="0"/>
              <a:t> ] = 1</a:t>
            </a:r>
          </a:p>
          <a:p>
            <a:pPr marL="800100" lvl="1" indent="-342900"/>
            <a:r>
              <a:rPr lang="en-CA" sz="2800" dirty="0" smtClean="0">
                <a:latin typeface="cmsy10"/>
              </a:rPr>
              <a:t>)</a:t>
            </a:r>
            <a:r>
              <a:rPr lang="en-CA" sz="2800" dirty="0" smtClean="0"/>
              <a:t> For every U</a:t>
            </a:r>
            <a:r>
              <a:rPr lang="en-CA" sz="2800" dirty="0" smtClean="0">
                <a:latin typeface="cmsy10"/>
              </a:rPr>
              <a:t>µ</a:t>
            </a:r>
            <a:r>
              <a:rPr lang="en-CA" sz="2800" dirty="0" smtClean="0"/>
              <a:t>V, </a:t>
            </a:r>
            <a:r>
              <a:rPr lang="en-CA" sz="2800" b="1" dirty="0" smtClean="0"/>
              <a:t>E</a:t>
            </a:r>
            <a:r>
              <a:rPr lang="en-CA" sz="2800" dirty="0" smtClean="0"/>
              <a:t>[ w(</a:t>
            </a:r>
            <a:r>
              <a:rPr lang="en-CA" sz="2800" dirty="0" smtClean="0">
                <a:latin typeface="cmmi10"/>
              </a:rPr>
              <a:t>±</a:t>
            </a:r>
            <a:r>
              <a:rPr lang="en-CA" sz="2800" baseline="-25000" dirty="0" smtClean="0">
                <a:latin typeface="Calibri"/>
              </a:rPr>
              <a:t>H</a:t>
            </a:r>
            <a:r>
              <a:rPr lang="en-CA" sz="2800" dirty="0" smtClean="0">
                <a:latin typeface="Calibri"/>
              </a:rPr>
              <a:t>(U</a:t>
            </a:r>
            <a:r>
              <a:rPr lang="en-CA" sz="2800" dirty="0" smtClean="0"/>
              <a:t>)) ] = |</a:t>
            </a:r>
            <a:r>
              <a:rPr lang="en-CA" sz="2800" dirty="0" smtClean="0">
                <a:latin typeface="cmmi10"/>
              </a:rPr>
              <a:t>±</a:t>
            </a:r>
            <a:r>
              <a:rPr lang="en-CA" sz="2800" baseline="-25000" dirty="0" smtClean="0">
                <a:latin typeface="Calibri"/>
              </a:rPr>
              <a:t>G</a:t>
            </a:r>
            <a:r>
              <a:rPr lang="en-CA" sz="2800" dirty="0" smtClean="0">
                <a:latin typeface="Calibri"/>
              </a:rPr>
              <a:t>(U</a:t>
            </a:r>
            <a:r>
              <a:rPr lang="en-CA" sz="2800" dirty="0" smtClean="0"/>
              <a:t>)|</a:t>
            </a:r>
          </a:p>
          <a:p>
            <a:pPr marL="342900" lvl="0" indent="-342900">
              <a:spcBef>
                <a:spcPts val="600"/>
              </a:spcBef>
              <a:buFont typeface="Arial" pitchFamily="34" charset="0"/>
              <a:buChar char="•"/>
            </a:pPr>
            <a:r>
              <a:rPr lang="en-CA" sz="2800" b="1" dirty="0" smtClean="0">
                <a:solidFill>
                  <a:srgbClr val="0000FF"/>
                </a:solidFill>
              </a:rPr>
              <a:t>Goal:</a:t>
            </a:r>
            <a:r>
              <a:rPr lang="en-CA" sz="2800" dirty="0" smtClean="0">
                <a:solidFill>
                  <a:srgbClr val="0000FF"/>
                </a:solidFill>
              </a:rPr>
              <a:t> Show every w(</a:t>
            </a:r>
            <a:r>
              <a:rPr lang="en-CA" sz="2800" dirty="0" smtClean="0">
                <a:solidFill>
                  <a:srgbClr val="0000FF"/>
                </a:solidFill>
                <a:latin typeface="cmmi10"/>
              </a:rPr>
              <a:t>±</a:t>
            </a:r>
            <a:r>
              <a:rPr lang="en-CA" sz="2800" baseline="-25000" dirty="0" smtClean="0">
                <a:solidFill>
                  <a:srgbClr val="0000FF"/>
                </a:solidFill>
              </a:rPr>
              <a:t>H</a:t>
            </a:r>
            <a:r>
              <a:rPr lang="en-CA" sz="2800" dirty="0" smtClean="0">
                <a:solidFill>
                  <a:srgbClr val="0000FF"/>
                </a:solidFill>
              </a:rPr>
              <a:t>(U)) is tightly concentrated</a:t>
            </a:r>
          </a:p>
        </p:txBody>
      </p:sp>
      <p:sp>
        <p:nvSpPr>
          <p:cNvPr id="8" name="Content Placeholder 2"/>
          <p:cNvSpPr>
            <a:spLocks noGrp="1"/>
          </p:cNvSpPr>
          <p:nvPr>
            <p:ph idx="1"/>
          </p:nvPr>
        </p:nvSpPr>
        <p:spPr>
          <a:xfrm>
            <a:off x="457200" y="838200"/>
            <a:ext cx="8229600" cy="1371600"/>
          </a:xfrm>
        </p:spPr>
        <p:txBody>
          <a:bodyPr>
            <a:normAutofit lnSpcReduction="10000"/>
          </a:bodyPr>
          <a:lstStyle/>
          <a:p>
            <a:r>
              <a:rPr lang="en-CA" sz="2800" b="1" dirty="0" smtClean="0"/>
              <a:t>Input:</a:t>
            </a:r>
            <a:r>
              <a:rPr lang="en-CA" sz="2800" dirty="0" smtClean="0"/>
              <a:t> Graph G=(V,E), parameters </a:t>
            </a:r>
            <a:r>
              <a:rPr lang="en-CA" sz="2800" dirty="0" err="1" smtClean="0">
                <a:latin typeface="Calibri"/>
              </a:rPr>
              <a:t>p</a:t>
            </a:r>
            <a:r>
              <a:rPr lang="en-CA" sz="2800" baseline="-25000" dirty="0" err="1" smtClean="0">
                <a:latin typeface="Calibri"/>
              </a:rPr>
              <a:t>e</a:t>
            </a:r>
            <a:r>
              <a:rPr lang="en-CA" sz="2800" dirty="0" smtClean="0"/>
              <a:t> </a:t>
            </a:r>
            <a:r>
              <a:rPr lang="en-CA" sz="2800" dirty="0" smtClean="0">
                <a:latin typeface="cmsy10"/>
              </a:rPr>
              <a:t>2</a:t>
            </a:r>
            <a:r>
              <a:rPr lang="en-CA" sz="2800" dirty="0" smtClean="0"/>
              <a:t> [0,1]</a:t>
            </a:r>
          </a:p>
          <a:p>
            <a:pPr lvl="0"/>
            <a:r>
              <a:rPr lang="en-CA" sz="2800" b="1" dirty="0" smtClean="0"/>
              <a:t>Output:</a:t>
            </a:r>
            <a:r>
              <a:rPr lang="en-CA" sz="2800" dirty="0" smtClean="0"/>
              <a:t> A weighted </a:t>
            </a:r>
            <a:r>
              <a:rPr lang="en-CA" sz="2800" dirty="0" err="1" smtClean="0"/>
              <a:t>subgraph</a:t>
            </a:r>
            <a:r>
              <a:rPr lang="en-CA" sz="2800" dirty="0" smtClean="0"/>
              <a:t> H=(</a:t>
            </a:r>
            <a:r>
              <a:rPr lang="en-CA" sz="2800" dirty="0" err="1" smtClean="0"/>
              <a:t>V,F,w</a:t>
            </a:r>
            <a:r>
              <a:rPr lang="en-CA" sz="2800" dirty="0" smtClean="0"/>
              <a:t>),</a:t>
            </a:r>
            <a:br>
              <a:rPr lang="en-CA" sz="2800" dirty="0" smtClean="0"/>
            </a:br>
            <a:r>
              <a:rPr lang="en-CA" sz="2800" dirty="0" smtClean="0"/>
              <a:t>where F</a:t>
            </a:r>
            <a:r>
              <a:rPr lang="en-CA" sz="2800" dirty="0" smtClean="0">
                <a:latin typeface="cmsy10"/>
              </a:rPr>
              <a:t>µ</a:t>
            </a:r>
            <a:r>
              <a:rPr lang="en-CA" sz="2800" dirty="0" smtClean="0"/>
              <a:t>E and w : F </a:t>
            </a:r>
            <a:r>
              <a:rPr lang="en-CA" sz="2800" dirty="0" smtClean="0">
                <a:latin typeface="cmsy10"/>
              </a:rPr>
              <a:t>!</a:t>
            </a:r>
            <a:r>
              <a:rPr lang="en-CA" sz="2800" dirty="0" smtClean="0"/>
              <a:t> </a:t>
            </a:r>
            <a:r>
              <a:rPr lang="en-CA" sz="2800" dirty="0" smtClean="0">
                <a:latin typeface="msbm10"/>
              </a:rPr>
              <a:t>R</a:t>
            </a:r>
          </a:p>
          <a:p>
            <a:endParaRPr lang="en-CA" sz="2800" dirty="0" smtClean="0"/>
          </a:p>
        </p:txBody>
      </p:sp>
      <p:sp>
        <p:nvSpPr>
          <p:cNvPr id="9" name="TextBox 8"/>
          <p:cNvSpPr txBox="1"/>
          <p:nvPr/>
        </p:nvSpPr>
        <p:spPr>
          <a:xfrm>
            <a:off x="1524000" y="2249031"/>
            <a:ext cx="6019800" cy="2246769"/>
          </a:xfrm>
          <a:prstGeom prst="rect">
            <a:avLst/>
          </a:prstGeom>
          <a:solidFill>
            <a:srgbClr val="FFFFCC"/>
          </a:solidFill>
          <a:ln>
            <a:solidFill>
              <a:schemeClr val="tx1"/>
            </a:solidFill>
          </a:ln>
        </p:spPr>
        <p:txBody>
          <a:bodyPr wrap="square" rtlCol="0">
            <a:spAutoFit/>
          </a:bodyPr>
          <a:lstStyle/>
          <a:p>
            <a:pPr marL="0" lvl="1"/>
            <a:r>
              <a:rPr lang="en-US" sz="2800" dirty="0" smtClean="0"/>
              <a:t>For </a:t>
            </a:r>
            <a:r>
              <a:rPr lang="en-US" sz="2800" dirty="0" err="1" smtClean="0"/>
              <a:t>i</a:t>
            </a:r>
            <a:r>
              <a:rPr lang="en-US" sz="2800" dirty="0" smtClean="0"/>
              <a:t>=1 to </a:t>
            </a:r>
            <a:r>
              <a:rPr lang="en-US" sz="2800" dirty="0" smtClean="0">
                <a:latin typeface="cmmi10"/>
              </a:rPr>
              <a:t>½</a:t>
            </a:r>
          </a:p>
          <a:p>
            <a:pPr marL="0" lvl="1">
              <a:tabLst>
                <a:tab pos="360363" algn="l"/>
              </a:tabLst>
            </a:pPr>
            <a:r>
              <a:rPr lang="en-US" sz="2800" dirty="0" smtClean="0"/>
              <a:t>	For each edge e</a:t>
            </a:r>
            <a:r>
              <a:rPr lang="en-US" sz="2800" dirty="0" smtClean="0">
                <a:latin typeface="cmsy10"/>
              </a:rPr>
              <a:t>2</a:t>
            </a:r>
            <a:r>
              <a:rPr lang="en-US" sz="2800" dirty="0" smtClean="0"/>
              <a:t>E</a:t>
            </a:r>
          </a:p>
          <a:p>
            <a:pPr marL="0" lvl="1">
              <a:tabLst>
                <a:tab pos="722313" algn="l"/>
                <a:tab pos="1071563" algn="l"/>
              </a:tabLst>
            </a:pPr>
            <a:r>
              <a:rPr lang="en-US" sz="2800" dirty="0" smtClean="0"/>
              <a:t>	With probability </a:t>
            </a:r>
            <a:r>
              <a:rPr lang="en-US" sz="2800" dirty="0" err="1" smtClean="0"/>
              <a:t>p</a:t>
            </a:r>
            <a:r>
              <a:rPr lang="en-US" sz="2800" baseline="-25000" dirty="0" err="1" smtClean="0"/>
              <a:t>e</a:t>
            </a:r>
            <a:r>
              <a:rPr lang="en-US" sz="2800" dirty="0" smtClean="0"/>
              <a:t>,</a:t>
            </a:r>
            <a:br>
              <a:rPr lang="en-US" sz="2800" dirty="0" smtClean="0"/>
            </a:br>
            <a:r>
              <a:rPr lang="en-US" sz="2800" dirty="0" smtClean="0"/>
              <a:t>		Add e to F</a:t>
            </a:r>
            <a:br>
              <a:rPr lang="en-US" sz="2800" dirty="0" smtClean="0"/>
            </a:br>
            <a:r>
              <a:rPr lang="en-US" sz="2800" dirty="0" smtClean="0"/>
              <a:t>	    Increase </a:t>
            </a:r>
            <a:r>
              <a:rPr lang="en-US" sz="2800" dirty="0" smtClean="0">
                <a:latin typeface="Calibri"/>
              </a:rPr>
              <a:t>w</a:t>
            </a:r>
            <a:r>
              <a:rPr lang="en-US" sz="2800" baseline="-25000" dirty="0" smtClean="0">
                <a:latin typeface="Calibri"/>
              </a:rPr>
              <a:t>e</a:t>
            </a:r>
            <a:r>
              <a:rPr lang="en-US" sz="2800" dirty="0" smtClean="0"/>
              <a:t> by 1/(</a:t>
            </a:r>
            <a:r>
              <a:rPr lang="en-US" sz="2800" dirty="0" smtClean="0">
                <a:latin typeface="cmmi10"/>
              </a:rPr>
              <a:t>½</a:t>
            </a:r>
            <a:r>
              <a:rPr lang="en-US" sz="2800" dirty="0" smtClean="0"/>
              <a:t>p</a:t>
            </a:r>
            <a:r>
              <a:rPr lang="en-US" sz="2800" baseline="-25000" dirty="0" smtClean="0"/>
              <a:t>e</a:t>
            </a:r>
            <a:r>
              <a:rPr lang="en-US" sz="2800" dirty="0" smtClean="0"/>
              <a:t>)</a:t>
            </a:r>
            <a:endParaRPr lang="en-US" sz="2800" baseline="-25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FIRSTISAAC20FUNG@C97BEEEO7BHDKKVB" val="3748"/>
</p:tagLst>
</file>

<file path=ppt/tags/tag10.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nickstyle}&#10;\begin{document}&#10;$$&#10;| |C_i| - w(C_i) | &#10;\leq \frac{|C|}{2 \log n}&#10;$$&#10;\end{document}&#10;"/>
  <p:tag name="FILENAME" val="TP_tmp"/>
  <p:tag name="FORMAT" val="png256"/>
  <p:tag name="RES" val="1200"/>
  <p:tag name="BLEND" val="0"/>
  <p:tag name="TRANSPARENT" val="1"/>
  <p:tag name="TBUG" val="0"/>
  <p:tag name="ALLOWFS" val="0"/>
  <p:tag name="ORIGWIDTH" val="100"/>
  <p:tag name="PICTUREFILESIZE" val="9229"/>
</p:tagLst>
</file>

<file path=ppt/tags/tag11.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nickstyle}&#10;\begin{document}&#10;$$&#10;| |C_i| - w(C_i) | &#10;\leq \frac{|C|}{2 \log n}&#10;$$&#10;\end{document}&#10;"/>
  <p:tag name="FILENAME" val="TP_tmp"/>
  <p:tag name="FORMAT" val="png256"/>
  <p:tag name="RES" val="1200"/>
  <p:tag name="BLEND" val="0"/>
  <p:tag name="TRANSPARENT" val="1"/>
  <p:tag name="TBUG" val="0"/>
  <p:tag name="ALLOWFS" val="0"/>
  <p:tag name="ORIGWIDTH" val="100"/>
  <p:tag name="PICTUREFILESIZE" val="9229"/>
</p:tagLst>
</file>

<file path=ppt/tags/tag12.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nickstyle}&#10;\begin{document}&#10;$$&#10;\operatorname{Pr} \Big[ | |C_i| - w(C_i) | &#10;&gt; \frac{|C|}{2 \log n} \Big] &#10;$$&#10;\end{document}&#10;"/>
  <p:tag name="FILENAME" val="TP_tmp"/>
  <p:tag name="FORMAT" val="png256"/>
  <p:tag name="RES" val="1200"/>
  <p:tag name="BLEND" val="0"/>
  <p:tag name="TRANSPARENT" val="1"/>
  <p:tag name="TBUG" val="0"/>
  <p:tag name="ALLOWFS" val="0"/>
  <p:tag name="ORIGWIDTH" val="122"/>
  <p:tag name="PICTUREFILESIZE" val="11390"/>
</p:tagLst>
</file>

<file path=ppt/tags/tag2.xml><?xml version="1.0" encoding="utf-8"?>
<p:tagLst xmlns:a="http://schemas.openxmlformats.org/drawingml/2006/main" xmlns:r="http://schemas.openxmlformats.org/officeDocument/2006/relationships" xmlns:p="http://schemas.openxmlformats.org/presentationml/2006/main">
  <p:tag name="HIDDENFONTSHAPE" val="true"/>
</p:tagLst>
</file>

<file path=ppt/tags/tag3.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nickstyle}&#10;\begin{document}&#10;$$&#10;x \transpose L_S x&#10;\:\leq\:&#10;x \transpose L_G x&#10;\:\leq\:&#10;(1+\epsilon) \, x \transpose L_S x&#10;$$&#10;\end{document}&#10;"/>
  <p:tag name="FILENAME" val="TP_tmp"/>
  <p:tag name="FORMAT" val="png256"/>
  <p:tag name="RES" val="1200"/>
  <p:tag name="BLEND" val="0"/>
  <p:tag name="TRANSPARENT" val="0"/>
  <p:tag name="TBUG" val="0"/>
  <p:tag name="ALLOWFS" val="0"/>
  <p:tag name="ORIGWIDTH" val="156"/>
  <p:tag name="PICTUREFILESIZE" val="8607"/>
</p:tagLst>
</file>

<file path=ppt/tags/tag4.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begin{document}&#10;$ O(\sqrt{\log n})$&#10;\end{document}&#10;"/>
  <p:tag name="FILENAME" val="TP_tmp"/>
  <p:tag name="FORMAT" val="png256"/>
  <p:tag name="RES" val="1200"/>
  <p:tag name="BLEND" val="0"/>
  <p:tag name="TRANSPARENT" val="1"/>
  <p:tag name="TBUG" val="0"/>
  <p:tag name="ALLOWFS" val="0"/>
  <p:tag name="ORIGWIDTH" val="44"/>
  <p:tag name="PICTUREFILESIZE" val="4451"/>
</p:tagLst>
</file>

<file path=ppt/tags/tag5.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begin{document}&#10;$ O(\sqrt{\log n})$&#10;\end{document}&#10;"/>
  <p:tag name="FILENAME" val="TP_tmp"/>
  <p:tag name="FORMAT" val="png256"/>
  <p:tag name="RES" val="1200"/>
  <p:tag name="BLEND" val="0"/>
  <p:tag name="TRANSPARENT" val="1"/>
  <p:tag name="TBUG" val="0"/>
  <p:tag name="ALLOWFS" val="0"/>
  <p:tag name="ORIGWIDTH" val="44"/>
  <p:tag name="PICTUREFILESIZE" val="4451"/>
</p:tagLst>
</file>

<file path=ppt/tags/tag6.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begin{document}&#10;$ O(\log^{1/\epsilon} n)$&#10;\end{document}&#10;"/>
  <p:tag name="FILENAME" val="TP_tmp"/>
  <p:tag name="FORMAT" val="png256"/>
  <p:tag name="RES" val="1200"/>
  <p:tag name="BLEND" val="0"/>
  <p:tag name="TRANSPARENT" val="1"/>
  <p:tag name="TBUG" val="0"/>
  <p:tag name="ALLOWFS" val="0"/>
  <p:tag name="ORIGWIDTH" val="47"/>
  <p:tag name="PICTUREFILESIZE" val="4412"/>
</p:tagLst>
</file>

<file path=ppt/tags/tag7.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nickstyle}&#10;\begin{document}&#10;$$&#10;| |\delta_G(U)| - w(\delta_H(U)) | &#10;\leq&#10;\sum_{i=1}^{\log n} | |\delta_G(U) \intersect E_i| - w(\delta_H(U) \intersect E_i) | &#10;\leq \frac{|\delta_G(U)|}{2}&#10;$$&#10;\end{document}&#10;"/>
  <p:tag name="FILENAME" val="TP_tmp"/>
  <p:tag name="FORMAT" val="png256"/>
  <p:tag name="RES" val="1200"/>
  <p:tag name="BLEND" val="0"/>
  <p:tag name="TRANSPARENT" val="0"/>
  <p:tag name="TBUG" val="0"/>
  <p:tag name="ALLOWFS" val="0"/>
  <p:tag name="ORIGWIDTH" val="308"/>
  <p:tag name="PICTUREFILESIZE" val="27176"/>
</p:tagLst>
</file>

<file path=ppt/tags/tag8.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nickstyle}&#10;\begin{document}&#10;$$&#10;| |\delta(U) \intersect E_i| - w(\delta(U) \intersect E_i) | &#10;\leq \frac{|\delta(U)|}{2 \log n}&#10;$$&#10;\end{document}"/>
  <p:tag name="FILENAME" val="TP_tmp"/>
  <p:tag name="FORMAT" val="png256"/>
  <p:tag name="RES" val="1200"/>
  <p:tag name="BLEND" val="0"/>
  <p:tag name="TRANSPARENT" val="1"/>
  <p:tag name="TBUG" val="0"/>
  <p:tag name="ALLOWFS" val="0"/>
  <p:tag name="ORIGWIDTH" val="164"/>
  <p:tag name="PICTUREFILESIZE" val="15003"/>
</p:tagLst>
</file>

<file path=ppt/tags/tag9.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nickstyle}&#10;\begin{document}&#10;$$&#10;| |\delta(U) \intersect E_i| - w(\delta(U) \intersect E_i) | &#10;\leq \frac{|\delta(U)|}{2 \log n}&#10;$$&#10;\end{document}&#10;"/>
  <p:tag name="FILENAME" val="TP_tmp"/>
  <p:tag name="FORMAT" val="png256"/>
  <p:tag name="RES" val="1200"/>
  <p:tag name="BLEND" val="0"/>
  <p:tag name="TRANSPARENT" val="1"/>
  <p:tag name="TBUG" val="0"/>
  <p:tag name="ALLOWFS" val="0"/>
  <p:tag name="ORIGWIDTH" val="164"/>
  <p:tag name="PICTUREFILESIZE" val="1500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9050">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13342</TotalTime>
  <Words>1255</Words>
  <Application>Microsoft Office PowerPoint</Application>
  <PresentationFormat>On-screen Show (4:3)</PresentationFormat>
  <Paragraphs>253</Paragraphs>
  <Slides>20</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20</vt:i4>
      </vt:variant>
    </vt:vector>
  </HeadingPairs>
  <TitlesOfParts>
    <vt:vector size="29" baseType="lpstr">
      <vt:lpstr>Arial</vt:lpstr>
      <vt:lpstr>Calibri</vt:lpstr>
      <vt:lpstr>CMR10</vt:lpstr>
      <vt:lpstr>CMMI10</vt:lpstr>
      <vt:lpstr>CMSY10ORIG</vt:lpstr>
      <vt:lpstr>cmsy10</vt:lpstr>
      <vt:lpstr>msbm10</vt:lpstr>
      <vt:lpstr>Symbol</vt:lpstr>
      <vt:lpstr>Office Theme</vt:lpstr>
      <vt:lpstr>Graph Sparsifiers by Edge-Connectivity and Random Spanning Trees</vt:lpstr>
      <vt:lpstr>What are sparsifiers?</vt:lpstr>
      <vt:lpstr>Why are sparsifiers useful?</vt:lpstr>
      <vt:lpstr>Our Motivation</vt:lpstr>
      <vt:lpstr>Formal problem statement</vt:lpstr>
      <vt:lpstr>Sparsifying Complete Graph</vt:lpstr>
      <vt:lpstr>Generalize to arbitrary G?</vt:lpstr>
      <vt:lpstr>Non-uniform sampling algorithm  [BK’96]</vt:lpstr>
      <vt:lpstr>Non-uniform sampling algorithm  [BK’96]</vt:lpstr>
      <vt:lpstr>Prior Work</vt:lpstr>
      <vt:lpstr>Our Work</vt:lpstr>
      <vt:lpstr>Our Work</vt:lpstr>
      <vt:lpstr>Our Work</vt:lpstr>
      <vt:lpstr>Slide 14</vt:lpstr>
      <vt:lpstr>Slide 15</vt:lpstr>
      <vt:lpstr>Slide 16</vt:lpstr>
      <vt:lpstr>Slide 17</vt:lpstr>
      <vt:lpstr>Counting Small Cut-Induced Sets</vt:lpstr>
      <vt:lpstr>Comparison</vt:lpstr>
      <vt:lpstr>Conclusions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Graph sparsification by edge connectivity and random spanning tree</dc:title>
  <dc:creator>Valued Acer Customer</dc:creator>
  <cp:lastModifiedBy>Nick</cp:lastModifiedBy>
  <cp:revision>48</cp:revision>
  <dcterms:created xsi:type="dcterms:W3CDTF">2010-08-04T14:40:11Z</dcterms:created>
  <dcterms:modified xsi:type="dcterms:W3CDTF">2011-04-06T15:25:13Z</dcterms:modified>
</cp:coreProperties>
</file>