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442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2" r:id="rId10"/>
    <p:sldId id="423" r:id="rId11"/>
    <p:sldId id="440" r:id="rId12"/>
    <p:sldId id="439" r:id="rId13"/>
    <p:sldId id="441" r:id="rId14"/>
    <p:sldId id="424" r:id="rId15"/>
    <p:sldId id="428" r:id="rId16"/>
    <p:sldId id="429" r:id="rId17"/>
    <p:sldId id="425" r:id="rId18"/>
    <p:sldId id="426" r:id="rId19"/>
    <p:sldId id="427" r:id="rId20"/>
    <p:sldId id="431" r:id="rId21"/>
    <p:sldId id="432" r:id="rId22"/>
    <p:sldId id="435" r:id="rId23"/>
    <p:sldId id="436" r:id="rId24"/>
    <p:sldId id="437" r:id="rId25"/>
    <p:sldId id="438" r:id="rId26"/>
  </p:sldIdLst>
  <p:sldSz cx="9144000" cy="6858000" type="screen4x3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CMR10" pitchFamily="34" charset="0"/>
      <p:regular r:id="rId32"/>
    </p:embeddedFont>
    <p:embeddedFont>
      <p:font typeface="CMMI10" pitchFamily="34" charset="0"/>
      <p:regular r:id="rId33"/>
    </p:embeddedFont>
    <p:embeddedFont>
      <p:font typeface="CMSY10ORIG" pitchFamily="34" charset="0"/>
      <p:regular r:id="rId34"/>
    </p:embeddedFont>
    <p:embeddedFont>
      <p:font typeface="CMSS8" pitchFamily="34" charset="0"/>
      <p:regular r:id="rId35"/>
    </p:embeddedFont>
    <p:embeddedFont>
      <p:font typeface="CMMI7" pitchFamily="34" charset="0"/>
      <p:regular r:id="rId36"/>
    </p:embeddedFont>
    <p:embeddedFont>
      <p:font typeface="CMEX10" pitchFamily="34" charset="0"/>
      <p:regular r:id="rId37"/>
    </p:embeddedFont>
    <p:embeddedFont>
      <p:font typeface="CMR7" pitchFamily="34" charset="0"/>
      <p:regular r:id="rId38"/>
    </p:embeddedFont>
    <p:embeddedFont>
      <p:font typeface="MSBM10" pitchFamily="34" charset="0"/>
      <p:regular r:id="rId39"/>
    </p:embeddedFont>
    <p:embeddedFont>
      <p:font typeface="CMSY7" pitchFamily="34" charset="0"/>
      <p:regular r:id="rId40"/>
    </p:embeddedFont>
    <p:embeddedFont>
      <p:font typeface="CMMI5" pitchFamily="34" charset="0"/>
      <p:regular r:id="rId41"/>
    </p:embeddedFont>
    <p:embeddedFont>
      <p:font typeface="cmsy10" pitchFamily="34" charset="0"/>
      <p:regular r:id="rId42"/>
    </p:embeddedFont>
    <p:embeddedFont>
      <p:font typeface="msam10" pitchFamily="34" charset="0"/>
      <p:regular r:id="rId43"/>
    </p:embeddedFont>
  </p:embeddedFont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D6D"/>
    <a:srgbClr val="FF3300"/>
    <a:srgbClr val="FFFF99"/>
    <a:srgbClr val="AFDC7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1" autoAdjust="0"/>
    <p:restoredTop sz="88732" autoAdjust="0"/>
  </p:normalViewPr>
  <p:slideViewPr>
    <p:cSldViewPr snapToGrid="0">
      <p:cViewPr varScale="1">
        <p:scale>
          <a:sx n="69" d="100"/>
          <a:sy n="69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BAAFD-F484-4DB7-86F4-821294F105D4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97FC3-9866-4ED2-9709-168E31BE3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Suppose</a:t>
            </a:r>
            <a:r>
              <a:rPr lang="en-CA" baseline="0" dirty="0" smtClean="0"/>
              <a:t> </a:t>
            </a:r>
            <a:r>
              <a:rPr lang="en-CA" dirty="0" err="1" smtClean="0"/>
              <a:t>y^T</a:t>
            </a:r>
            <a:r>
              <a:rPr lang="en-CA" dirty="0" smtClean="0"/>
              <a:t> X y &gt;= 0 is violated by Z. Then what is the vector a?</a:t>
            </a:r>
          </a:p>
          <a:p>
            <a:r>
              <a:rPr lang="en-CA" dirty="0" smtClean="0"/>
              <a:t>Let w = [ y1^2, 2 y1</a:t>
            </a:r>
            <a:r>
              <a:rPr lang="en-CA" baseline="0" dirty="0" smtClean="0"/>
              <a:t> y2, 2 y1 y3, …, y2^2, 2 y2 y3, 2 y2 y4, … ]</a:t>
            </a:r>
          </a:p>
          <a:p>
            <a:r>
              <a:rPr lang="en-CA" baseline="0" dirty="0" smtClean="0"/>
              <a:t>Then w*x &gt;= 0 for every x in P, but w*z &lt; 0.</a:t>
            </a:r>
          </a:p>
          <a:p>
            <a:r>
              <a:rPr lang="en-CA" baseline="0" dirty="0" smtClean="0"/>
              <a:t>So we can take a = -w.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29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7129"/>
            <a:ext cx="8229600" cy="56145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2498-82DB-4842-8F38-BA008EFB581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math.uwaterloo.ca/~harvey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eboo.convexoptimization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holesky_decomposi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C&amp;O 355</a:t>
            </a:r>
            <a:br>
              <a:rPr lang="en-US" dirty="0" smtClean="0"/>
            </a:br>
            <a:r>
              <a:rPr lang="en-US" dirty="0" smtClean="0"/>
              <a:t>Mathematical Programming</a:t>
            </a:r>
            <a:br>
              <a:rPr lang="en-US" dirty="0" smtClean="0"/>
            </a:br>
            <a:r>
              <a:rPr lang="en-US" dirty="0" smtClean="0"/>
              <a:t>Fall 2010</a:t>
            </a:r>
            <a:br>
              <a:rPr lang="en-US" dirty="0" smtClean="0"/>
            </a:b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724400"/>
            <a:ext cx="6705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hlinkClick r:id="rId4"/>
              </a:rPr>
              <a:t>N. Harvey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</a:t>
            </a:r>
            <a:r>
              <a:rPr lang="en-US" smtClean="0"/>
              <a:t>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SS8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MSBM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5"/>
              </a:rPr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Positive </a:t>
            </a:r>
            <a:r>
              <a:rPr lang="en-US" dirty="0" err="1" smtClean="0"/>
              <a:t>Semidefinite</a:t>
            </a:r>
            <a:r>
              <a:rPr lang="en-US" dirty="0" smtClean="0"/>
              <a:t> Matrices (again)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91" y="839143"/>
            <a:ext cx="8509820" cy="56145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Assume M is a symmetric, d x d matrix</a:t>
            </a:r>
          </a:p>
          <a:p>
            <a:r>
              <a:rPr lang="en-US" sz="2800" b="1" dirty="0" smtClean="0"/>
              <a:t>Definition 1: </a:t>
            </a:r>
            <a:r>
              <a:rPr lang="en-US" sz="2800" dirty="0" smtClean="0"/>
              <a:t>M is PSD </a:t>
            </a:r>
            <a:r>
              <a:rPr lang="en-US" sz="2800" dirty="0" err="1" smtClean="0"/>
              <a:t>iff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9</a:t>
            </a:r>
            <a:r>
              <a:rPr lang="en-US" sz="2800" dirty="0" smtClean="0"/>
              <a:t>V </a:t>
            </a:r>
            <a:r>
              <a:rPr lang="en-US" sz="2800" dirty="0" err="1" smtClean="0"/>
              <a:t>s.t</a:t>
            </a:r>
            <a:r>
              <a:rPr lang="en-US" sz="2800" dirty="0" smtClean="0"/>
              <a:t>. M = </a:t>
            </a:r>
            <a:r>
              <a:rPr lang="en-US" sz="2800" dirty="0" smtClean="0">
                <a:latin typeface="Calibri"/>
              </a:rPr>
              <a:t>V</a:t>
            </a:r>
            <a:r>
              <a:rPr lang="en-US" sz="2800" baseline="30000" dirty="0" smtClean="0">
                <a:latin typeface="Calibri"/>
              </a:rPr>
              <a:t>T</a:t>
            </a:r>
            <a:r>
              <a:rPr lang="en-US" sz="2800" dirty="0" smtClean="0"/>
              <a:t>V.</a:t>
            </a:r>
          </a:p>
          <a:p>
            <a:r>
              <a:rPr lang="en-US" sz="2800" b="1" dirty="0" smtClean="0"/>
              <a:t>Definition 2: </a:t>
            </a:r>
            <a:r>
              <a:rPr lang="en-US" sz="2800" dirty="0" smtClean="0"/>
              <a:t>M is PSD </a:t>
            </a:r>
            <a:r>
              <a:rPr lang="en-US" sz="2800" dirty="0" err="1" smtClean="0"/>
              <a:t>iff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Calibri"/>
              </a:rPr>
              <a:t>y</a:t>
            </a:r>
            <a:r>
              <a:rPr lang="en-US" sz="2800" baseline="30000" dirty="0" err="1" smtClean="0">
                <a:latin typeface="Calibri"/>
              </a:rPr>
              <a:t>T</a:t>
            </a:r>
            <a:r>
              <a:rPr lang="en-US" sz="2800" dirty="0" err="1" smtClean="0"/>
              <a:t>My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0 </a:t>
            </a:r>
            <a:r>
              <a:rPr lang="en-US" sz="2800" dirty="0" smtClean="0">
                <a:latin typeface="cmsy10"/>
              </a:rPr>
              <a:t>8</a:t>
            </a:r>
            <a:r>
              <a:rPr lang="en-US" sz="2800" dirty="0" smtClean="0"/>
              <a:t>y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>
                <a:latin typeface="msbm10"/>
              </a:rPr>
              <a:t>R</a:t>
            </a:r>
            <a:r>
              <a:rPr lang="en-US" sz="2800" baseline="30000" dirty="0" smtClean="0">
                <a:latin typeface="Calibri"/>
              </a:rPr>
              <a:t>d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/>
              <a:t>Definition 3: </a:t>
            </a:r>
            <a:r>
              <a:rPr lang="en-US" sz="2800" dirty="0" smtClean="0"/>
              <a:t>M is PSD </a:t>
            </a:r>
            <a:r>
              <a:rPr lang="en-US" sz="2800" dirty="0" err="1" smtClean="0"/>
              <a:t>iff</a:t>
            </a:r>
            <a:r>
              <a:rPr lang="en-US" sz="2800" dirty="0" smtClean="0"/>
              <a:t> all </a:t>
            </a:r>
            <a:r>
              <a:rPr lang="en-US" sz="2800" dirty="0" err="1" smtClean="0"/>
              <a:t>eigenvalues</a:t>
            </a:r>
            <a:r>
              <a:rPr lang="en-US" sz="2800" dirty="0" smtClean="0"/>
              <a:t> are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0.</a:t>
            </a:r>
          </a:p>
          <a:p>
            <a:endParaRPr lang="en-US" sz="1200" dirty="0" smtClean="0"/>
          </a:p>
          <a:p>
            <a:r>
              <a:rPr lang="en-US" sz="2800" b="1" dirty="0" smtClean="0"/>
              <a:t>Claim:</a:t>
            </a:r>
            <a:r>
              <a:rPr lang="en-US" sz="2800" dirty="0" smtClean="0"/>
              <a:t> Definition 3  </a:t>
            </a:r>
            <a:r>
              <a:rPr lang="en-US" sz="2800" dirty="0" smtClean="0">
                <a:latin typeface="cmsy10"/>
              </a:rPr>
              <a:t>)</a:t>
            </a:r>
            <a:r>
              <a:rPr lang="en-US" sz="2800" dirty="0" smtClean="0"/>
              <a:t>  Definition 1.</a:t>
            </a:r>
          </a:p>
          <a:p>
            <a:r>
              <a:rPr lang="en-US" sz="2800" b="1" dirty="0" smtClean="0"/>
              <a:t>Proof: </a:t>
            </a:r>
            <a:r>
              <a:rPr lang="en-US" sz="2800" dirty="0" smtClean="0"/>
              <a:t>Since M symmetric, M = U</a:t>
            </a:r>
            <a:r>
              <a:rPr lang="en-US" sz="1600" dirty="0" smtClean="0"/>
              <a:t> </a:t>
            </a:r>
            <a:r>
              <a:rPr lang="en-US" sz="2800" dirty="0" smtClean="0"/>
              <a:t>D</a:t>
            </a:r>
            <a:r>
              <a:rPr lang="en-US" sz="1400" dirty="0" smtClean="0"/>
              <a:t> </a:t>
            </a:r>
            <a:r>
              <a:rPr lang="en-US" sz="2800" dirty="0" smtClean="0"/>
              <a:t>U</a:t>
            </a:r>
            <a:r>
              <a:rPr lang="en-US" sz="2800" baseline="30000" dirty="0" smtClean="0"/>
              <a:t>T</a:t>
            </a:r>
            <a:r>
              <a:rPr lang="en-US" sz="2800" dirty="0" smtClean="0"/>
              <a:t> where D is diagonal and its diagonal entries are the </a:t>
            </a:r>
            <a:r>
              <a:rPr lang="en-US" sz="2800" dirty="0" err="1" smtClean="0"/>
              <a:t>eigenvalues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	Let W be diagonal matrix </a:t>
            </a:r>
            <a:r>
              <a:rPr lang="en-US" sz="2800" dirty="0" smtClean="0">
                <a:latin typeface="Calibri"/>
              </a:rPr>
              <a:t>W=D</a:t>
            </a:r>
            <a:r>
              <a:rPr lang="en-US" sz="2800" baseline="30000" dirty="0" smtClean="0">
                <a:latin typeface="Calibri"/>
              </a:rPr>
              <a:t>1/2</a:t>
            </a:r>
            <a:r>
              <a:rPr lang="en-US" sz="2800" dirty="0" smtClean="0"/>
              <a:t>, i.e.,</a:t>
            </a:r>
          </a:p>
          <a:p>
            <a:pPr>
              <a:buNone/>
            </a:pPr>
            <a:r>
              <a:rPr lang="en-US" sz="2800" dirty="0" smtClean="0"/>
              <a:t>	Then M = </a:t>
            </a:r>
            <a:r>
              <a:rPr lang="en-US" sz="2800" dirty="0" smtClean="0">
                <a:latin typeface="Calibri"/>
              </a:rPr>
              <a:t>U</a:t>
            </a:r>
            <a:r>
              <a:rPr lang="en-US" sz="2800" baseline="30000" dirty="0" smtClean="0">
                <a:latin typeface="Calibri"/>
              </a:rPr>
              <a:t>T</a:t>
            </a:r>
            <a:r>
              <a:rPr lang="en-US" sz="2800" dirty="0" smtClean="0"/>
              <a:t> W </a:t>
            </a:r>
            <a:r>
              <a:rPr lang="en-US" sz="2800" dirty="0" err="1" smtClean="0"/>
              <a:t>W</a:t>
            </a:r>
            <a:r>
              <a:rPr lang="en-US" sz="2800" dirty="0" smtClean="0"/>
              <a:t> U = U</a:t>
            </a:r>
            <a:r>
              <a:rPr lang="en-US" sz="2800" baseline="30000" dirty="0" smtClean="0"/>
              <a:t>T</a:t>
            </a:r>
            <a:r>
              <a:rPr lang="en-US" sz="1600" dirty="0" smtClean="0"/>
              <a:t> </a:t>
            </a:r>
            <a:r>
              <a:rPr lang="en-US" sz="2800" dirty="0" smtClean="0">
                <a:latin typeface="Calibri"/>
              </a:rPr>
              <a:t>W</a:t>
            </a:r>
            <a:r>
              <a:rPr lang="en-US" sz="2800" baseline="30000" dirty="0" smtClean="0">
                <a:latin typeface="Calibri"/>
              </a:rPr>
              <a:t>T</a:t>
            </a:r>
            <a:r>
              <a:rPr lang="en-US" sz="1600" dirty="0" smtClean="0"/>
              <a:t> </a:t>
            </a:r>
            <a:r>
              <a:rPr lang="en-US" sz="2800" dirty="0" smtClean="0"/>
              <a:t>W</a:t>
            </a:r>
            <a:r>
              <a:rPr lang="en-US" sz="1600" dirty="0" smtClean="0"/>
              <a:t> </a:t>
            </a:r>
            <a:r>
              <a:rPr lang="en-US" sz="2800" dirty="0" smtClean="0"/>
              <a:t>U = (W</a:t>
            </a:r>
            <a:r>
              <a:rPr lang="en-US" sz="2800" dirty="0" smtClean="0">
                <a:latin typeface="Calibri"/>
              </a:rPr>
              <a:t>U)</a:t>
            </a:r>
            <a:r>
              <a:rPr lang="en-US" sz="2800" baseline="30000" dirty="0" smtClean="0">
                <a:latin typeface="Calibri"/>
              </a:rPr>
              <a:t>T</a:t>
            </a:r>
            <a:r>
              <a:rPr lang="en-US" sz="1600" dirty="0" smtClean="0"/>
              <a:t> </a:t>
            </a:r>
            <a:r>
              <a:rPr lang="en-US" sz="2800" dirty="0" smtClean="0"/>
              <a:t>(WU) = </a:t>
            </a:r>
            <a:r>
              <a:rPr lang="en-US" sz="2800" dirty="0" smtClean="0">
                <a:latin typeface="Calibri"/>
              </a:rPr>
              <a:t>V</a:t>
            </a:r>
            <a:r>
              <a:rPr lang="en-US" sz="2800" baseline="30000" dirty="0" smtClean="0">
                <a:latin typeface="Calibri"/>
              </a:rPr>
              <a:t>T</a:t>
            </a:r>
            <a:r>
              <a:rPr lang="en-US" sz="1400" dirty="0" smtClean="0"/>
              <a:t> </a:t>
            </a:r>
            <a:r>
              <a:rPr lang="en-US" sz="2800" dirty="0" smtClean="0"/>
              <a:t>V, where V = WU.						      </a:t>
            </a:r>
            <a:r>
              <a:rPr lang="en-US" sz="2800" dirty="0" smtClean="0">
                <a:latin typeface="msam10"/>
              </a:rPr>
              <a:t>¤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224382" y="4650659"/>
            <a:ext cx="1820572" cy="408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Positive </a:t>
            </a:r>
            <a:r>
              <a:rPr lang="en-US" dirty="0" err="1" smtClean="0"/>
              <a:t>Semidefinite</a:t>
            </a:r>
            <a:r>
              <a:rPr lang="en-US" dirty="0" smtClean="0"/>
              <a:t> Matrices (again)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91" y="839143"/>
            <a:ext cx="8617970" cy="56145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Assume M is a symmetric, d x d matrix</a:t>
            </a:r>
          </a:p>
          <a:p>
            <a:r>
              <a:rPr lang="en-US" sz="2800" b="1" dirty="0" smtClean="0"/>
              <a:t>Definition 1: </a:t>
            </a:r>
            <a:r>
              <a:rPr lang="en-US" sz="2800" dirty="0" smtClean="0"/>
              <a:t>M is PSD </a:t>
            </a:r>
            <a:r>
              <a:rPr lang="en-US" sz="2800" dirty="0" err="1" smtClean="0"/>
              <a:t>iff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9</a:t>
            </a:r>
            <a:r>
              <a:rPr lang="en-US" sz="2800" dirty="0" smtClean="0"/>
              <a:t>V </a:t>
            </a:r>
            <a:r>
              <a:rPr lang="en-US" sz="2800" dirty="0" err="1" smtClean="0"/>
              <a:t>s.t</a:t>
            </a:r>
            <a:r>
              <a:rPr lang="en-US" sz="2800" dirty="0" smtClean="0"/>
              <a:t>. M = </a:t>
            </a:r>
            <a:r>
              <a:rPr lang="en-US" sz="2800" dirty="0" smtClean="0">
                <a:latin typeface="Calibri"/>
              </a:rPr>
              <a:t>V</a:t>
            </a:r>
            <a:r>
              <a:rPr lang="en-US" sz="2800" baseline="30000" dirty="0" smtClean="0">
                <a:latin typeface="Calibri"/>
              </a:rPr>
              <a:t>T</a:t>
            </a:r>
            <a:r>
              <a:rPr lang="en-US" sz="2800" dirty="0" smtClean="0"/>
              <a:t>V.</a:t>
            </a:r>
          </a:p>
          <a:p>
            <a:r>
              <a:rPr lang="en-US" sz="2800" b="1" dirty="0" smtClean="0"/>
              <a:t>Definition 2: </a:t>
            </a:r>
            <a:r>
              <a:rPr lang="en-US" sz="2800" dirty="0" smtClean="0"/>
              <a:t>M is PSD </a:t>
            </a:r>
            <a:r>
              <a:rPr lang="en-US" sz="2800" dirty="0" err="1" smtClean="0"/>
              <a:t>iff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Calibri"/>
              </a:rPr>
              <a:t>y</a:t>
            </a:r>
            <a:r>
              <a:rPr lang="en-US" sz="2800" baseline="30000" dirty="0" err="1" smtClean="0">
                <a:latin typeface="Calibri"/>
              </a:rPr>
              <a:t>T</a:t>
            </a:r>
            <a:r>
              <a:rPr lang="en-US" sz="2800" dirty="0" err="1" smtClean="0"/>
              <a:t>My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0 </a:t>
            </a:r>
            <a:r>
              <a:rPr lang="en-US" sz="2800" dirty="0" smtClean="0">
                <a:latin typeface="cmsy10"/>
              </a:rPr>
              <a:t>8</a:t>
            </a:r>
            <a:r>
              <a:rPr lang="en-US" sz="2800" dirty="0" smtClean="0"/>
              <a:t>y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>
                <a:latin typeface="msbm10"/>
              </a:rPr>
              <a:t>R</a:t>
            </a:r>
            <a:r>
              <a:rPr lang="en-US" sz="2800" baseline="30000" dirty="0" smtClean="0">
                <a:latin typeface="Calibri"/>
              </a:rPr>
              <a:t>d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/>
              <a:t>Definition 3: </a:t>
            </a:r>
            <a:r>
              <a:rPr lang="en-US" sz="2800" dirty="0" smtClean="0"/>
              <a:t>M is PSD </a:t>
            </a:r>
            <a:r>
              <a:rPr lang="en-US" sz="2800" dirty="0" err="1" smtClean="0"/>
              <a:t>iff</a:t>
            </a:r>
            <a:r>
              <a:rPr lang="en-US" sz="2800" dirty="0" smtClean="0"/>
              <a:t> all </a:t>
            </a:r>
            <a:r>
              <a:rPr lang="en-US" sz="2800" dirty="0" err="1" smtClean="0"/>
              <a:t>eigenvalues</a:t>
            </a:r>
            <a:r>
              <a:rPr lang="en-US" sz="2800" dirty="0" smtClean="0"/>
              <a:t> are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0.</a:t>
            </a:r>
          </a:p>
          <a:p>
            <a:endParaRPr lang="en-US" sz="1000" dirty="0" smtClean="0"/>
          </a:p>
          <a:p>
            <a:r>
              <a:rPr lang="en-US" sz="2800" b="1" dirty="0" smtClean="0"/>
              <a:t>Notation:</a:t>
            </a:r>
            <a:r>
              <a:rPr lang="en-US" sz="2800" dirty="0" smtClean="0"/>
              <a:t> Let M[S,T] denote </a:t>
            </a:r>
            <a:r>
              <a:rPr lang="en-US" sz="2800" dirty="0" err="1" smtClean="0"/>
              <a:t>submatrix</a:t>
            </a:r>
            <a:r>
              <a:rPr lang="en-US" sz="2800" dirty="0" smtClean="0"/>
              <a:t> of M with</a:t>
            </a:r>
            <a:br>
              <a:rPr lang="en-US" sz="2800" dirty="0" smtClean="0"/>
            </a:br>
            <a:r>
              <a:rPr lang="en-US" sz="2800" dirty="0" smtClean="0"/>
              <a:t>row-set S and column-set T.</a:t>
            </a:r>
          </a:p>
          <a:p>
            <a:endParaRPr lang="en-US" sz="800" dirty="0" smtClean="0"/>
          </a:p>
          <a:p>
            <a:r>
              <a:rPr lang="en-US" sz="2800" b="1" dirty="0" smtClean="0"/>
              <a:t>Definition 4:</a:t>
            </a:r>
            <a:r>
              <a:rPr lang="en-US" sz="2800" dirty="0" smtClean="0"/>
              <a:t> M is PSD </a:t>
            </a:r>
            <a:r>
              <a:rPr lang="en-US" sz="2800" dirty="0" err="1" smtClean="0"/>
              <a:t>iff</a:t>
            </a:r>
            <a:r>
              <a:rPr lang="en-US" sz="2800" dirty="0" smtClean="0"/>
              <a:t> </a:t>
            </a:r>
            <a:r>
              <a:rPr lang="en-US" sz="2800" dirty="0" err="1" smtClean="0"/>
              <a:t>det</a:t>
            </a:r>
            <a:r>
              <a:rPr lang="en-US" sz="2800" dirty="0" smtClean="0"/>
              <a:t>( M[S,S] )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0  </a:t>
            </a:r>
            <a:r>
              <a:rPr lang="en-US" sz="2800" dirty="0" smtClean="0">
                <a:latin typeface="cmsy10"/>
              </a:rPr>
              <a:t>8</a:t>
            </a:r>
            <a:r>
              <a:rPr lang="en-US" sz="2800" dirty="0" smtClean="0"/>
              <a:t>S.</a:t>
            </a:r>
          </a:p>
          <a:p>
            <a:endParaRPr lang="en-US" sz="700" spc="-10" dirty="0" smtClean="0"/>
          </a:p>
          <a:p>
            <a:r>
              <a:rPr lang="en-US" sz="2800" spc="-10" dirty="0" smtClean="0"/>
              <a:t>Definitions 1-3 are very useful. Definition 4 is less useful.</a:t>
            </a:r>
            <a:endParaRPr lang="en-US" sz="1200" spc="-1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PSD Constraint is Convex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61" y="957129"/>
            <a:ext cx="8332839" cy="561458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Claim:</a:t>
            </a:r>
            <a:r>
              <a:rPr lang="en-US" sz="2800" dirty="0" smtClean="0"/>
              <a:t> The set C = { x : X is PSD } is a convex set.</a:t>
            </a:r>
          </a:p>
          <a:p>
            <a:r>
              <a:rPr lang="en-US" sz="2800" b="1" dirty="0" smtClean="0"/>
              <a:t>Proof: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By Definition 2, X is PSD </a:t>
            </a:r>
            <a:r>
              <a:rPr lang="en-US" sz="2800" dirty="0" err="1" smtClean="0"/>
              <a:t>iff</a:t>
            </a:r>
            <a:r>
              <a:rPr lang="en-US" sz="2800" dirty="0" smtClean="0"/>
              <a:t> </a:t>
            </a:r>
            <a:r>
              <a:rPr lang="en-US" sz="2800" dirty="0" err="1" smtClean="0"/>
              <a:t>y</a:t>
            </a:r>
            <a:r>
              <a:rPr lang="en-US" sz="2800" baseline="30000" dirty="0" err="1" smtClean="0"/>
              <a:t>T</a:t>
            </a:r>
            <a:r>
              <a:rPr lang="en-US" sz="2800" dirty="0" err="1" smtClean="0"/>
              <a:t>Xy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0 </a:t>
            </a:r>
            <a:r>
              <a:rPr lang="en-US" sz="2800" dirty="0" smtClean="0">
                <a:latin typeface="cmsy10"/>
              </a:rPr>
              <a:t>8</a:t>
            </a:r>
            <a:r>
              <a:rPr lang="en-US" sz="2800" dirty="0" smtClean="0"/>
              <a:t>y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>
                <a:latin typeface="msbm10"/>
              </a:rPr>
              <a:t>R</a:t>
            </a:r>
            <a:r>
              <a:rPr lang="en-US" sz="2800" baseline="30000" dirty="0" smtClean="0"/>
              <a:t>d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b="1" dirty="0" smtClean="0"/>
              <a:t>	Note: 			</a:t>
            </a:r>
            <a:r>
              <a:rPr lang="en-US" sz="2800" dirty="0" smtClean="0"/>
              <a:t>	      . For each fixed y, this is a </a:t>
            </a:r>
            <a:r>
              <a:rPr lang="en-US" sz="2800" b="1" dirty="0" smtClean="0">
                <a:solidFill>
                  <a:srgbClr val="FF0000"/>
                </a:solidFill>
              </a:rPr>
              <a:t>linear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inequality </a:t>
            </a:r>
            <a:r>
              <a:rPr lang="en-US" sz="2800" dirty="0" smtClean="0"/>
              <a:t>involving entries of X.</a:t>
            </a:r>
          </a:p>
          <a:p>
            <a:pPr>
              <a:buNone/>
            </a:pPr>
            <a:r>
              <a:rPr lang="en-US" sz="2800" dirty="0" smtClean="0"/>
              <a:t>	Each inequality defines a half-space, and is convex.</a:t>
            </a:r>
          </a:p>
          <a:p>
            <a:pPr>
              <a:buNone/>
            </a:pPr>
            <a:r>
              <a:rPr lang="en-US" sz="2800" dirty="0" smtClean="0"/>
              <a:t>	So </a:t>
            </a:r>
          </a:p>
          <a:p>
            <a:pPr>
              <a:buNone/>
            </a:pPr>
            <a:r>
              <a:rPr lang="en-US" sz="2800" dirty="0" smtClean="0"/>
              <a:t>	So C is the intersection of an (infinite!) collection of convex sets, and hence is convex.	         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(See Asst 0)</a:t>
            </a:r>
          </a:p>
          <a:p>
            <a:pPr algn="r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latin typeface="msam10"/>
              </a:rPr>
              <a:t>¥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b="1" dirty="0" smtClean="0"/>
              <a:t>Remark:</a:t>
            </a:r>
            <a:r>
              <a:rPr lang="en-US" sz="2800" dirty="0" smtClean="0"/>
              <a:t> This argument also shows that C is closed.</a:t>
            </a:r>
            <a:endParaRPr lang="en-US" sz="2800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683769" y="2517058"/>
            <a:ext cx="3753470" cy="504412"/>
          </a:xfrm>
          <a:prstGeom prst="rect">
            <a:avLst/>
          </a:prstGeo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270122" y="4031224"/>
            <a:ext cx="4207392" cy="42309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7906" y="3264317"/>
            <a:ext cx="5296621" cy="335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PSD set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9817"/>
            <a:ext cx="8229600" cy="56145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Consider 2</a:t>
            </a:r>
            <a:r>
              <a:rPr lang="en-US" sz="2000" dirty="0" smtClean="0"/>
              <a:t>x</a:t>
            </a:r>
            <a:r>
              <a:rPr lang="en-US" sz="2800" dirty="0" smtClean="0"/>
              <a:t>2 symmetric matrices.</a:t>
            </a:r>
            <a:endParaRPr lang="en-US" sz="2800" dirty="0" smtClean="0">
              <a:latin typeface="cmmi10"/>
            </a:endParaRPr>
          </a:p>
          <a:p>
            <a:endParaRPr lang="en-US" sz="500" dirty="0" smtClean="0"/>
          </a:p>
          <a:p>
            <a:r>
              <a:rPr lang="en-US" sz="2800" dirty="0" smtClean="0"/>
              <a:t>M = </a:t>
            </a:r>
          </a:p>
          <a:p>
            <a:endParaRPr lang="en-US" sz="800" dirty="0" smtClean="0"/>
          </a:p>
          <a:p>
            <a:r>
              <a:rPr lang="en-US" sz="2800" dirty="0" smtClean="0"/>
              <a:t>Let C = { x : X is PSD }.</a:t>
            </a:r>
          </a:p>
          <a:p>
            <a:r>
              <a:rPr lang="en-US" sz="2800" dirty="0" smtClean="0"/>
              <a:t>By Definition 4, M is PSD </a:t>
            </a:r>
            <a:r>
              <a:rPr lang="en-US" sz="2800" dirty="0" err="1" smtClean="0"/>
              <a:t>iff</a:t>
            </a:r>
            <a:r>
              <a:rPr lang="en-US" sz="2800" dirty="0" smtClean="0"/>
              <a:t> </a:t>
            </a:r>
            <a:r>
              <a:rPr lang="en-US" sz="2800" dirty="0" err="1" smtClean="0"/>
              <a:t>det</a:t>
            </a:r>
            <a:r>
              <a:rPr lang="en-US" sz="2800" dirty="0" smtClean="0"/>
              <a:t>( M[S,S] )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0  </a:t>
            </a:r>
            <a:r>
              <a:rPr lang="en-US" sz="2800" dirty="0" smtClean="0">
                <a:latin typeface="cmsy10"/>
              </a:rPr>
              <a:t>8</a:t>
            </a:r>
            <a:r>
              <a:rPr lang="en-US" sz="2800" dirty="0" smtClean="0"/>
              <a:t>S.</a:t>
            </a:r>
          </a:p>
          <a:p>
            <a:r>
              <a:rPr lang="en-US" sz="2800" dirty="0" smtClean="0"/>
              <a:t>So C = { (</a:t>
            </a:r>
            <a:r>
              <a:rPr lang="en-US" sz="2800" dirty="0" smtClean="0">
                <a:latin typeface="cmmi10"/>
              </a:rPr>
              <a:t>®</a:t>
            </a:r>
            <a:r>
              <a:rPr lang="en-US" sz="2800" dirty="0" smtClean="0"/>
              <a:t>,</a:t>
            </a:r>
            <a:r>
              <a:rPr lang="en-US" sz="2800" dirty="0" smtClean="0">
                <a:latin typeface="cmmi10"/>
              </a:rPr>
              <a:t>¯</a:t>
            </a:r>
            <a:r>
              <a:rPr lang="en-US" sz="2800" dirty="0" smtClean="0"/>
              <a:t>,</a:t>
            </a:r>
            <a:r>
              <a:rPr lang="en-US" sz="2800" dirty="0" smtClean="0">
                <a:latin typeface="cmmi10"/>
              </a:rPr>
              <a:t>°</a:t>
            </a:r>
            <a:r>
              <a:rPr lang="en-US" sz="2800" dirty="0" smtClean="0"/>
              <a:t>) : </a:t>
            </a:r>
            <a:r>
              <a:rPr lang="en-US" sz="2800" dirty="0" smtClean="0">
                <a:latin typeface="cmmi10"/>
              </a:rPr>
              <a:t>®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0, </a:t>
            </a:r>
            <a:r>
              <a:rPr lang="en-US" sz="2800" dirty="0" smtClean="0">
                <a:latin typeface="cmmi10"/>
              </a:rPr>
              <a:t>°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0, </a:t>
            </a:r>
            <a:r>
              <a:rPr lang="en-US" sz="2800" dirty="0" smtClean="0">
                <a:latin typeface="cmmi10"/>
              </a:rPr>
              <a:t>®°</a:t>
            </a:r>
            <a:r>
              <a:rPr lang="en-US" sz="2800" dirty="0" smtClean="0">
                <a:latin typeface="Calibri"/>
              </a:rPr>
              <a:t>-</a:t>
            </a:r>
            <a:r>
              <a:rPr lang="en-US" sz="2800" dirty="0" smtClean="0">
                <a:latin typeface="cmmi10"/>
              </a:rPr>
              <a:t>¯</a:t>
            </a:r>
            <a:r>
              <a:rPr lang="en-US" sz="2800" baseline="30000" dirty="0" smtClean="0">
                <a:latin typeface="Calibri"/>
              </a:rPr>
              <a:t>2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0 }.</a:t>
            </a:r>
          </a:p>
          <a:p>
            <a:endParaRPr lang="en-US" sz="1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89470" y="1288849"/>
          <a:ext cx="816078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039"/>
                <a:gridCol w="4080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mmi10"/>
                        </a:rPr>
                        <a:t>®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mmi10"/>
                        </a:rPr>
                        <a:t>¯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mmi10"/>
                        </a:rPr>
                        <a:t>¯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mmi10"/>
                        </a:rPr>
                        <a:t>°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04891" y="6577779"/>
            <a:ext cx="5193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 from Jon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Dattorro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Convex Optimization &amp; Euclidean Distance Geometry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271" y="4630994"/>
            <a:ext cx="294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Note:</a:t>
            </a:r>
            <a:r>
              <a:rPr lang="en-US" sz="2400" dirty="0" smtClean="0">
                <a:solidFill>
                  <a:srgbClr val="FF0000"/>
                </a:solidFill>
              </a:rPr>
              <a:t> Definitely not a polyhedral set!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64"/>
            <a:ext cx="8229600" cy="922946"/>
          </a:xfrm>
        </p:spPr>
        <p:txBody>
          <a:bodyPr>
            <a:normAutofit/>
          </a:bodyPr>
          <a:lstStyle/>
          <a:p>
            <a:r>
              <a:rPr lang="en-US" dirty="0" smtClean="0"/>
              <a:t>Semi-Definite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2477732"/>
            <a:ext cx="8642556" cy="412954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/>
              </a:rPr>
              <a:t>Where</a:t>
            </a:r>
          </a:p>
          <a:p>
            <a:pPr lvl="1"/>
            <a:r>
              <a:rPr lang="en-US" dirty="0" smtClean="0"/>
              <a:t>x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n</a:t>
            </a:r>
            <a:r>
              <a:rPr lang="en-US" dirty="0" smtClean="0"/>
              <a:t> is a vector</a:t>
            </a:r>
          </a:p>
          <a:p>
            <a:pPr lvl="1"/>
            <a:r>
              <a:rPr lang="en-US" dirty="0" smtClean="0"/>
              <a:t>A is a </a:t>
            </a:r>
            <a:r>
              <a:rPr lang="en-US" dirty="0" err="1" smtClean="0"/>
              <a:t>m</a:t>
            </a:r>
            <a:r>
              <a:rPr lang="en-US" sz="2000" dirty="0" err="1" smtClean="0"/>
              <a:t>x</a:t>
            </a:r>
            <a:r>
              <a:rPr lang="en-US" dirty="0" err="1" smtClean="0"/>
              <a:t>n</a:t>
            </a:r>
            <a:r>
              <a:rPr lang="en-US" dirty="0" smtClean="0"/>
              <a:t> matrix, c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n</a:t>
            </a:r>
            <a:r>
              <a:rPr lang="en-US" dirty="0" smtClean="0"/>
              <a:t> and b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R</a:t>
            </a:r>
            <a:r>
              <a:rPr lang="en-US" baseline="30000" dirty="0" smtClean="0"/>
              <a:t>m</a:t>
            </a:r>
            <a:endParaRPr lang="en-US" dirty="0" smtClean="0"/>
          </a:p>
          <a:p>
            <a:pPr lvl="1"/>
            <a:r>
              <a:rPr lang="en-US" dirty="0" smtClean="0"/>
              <a:t>X is a </a:t>
            </a:r>
            <a:r>
              <a:rPr lang="en-US" dirty="0" err="1" smtClean="0"/>
              <a:t>d</a:t>
            </a:r>
            <a:r>
              <a:rPr lang="en-US" sz="2000" dirty="0" err="1" smtClean="0"/>
              <a:t>x</a:t>
            </a:r>
            <a:r>
              <a:rPr lang="en-US" dirty="0" err="1" smtClean="0"/>
              <a:t>d</a:t>
            </a:r>
            <a:r>
              <a:rPr lang="en-US" dirty="0" smtClean="0"/>
              <a:t> symmetric matrix, where n = d(d+1)/2,</a:t>
            </a:r>
            <a:br>
              <a:rPr lang="en-US" dirty="0" smtClean="0"/>
            </a:br>
            <a:r>
              <a:rPr lang="en-US" dirty="0" smtClean="0"/>
              <a:t>and x is vector corresponding to X.</a:t>
            </a:r>
          </a:p>
          <a:p>
            <a:r>
              <a:rPr lang="en-US" sz="2800" dirty="0" smtClean="0">
                <a:latin typeface="Calibri"/>
              </a:rPr>
              <a:t>Replace </a:t>
            </a: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suspicious constraint</a:t>
            </a:r>
            <a:r>
              <a:rPr lang="en-US" sz="2800" dirty="0" smtClean="0">
                <a:latin typeface="Calibri"/>
              </a:rPr>
              <a:t> with </a:t>
            </a:r>
            <a:r>
              <a:rPr lang="en-US" sz="2800" dirty="0" smtClean="0">
                <a:solidFill>
                  <a:srgbClr val="0070C0"/>
                </a:solidFill>
                <a:latin typeface="Calibri"/>
              </a:rPr>
              <a:t>Definition 2</a:t>
            </a:r>
          </a:p>
          <a:p>
            <a:r>
              <a:rPr lang="en-US" sz="2800" spc="-50" dirty="0" smtClean="0"/>
              <a:t>This is a convex program with </a:t>
            </a:r>
            <a:r>
              <a:rPr lang="en-US" sz="2800" b="1" spc="-50" dirty="0" smtClean="0">
                <a:solidFill>
                  <a:srgbClr val="0070C0"/>
                </a:solidFill>
              </a:rPr>
              <a:t>infinitely many</a:t>
            </a:r>
            <a:r>
              <a:rPr lang="en-US" sz="2800" b="1" spc="-50" dirty="0" smtClean="0"/>
              <a:t> </a:t>
            </a:r>
            <a:r>
              <a:rPr lang="en-US" sz="2800" spc="-50" dirty="0" smtClean="0"/>
              <a:t>constraints!</a:t>
            </a:r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409597" y="773719"/>
            <a:ext cx="2186710" cy="1201489"/>
          </a:xfrm>
          <a:prstGeom prst="rect">
            <a:avLst/>
          </a:prstGeom>
          <a:noFill/>
          <a:ln/>
          <a:effectLst/>
        </p:spPr>
      </p:pic>
      <p:sp>
        <p:nvSpPr>
          <p:cNvPr id="8" name="Oval 7"/>
          <p:cNvSpPr/>
          <p:nvPr/>
        </p:nvSpPr>
        <p:spPr>
          <a:xfrm>
            <a:off x="4090221" y="1573163"/>
            <a:ext cx="1710813" cy="540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55916" y="1465766"/>
            <a:ext cx="2796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FF0000"/>
                </a:solidFill>
              </a:rPr>
              <a:t>This constraint looks suspiciously non-linear</a:t>
            </a:r>
            <a:endParaRPr lang="en-US" sz="21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952568" y="1632157"/>
            <a:ext cx="4817806" cy="363793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300444" y="2150234"/>
            <a:ext cx="2587773" cy="369681"/>
          </a:xfrm>
          <a:prstGeom prst="rect">
            <a:avLst/>
          </a:prstGeom>
          <a:noFill/>
          <a:ln/>
          <a:effectLst/>
        </p:spPr>
      </p:pic>
      <p:sp>
        <p:nvSpPr>
          <p:cNvPr id="15" name="Right Brace 14"/>
          <p:cNvSpPr/>
          <p:nvPr/>
        </p:nvSpPr>
        <p:spPr>
          <a:xfrm>
            <a:off x="7010400" y="2202428"/>
            <a:ext cx="98323" cy="344129"/>
          </a:xfrm>
          <a:prstGeom prst="rightBrac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18556" y="2143436"/>
            <a:ext cx="1643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Definition 2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200" y="1322926"/>
            <a:ext cx="8387120" cy="513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SDPs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9649"/>
            <a:ext cx="8229600" cy="561458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Implicitly appear in this paper:</a:t>
            </a:r>
            <a:br>
              <a:rPr lang="en-US" sz="3000" dirty="0" smtClean="0"/>
            </a:br>
            <a:endParaRPr lang="en-US" sz="3000" dirty="0"/>
          </a:p>
        </p:txBody>
      </p:sp>
      <p:pic>
        <p:nvPicPr>
          <p:cNvPr id="5" name="Picture 4" descr="Lovas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5631" y="1"/>
            <a:ext cx="2769865" cy="184657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78180" y="2552281"/>
            <a:ext cx="1798655" cy="462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76352" y="1507253"/>
            <a:ext cx="1929283" cy="1165609"/>
          </a:xfrm>
          <a:custGeom>
            <a:avLst/>
            <a:gdLst>
              <a:gd name="connsiteX0" fmla="*/ 0 w 1879041"/>
              <a:gd name="connsiteY0" fmla="*/ 1165609 h 1165609"/>
              <a:gd name="connsiteX1" fmla="*/ 411982 w 1879041"/>
              <a:gd name="connsiteY1" fmla="*/ 813916 h 1165609"/>
              <a:gd name="connsiteX2" fmla="*/ 622997 w 1879041"/>
              <a:gd name="connsiteY2" fmla="*/ 341644 h 1165609"/>
              <a:gd name="connsiteX3" fmla="*/ 1879041 w 1879041"/>
              <a:gd name="connsiteY3" fmla="*/ 0 h 116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041" h="1165609">
                <a:moveTo>
                  <a:pt x="0" y="1165609"/>
                </a:moveTo>
                <a:cubicBezTo>
                  <a:pt x="154074" y="1058426"/>
                  <a:pt x="308149" y="951243"/>
                  <a:pt x="411982" y="813916"/>
                </a:cubicBezTo>
                <a:cubicBezTo>
                  <a:pt x="515815" y="676589"/>
                  <a:pt x="378487" y="477297"/>
                  <a:pt x="622997" y="341644"/>
                </a:cubicBezTo>
                <a:cubicBezTo>
                  <a:pt x="867507" y="205991"/>
                  <a:pt x="1373274" y="102995"/>
                  <a:pt x="1879041" y="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98866" y="914401"/>
            <a:ext cx="1337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met him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 Lecture 8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658" y="1748402"/>
            <a:ext cx="8288725" cy="381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SDPs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9649"/>
            <a:ext cx="8229600" cy="561458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Scroll down a bit…</a:t>
            </a:r>
            <a:br>
              <a:rPr lang="en-US" sz="3000" dirty="0" smtClean="0"/>
            </a:br>
            <a:endParaRPr lang="en-US" sz="3000" dirty="0"/>
          </a:p>
        </p:txBody>
      </p:sp>
      <p:pic>
        <p:nvPicPr>
          <p:cNvPr id="5" name="Picture 4" descr="Lovas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5631" y="1"/>
            <a:ext cx="2769865" cy="1846576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22159" y="4636313"/>
            <a:ext cx="4511633" cy="362808"/>
          </a:xfrm>
          <a:custGeom>
            <a:avLst/>
            <a:gdLst>
              <a:gd name="connsiteX0" fmla="*/ 1951055 w 4746171"/>
              <a:gd name="connsiteY0" fmla="*/ 58615 h 411982"/>
              <a:gd name="connsiteX1" fmla="*/ 363415 w 4746171"/>
              <a:gd name="connsiteY1" fmla="*/ 88760 h 411982"/>
              <a:gd name="connsiteX2" fmla="*/ 333270 w 4746171"/>
              <a:gd name="connsiteY2" fmla="*/ 360065 h 411982"/>
              <a:gd name="connsiteX3" fmla="*/ 2363037 w 4746171"/>
              <a:gd name="connsiteY3" fmla="*/ 390211 h 411982"/>
              <a:gd name="connsiteX4" fmla="*/ 2352989 w 4746171"/>
              <a:gd name="connsiteY4" fmla="*/ 229437 h 411982"/>
              <a:gd name="connsiteX5" fmla="*/ 4382756 w 4746171"/>
              <a:gd name="connsiteY5" fmla="*/ 229437 h 411982"/>
              <a:gd name="connsiteX6" fmla="*/ 4362659 w 4746171"/>
              <a:gd name="connsiteY6" fmla="*/ 28470 h 411982"/>
              <a:gd name="connsiteX7" fmla="*/ 2081683 w 4746171"/>
              <a:gd name="connsiteY7" fmla="*/ 58615 h 411982"/>
              <a:gd name="connsiteX0" fmla="*/ 1951055 w 4746171"/>
              <a:gd name="connsiteY0" fmla="*/ 58615 h 411982"/>
              <a:gd name="connsiteX1" fmla="*/ 363415 w 4746171"/>
              <a:gd name="connsiteY1" fmla="*/ 88760 h 411982"/>
              <a:gd name="connsiteX2" fmla="*/ 333270 w 4746171"/>
              <a:gd name="connsiteY2" fmla="*/ 360065 h 411982"/>
              <a:gd name="connsiteX3" fmla="*/ 2363037 w 4746171"/>
              <a:gd name="connsiteY3" fmla="*/ 390211 h 411982"/>
              <a:gd name="connsiteX4" fmla="*/ 2352989 w 4746171"/>
              <a:gd name="connsiteY4" fmla="*/ 229437 h 411982"/>
              <a:gd name="connsiteX5" fmla="*/ 4382756 w 4746171"/>
              <a:gd name="connsiteY5" fmla="*/ 229437 h 411982"/>
              <a:gd name="connsiteX6" fmla="*/ 4362659 w 4746171"/>
              <a:gd name="connsiteY6" fmla="*/ 28470 h 411982"/>
              <a:gd name="connsiteX7" fmla="*/ 2081683 w 4746171"/>
              <a:gd name="connsiteY7" fmla="*/ 58615 h 411982"/>
              <a:gd name="connsiteX8" fmla="*/ 1951055 w 4746171"/>
              <a:gd name="connsiteY8" fmla="*/ 58615 h 411982"/>
              <a:gd name="connsiteX0" fmla="*/ 1951055 w 4767942"/>
              <a:gd name="connsiteY0" fmla="*/ 58615 h 411982"/>
              <a:gd name="connsiteX1" fmla="*/ 363415 w 4767942"/>
              <a:gd name="connsiteY1" fmla="*/ 88760 h 411982"/>
              <a:gd name="connsiteX2" fmla="*/ 333270 w 4767942"/>
              <a:gd name="connsiteY2" fmla="*/ 360065 h 411982"/>
              <a:gd name="connsiteX3" fmla="*/ 2363037 w 4767942"/>
              <a:gd name="connsiteY3" fmla="*/ 390211 h 411982"/>
              <a:gd name="connsiteX4" fmla="*/ 2352989 w 4767942"/>
              <a:gd name="connsiteY4" fmla="*/ 229437 h 411982"/>
              <a:gd name="connsiteX5" fmla="*/ 4382756 w 4767942"/>
              <a:gd name="connsiteY5" fmla="*/ 229437 h 411982"/>
              <a:gd name="connsiteX6" fmla="*/ 4362659 w 4767942"/>
              <a:gd name="connsiteY6" fmla="*/ 28470 h 411982"/>
              <a:gd name="connsiteX7" fmla="*/ 1951055 w 4767942"/>
              <a:gd name="connsiteY7" fmla="*/ 58615 h 411982"/>
              <a:gd name="connsiteX0" fmla="*/ 1951055 w 4767942"/>
              <a:gd name="connsiteY0" fmla="*/ 58615 h 410993"/>
              <a:gd name="connsiteX1" fmla="*/ 363415 w 4767942"/>
              <a:gd name="connsiteY1" fmla="*/ 88760 h 410993"/>
              <a:gd name="connsiteX2" fmla="*/ 333270 w 4767942"/>
              <a:gd name="connsiteY2" fmla="*/ 360065 h 410993"/>
              <a:gd name="connsiteX3" fmla="*/ 2363037 w 4767942"/>
              <a:gd name="connsiteY3" fmla="*/ 390211 h 410993"/>
              <a:gd name="connsiteX4" fmla="*/ 2424241 w 4767942"/>
              <a:gd name="connsiteY4" fmla="*/ 235375 h 410993"/>
              <a:gd name="connsiteX5" fmla="*/ 4382756 w 4767942"/>
              <a:gd name="connsiteY5" fmla="*/ 229437 h 410993"/>
              <a:gd name="connsiteX6" fmla="*/ 4362659 w 4767942"/>
              <a:gd name="connsiteY6" fmla="*/ 28470 h 410993"/>
              <a:gd name="connsiteX7" fmla="*/ 1951055 w 4767942"/>
              <a:gd name="connsiteY7" fmla="*/ 58615 h 410993"/>
              <a:gd name="connsiteX0" fmla="*/ 1935222 w 4752109"/>
              <a:gd name="connsiteY0" fmla="*/ 58615 h 407338"/>
              <a:gd name="connsiteX1" fmla="*/ 347582 w 4752109"/>
              <a:gd name="connsiteY1" fmla="*/ 88760 h 407338"/>
              <a:gd name="connsiteX2" fmla="*/ 317437 w 4752109"/>
              <a:gd name="connsiteY2" fmla="*/ 360065 h 407338"/>
              <a:gd name="connsiteX3" fmla="*/ 2252202 w 4752109"/>
              <a:gd name="connsiteY3" fmla="*/ 372398 h 407338"/>
              <a:gd name="connsiteX4" fmla="*/ 2408408 w 4752109"/>
              <a:gd name="connsiteY4" fmla="*/ 235375 h 407338"/>
              <a:gd name="connsiteX5" fmla="*/ 4366923 w 4752109"/>
              <a:gd name="connsiteY5" fmla="*/ 229437 h 407338"/>
              <a:gd name="connsiteX6" fmla="*/ 4346826 w 4752109"/>
              <a:gd name="connsiteY6" fmla="*/ 28470 h 407338"/>
              <a:gd name="connsiteX7" fmla="*/ 1935222 w 4752109"/>
              <a:gd name="connsiteY7" fmla="*/ 58615 h 407338"/>
              <a:gd name="connsiteX0" fmla="*/ 1935222 w 4752109"/>
              <a:gd name="connsiteY0" fmla="*/ 58615 h 407338"/>
              <a:gd name="connsiteX1" fmla="*/ 347582 w 4752109"/>
              <a:gd name="connsiteY1" fmla="*/ 88760 h 407338"/>
              <a:gd name="connsiteX2" fmla="*/ 317437 w 4752109"/>
              <a:gd name="connsiteY2" fmla="*/ 360065 h 407338"/>
              <a:gd name="connsiteX3" fmla="*/ 2252202 w 4752109"/>
              <a:gd name="connsiteY3" fmla="*/ 372398 h 407338"/>
              <a:gd name="connsiteX4" fmla="*/ 2467785 w 4752109"/>
              <a:gd name="connsiteY4" fmla="*/ 229438 h 407338"/>
              <a:gd name="connsiteX5" fmla="*/ 4366923 w 4752109"/>
              <a:gd name="connsiteY5" fmla="*/ 229437 h 407338"/>
              <a:gd name="connsiteX6" fmla="*/ 4346826 w 4752109"/>
              <a:gd name="connsiteY6" fmla="*/ 28470 h 407338"/>
              <a:gd name="connsiteX7" fmla="*/ 1935222 w 4752109"/>
              <a:gd name="connsiteY7" fmla="*/ 58615 h 407338"/>
              <a:gd name="connsiteX0" fmla="*/ 1926315 w 4743202"/>
              <a:gd name="connsiteY0" fmla="*/ 58615 h 407338"/>
              <a:gd name="connsiteX1" fmla="*/ 338675 w 4743202"/>
              <a:gd name="connsiteY1" fmla="*/ 88760 h 407338"/>
              <a:gd name="connsiteX2" fmla="*/ 308530 w 4743202"/>
              <a:gd name="connsiteY2" fmla="*/ 360065 h 407338"/>
              <a:gd name="connsiteX3" fmla="*/ 2189856 w 4743202"/>
              <a:gd name="connsiteY3" fmla="*/ 372398 h 407338"/>
              <a:gd name="connsiteX4" fmla="*/ 2458878 w 4743202"/>
              <a:gd name="connsiteY4" fmla="*/ 229438 h 407338"/>
              <a:gd name="connsiteX5" fmla="*/ 4358016 w 4743202"/>
              <a:gd name="connsiteY5" fmla="*/ 229437 h 407338"/>
              <a:gd name="connsiteX6" fmla="*/ 4337919 w 4743202"/>
              <a:gd name="connsiteY6" fmla="*/ 28470 h 407338"/>
              <a:gd name="connsiteX7" fmla="*/ 1926315 w 4743202"/>
              <a:gd name="connsiteY7" fmla="*/ 58615 h 407338"/>
              <a:gd name="connsiteX0" fmla="*/ 1926315 w 4743202"/>
              <a:gd name="connsiteY0" fmla="*/ 58615 h 407338"/>
              <a:gd name="connsiteX1" fmla="*/ 338675 w 4743202"/>
              <a:gd name="connsiteY1" fmla="*/ 88760 h 407338"/>
              <a:gd name="connsiteX2" fmla="*/ 308530 w 4743202"/>
              <a:gd name="connsiteY2" fmla="*/ 360065 h 407338"/>
              <a:gd name="connsiteX3" fmla="*/ 2189856 w 4743202"/>
              <a:gd name="connsiteY3" fmla="*/ 372398 h 407338"/>
              <a:gd name="connsiteX4" fmla="*/ 2470753 w 4743202"/>
              <a:gd name="connsiteY4" fmla="*/ 235376 h 407338"/>
              <a:gd name="connsiteX5" fmla="*/ 4358016 w 4743202"/>
              <a:gd name="connsiteY5" fmla="*/ 229437 h 407338"/>
              <a:gd name="connsiteX6" fmla="*/ 4337919 w 4743202"/>
              <a:gd name="connsiteY6" fmla="*/ 28470 h 407338"/>
              <a:gd name="connsiteX7" fmla="*/ 1926315 w 4743202"/>
              <a:gd name="connsiteY7" fmla="*/ 58615 h 407338"/>
              <a:gd name="connsiteX0" fmla="*/ 1892668 w 4709555"/>
              <a:gd name="connsiteY0" fmla="*/ 58615 h 405359"/>
              <a:gd name="connsiteX1" fmla="*/ 506908 w 4709555"/>
              <a:gd name="connsiteY1" fmla="*/ 100636 h 405359"/>
              <a:gd name="connsiteX2" fmla="*/ 274883 w 4709555"/>
              <a:gd name="connsiteY2" fmla="*/ 360065 h 405359"/>
              <a:gd name="connsiteX3" fmla="*/ 2156209 w 4709555"/>
              <a:gd name="connsiteY3" fmla="*/ 372398 h 405359"/>
              <a:gd name="connsiteX4" fmla="*/ 2437106 w 4709555"/>
              <a:gd name="connsiteY4" fmla="*/ 235376 h 405359"/>
              <a:gd name="connsiteX5" fmla="*/ 4324369 w 4709555"/>
              <a:gd name="connsiteY5" fmla="*/ 229437 h 405359"/>
              <a:gd name="connsiteX6" fmla="*/ 4304272 w 4709555"/>
              <a:gd name="connsiteY6" fmla="*/ 28470 h 405359"/>
              <a:gd name="connsiteX7" fmla="*/ 1892668 w 4709555"/>
              <a:gd name="connsiteY7" fmla="*/ 58615 h 405359"/>
              <a:gd name="connsiteX0" fmla="*/ 1892668 w 4709555"/>
              <a:gd name="connsiteY0" fmla="*/ 58615 h 405359"/>
              <a:gd name="connsiteX1" fmla="*/ 506908 w 4709555"/>
              <a:gd name="connsiteY1" fmla="*/ 100636 h 405359"/>
              <a:gd name="connsiteX2" fmla="*/ 274883 w 4709555"/>
              <a:gd name="connsiteY2" fmla="*/ 360065 h 405359"/>
              <a:gd name="connsiteX3" fmla="*/ 2156209 w 4709555"/>
              <a:gd name="connsiteY3" fmla="*/ 372398 h 405359"/>
              <a:gd name="connsiteX4" fmla="*/ 2437106 w 4709555"/>
              <a:gd name="connsiteY4" fmla="*/ 235376 h 405359"/>
              <a:gd name="connsiteX5" fmla="*/ 4324369 w 4709555"/>
              <a:gd name="connsiteY5" fmla="*/ 229437 h 405359"/>
              <a:gd name="connsiteX6" fmla="*/ 4304272 w 4709555"/>
              <a:gd name="connsiteY6" fmla="*/ 28470 h 405359"/>
              <a:gd name="connsiteX7" fmla="*/ 1892668 w 4709555"/>
              <a:gd name="connsiteY7" fmla="*/ 58615 h 405359"/>
              <a:gd name="connsiteX0" fmla="*/ 1899596 w 4716483"/>
              <a:gd name="connsiteY0" fmla="*/ 58615 h 402390"/>
              <a:gd name="connsiteX1" fmla="*/ 472273 w 4716483"/>
              <a:gd name="connsiteY1" fmla="*/ 118449 h 402390"/>
              <a:gd name="connsiteX2" fmla="*/ 281811 w 4716483"/>
              <a:gd name="connsiteY2" fmla="*/ 360065 h 402390"/>
              <a:gd name="connsiteX3" fmla="*/ 2163137 w 4716483"/>
              <a:gd name="connsiteY3" fmla="*/ 372398 h 402390"/>
              <a:gd name="connsiteX4" fmla="*/ 2444034 w 4716483"/>
              <a:gd name="connsiteY4" fmla="*/ 235376 h 402390"/>
              <a:gd name="connsiteX5" fmla="*/ 4331297 w 4716483"/>
              <a:gd name="connsiteY5" fmla="*/ 229437 h 402390"/>
              <a:gd name="connsiteX6" fmla="*/ 4311200 w 4716483"/>
              <a:gd name="connsiteY6" fmla="*/ 28470 h 402390"/>
              <a:gd name="connsiteX7" fmla="*/ 1899596 w 4716483"/>
              <a:gd name="connsiteY7" fmla="*/ 58615 h 402390"/>
              <a:gd name="connsiteX0" fmla="*/ 1899596 w 4716483"/>
              <a:gd name="connsiteY0" fmla="*/ 58615 h 402390"/>
              <a:gd name="connsiteX1" fmla="*/ 472273 w 4716483"/>
              <a:gd name="connsiteY1" fmla="*/ 118449 h 402390"/>
              <a:gd name="connsiteX2" fmla="*/ 281811 w 4716483"/>
              <a:gd name="connsiteY2" fmla="*/ 360065 h 402390"/>
              <a:gd name="connsiteX3" fmla="*/ 2163137 w 4716483"/>
              <a:gd name="connsiteY3" fmla="*/ 372398 h 402390"/>
              <a:gd name="connsiteX4" fmla="*/ 2444034 w 4716483"/>
              <a:gd name="connsiteY4" fmla="*/ 235376 h 402390"/>
              <a:gd name="connsiteX5" fmla="*/ 4331297 w 4716483"/>
              <a:gd name="connsiteY5" fmla="*/ 229437 h 402390"/>
              <a:gd name="connsiteX6" fmla="*/ 4311200 w 4716483"/>
              <a:gd name="connsiteY6" fmla="*/ 28470 h 402390"/>
              <a:gd name="connsiteX7" fmla="*/ 1899596 w 4716483"/>
              <a:gd name="connsiteY7" fmla="*/ 58615 h 402390"/>
              <a:gd name="connsiteX0" fmla="*/ 1899596 w 4716483"/>
              <a:gd name="connsiteY0" fmla="*/ 58615 h 402390"/>
              <a:gd name="connsiteX1" fmla="*/ 472273 w 4716483"/>
              <a:gd name="connsiteY1" fmla="*/ 118449 h 402390"/>
              <a:gd name="connsiteX2" fmla="*/ 281811 w 4716483"/>
              <a:gd name="connsiteY2" fmla="*/ 360065 h 402390"/>
              <a:gd name="connsiteX3" fmla="*/ 2163137 w 4716483"/>
              <a:gd name="connsiteY3" fmla="*/ 372398 h 402390"/>
              <a:gd name="connsiteX4" fmla="*/ 2444034 w 4716483"/>
              <a:gd name="connsiteY4" fmla="*/ 235376 h 402390"/>
              <a:gd name="connsiteX5" fmla="*/ 4331297 w 4716483"/>
              <a:gd name="connsiteY5" fmla="*/ 229437 h 402390"/>
              <a:gd name="connsiteX6" fmla="*/ 4311200 w 4716483"/>
              <a:gd name="connsiteY6" fmla="*/ 28470 h 402390"/>
              <a:gd name="connsiteX7" fmla="*/ 1899596 w 4716483"/>
              <a:gd name="connsiteY7" fmla="*/ 58615 h 402390"/>
              <a:gd name="connsiteX0" fmla="*/ 1903554 w 4720441"/>
              <a:gd name="connsiteY0" fmla="*/ 58615 h 405359"/>
              <a:gd name="connsiteX1" fmla="*/ 452480 w 4720441"/>
              <a:gd name="connsiteY1" fmla="*/ 100636 h 405359"/>
              <a:gd name="connsiteX2" fmla="*/ 285769 w 4720441"/>
              <a:gd name="connsiteY2" fmla="*/ 360065 h 405359"/>
              <a:gd name="connsiteX3" fmla="*/ 2167095 w 4720441"/>
              <a:gd name="connsiteY3" fmla="*/ 372398 h 405359"/>
              <a:gd name="connsiteX4" fmla="*/ 2447992 w 4720441"/>
              <a:gd name="connsiteY4" fmla="*/ 235376 h 405359"/>
              <a:gd name="connsiteX5" fmla="*/ 4335255 w 4720441"/>
              <a:gd name="connsiteY5" fmla="*/ 229437 h 405359"/>
              <a:gd name="connsiteX6" fmla="*/ 4315158 w 4720441"/>
              <a:gd name="connsiteY6" fmla="*/ 28470 h 405359"/>
              <a:gd name="connsiteX7" fmla="*/ 1903554 w 4720441"/>
              <a:gd name="connsiteY7" fmla="*/ 58615 h 405359"/>
              <a:gd name="connsiteX0" fmla="*/ 1903554 w 4708565"/>
              <a:gd name="connsiteY0" fmla="*/ 22990 h 369734"/>
              <a:gd name="connsiteX1" fmla="*/ 452480 w 4708565"/>
              <a:gd name="connsiteY1" fmla="*/ 65011 h 369734"/>
              <a:gd name="connsiteX2" fmla="*/ 285769 w 4708565"/>
              <a:gd name="connsiteY2" fmla="*/ 324440 h 369734"/>
              <a:gd name="connsiteX3" fmla="*/ 2167095 w 4708565"/>
              <a:gd name="connsiteY3" fmla="*/ 336773 h 369734"/>
              <a:gd name="connsiteX4" fmla="*/ 2447992 w 4708565"/>
              <a:gd name="connsiteY4" fmla="*/ 199751 h 369734"/>
              <a:gd name="connsiteX5" fmla="*/ 4335255 w 4708565"/>
              <a:gd name="connsiteY5" fmla="*/ 193812 h 369734"/>
              <a:gd name="connsiteX6" fmla="*/ 4303282 w 4708565"/>
              <a:gd name="connsiteY6" fmla="*/ 28470 h 369734"/>
              <a:gd name="connsiteX7" fmla="*/ 1903554 w 4708565"/>
              <a:gd name="connsiteY7" fmla="*/ 22990 h 369734"/>
              <a:gd name="connsiteX0" fmla="*/ 1885741 w 4711534"/>
              <a:gd name="connsiteY0" fmla="*/ 42782 h 365776"/>
              <a:gd name="connsiteX1" fmla="*/ 452480 w 4711534"/>
              <a:gd name="connsiteY1" fmla="*/ 61053 h 365776"/>
              <a:gd name="connsiteX2" fmla="*/ 285769 w 4711534"/>
              <a:gd name="connsiteY2" fmla="*/ 320482 h 365776"/>
              <a:gd name="connsiteX3" fmla="*/ 2167095 w 4711534"/>
              <a:gd name="connsiteY3" fmla="*/ 332815 h 365776"/>
              <a:gd name="connsiteX4" fmla="*/ 2447992 w 4711534"/>
              <a:gd name="connsiteY4" fmla="*/ 195793 h 365776"/>
              <a:gd name="connsiteX5" fmla="*/ 4335255 w 4711534"/>
              <a:gd name="connsiteY5" fmla="*/ 189854 h 365776"/>
              <a:gd name="connsiteX6" fmla="*/ 4303282 w 4711534"/>
              <a:gd name="connsiteY6" fmla="*/ 24512 h 365776"/>
              <a:gd name="connsiteX7" fmla="*/ 1885741 w 4711534"/>
              <a:gd name="connsiteY7" fmla="*/ 42782 h 365776"/>
              <a:gd name="connsiteX0" fmla="*/ 1891679 w 4717472"/>
              <a:gd name="connsiteY0" fmla="*/ 42782 h 359838"/>
              <a:gd name="connsiteX1" fmla="*/ 458418 w 4717472"/>
              <a:gd name="connsiteY1" fmla="*/ 61053 h 359838"/>
              <a:gd name="connsiteX2" fmla="*/ 285769 w 4717472"/>
              <a:gd name="connsiteY2" fmla="*/ 314544 h 359838"/>
              <a:gd name="connsiteX3" fmla="*/ 2173033 w 4717472"/>
              <a:gd name="connsiteY3" fmla="*/ 332815 h 359838"/>
              <a:gd name="connsiteX4" fmla="*/ 2453930 w 4717472"/>
              <a:gd name="connsiteY4" fmla="*/ 195793 h 359838"/>
              <a:gd name="connsiteX5" fmla="*/ 4341193 w 4717472"/>
              <a:gd name="connsiteY5" fmla="*/ 189854 h 359838"/>
              <a:gd name="connsiteX6" fmla="*/ 4309220 w 4717472"/>
              <a:gd name="connsiteY6" fmla="*/ 24512 h 359838"/>
              <a:gd name="connsiteX7" fmla="*/ 1891679 w 4717472"/>
              <a:gd name="connsiteY7" fmla="*/ 42782 h 359838"/>
              <a:gd name="connsiteX0" fmla="*/ 1891679 w 4717472"/>
              <a:gd name="connsiteY0" fmla="*/ 42782 h 353901"/>
              <a:gd name="connsiteX1" fmla="*/ 458418 w 4717472"/>
              <a:gd name="connsiteY1" fmla="*/ 61053 h 353901"/>
              <a:gd name="connsiteX2" fmla="*/ 285769 w 4717472"/>
              <a:gd name="connsiteY2" fmla="*/ 314544 h 353901"/>
              <a:gd name="connsiteX3" fmla="*/ 2173033 w 4717472"/>
              <a:gd name="connsiteY3" fmla="*/ 332815 h 353901"/>
              <a:gd name="connsiteX4" fmla="*/ 2453930 w 4717472"/>
              <a:gd name="connsiteY4" fmla="*/ 195793 h 353901"/>
              <a:gd name="connsiteX5" fmla="*/ 4341193 w 4717472"/>
              <a:gd name="connsiteY5" fmla="*/ 189854 h 353901"/>
              <a:gd name="connsiteX6" fmla="*/ 4309220 w 4717472"/>
              <a:gd name="connsiteY6" fmla="*/ 24512 h 353901"/>
              <a:gd name="connsiteX7" fmla="*/ 1891679 w 4717472"/>
              <a:gd name="connsiteY7" fmla="*/ 42782 h 353901"/>
              <a:gd name="connsiteX0" fmla="*/ 1844178 w 4669971"/>
              <a:gd name="connsiteY0" fmla="*/ 42782 h 353901"/>
              <a:gd name="connsiteX1" fmla="*/ 410917 w 4669971"/>
              <a:gd name="connsiteY1" fmla="*/ 61053 h 353901"/>
              <a:gd name="connsiteX2" fmla="*/ 238268 w 4669971"/>
              <a:gd name="connsiteY2" fmla="*/ 314544 h 353901"/>
              <a:gd name="connsiteX3" fmla="*/ 2125532 w 4669971"/>
              <a:gd name="connsiteY3" fmla="*/ 332815 h 353901"/>
              <a:gd name="connsiteX4" fmla="*/ 2406429 w 4669971"/>
              <a:gd name="connsiteY4" fmla="*/ 195793 h 353901"/>
              <a:gd name="connsiteX5" fmla="*/ 4293692 w 4669971"/>
              <a:gd name="connsiteY5" fmla="*/ 189854 h 353901"/>
              <a:gd name="connsiteX6" fmla="*/ 4261719 w 4669971"/>
              <a:gd name="connsiteY6" fmla="*/ 24512 h 353901"/>
              <a:gd name="connsiteX7" fmla="*/ 1844178 w 4669971"/>
              <a:gd name="connsiteY7" fmla="*/ 42782 h 353901"/>
              <a:gd name="connsiteX0" fmla="*/ 1820427 w 4646220"/>
              <a:gd name="connsiteY0" fmla="*/ 42782 h 371714"/>
              <a:gd name="connsiteX1" fmla="*/ 387166 w 4646220"/>
              <a:gd name="connsiteY1" fmla="*/ 61053 h 371714"/>
              <a:gd name="connsiteX2" fmla="*/ 238268 w 4646220"/>
              <a:gd name="connsiteY2" fmla="*/ 332357 h 371714"/>
              <a:gd name="connsiteX3" fmla="*/ 2101781 w 4646220"/>
              <a:gd name="connsiteY3" fmla="*/ 332815 h 371714"/>
              <a:gd name="connsiteX4" fmla="*/ 2382678 w 4646220"/>
              <a:gd name="connsiteY4" fmla="*/ 195793 h 371714"/>
              <a:gd name="connsiteX5" fmla="*/ 4269941 w 4646220"/>
              <a:gd name="connsiteY5" fmla="*/ 189854 h 371714"/>
              <a:gd name="connsiteX6" fmla="*/ 4237968 w 4646220"/>
              <a:gd name="connsiteY6" fmla="*/ 24512 h 371714"/>
              <a:gd name="connsiteX7" fmla="*/ 1820427 w 4646220"/>
              <a:gd name="connsiteY7" fmla="*/ 42782 h 371714"/>
              <a:gd name="connsiteX0" fmla="*/ 1820427 w 4646220"/>
              <a:gd name="connsiteY0" fmla="*/ 42782 h 355576"/>
              <a:gd name="connsiteX1" fmla="*/ 387166 w 4646220"/>
              <a:gd name="connsiteY1" fmla="*/ 61053 h 355576"/>
              <a:gd name="connsiteX2" fmla="*/ 238268 w 4646220"/>
              <a:gd name="connsiteY2" fmla="*/ 332357 h 355576"/>
              <a:gd name="connsiteX3" fmla="*/ 2101781 w 4646220"/>
              <a:gd name="connsiteY3" fmla="*/ 332815 h 355576"/>
              <a:gd name="connsiteX4" fmla="*/ 2382678 w 4646220"/>
              <a:gd name="connsiteY4" fmla="*/ 195793 h 355576"/>
              <a:gd name="connsiteX5" fmla="*/ 4269941 w 4646220"/>
              <a:gd name="connsiteY5" fmla="*/ 189854 h 355576"/>
              <a:gd name="connsiteX6" fmla="*/ 4237968 w 4646220"/>
              <a:gd name="connsiteY6" fmla="*/ 24512 h 355576"/>
              <a:gd name="connsiteX7" fmla="*/ 1820427 w 4646220"/>
              <a:gd name="connsiteY7" fmla="*/ 42782 h 355576"/>
              <a:gd name="connsiteX0" fmla="*/ 1820427 w 4646220"/>
              <a:gd name="connsiteY0" fmla="*/ 42782 h 365777"/>
              <a:gd name="connsiteX1" fmla="*/ 387166 w 4646220"/>
              <a:gd name="connsiteY1" fmla="*/ 61053 h 365777"/>
              <a:gd name="connsiteX2" fmla="*/ 238268 w 4646220"/>
              <a:gd name="connsiteY2" fmla="*/ 332357 h 365777"/>
              <a:gd name="connsiteX3" fmla="*/ 2101781 w 4646220"/>
              <a:gd name="connsiteY3" fmla="*/ 332815 h 365777"/>
              <a:gd name="connsiteX4" fmla="*/ 2382678 w 4646220"/>
              <a:gd name="connsiteY4" fmla="*/ 195793 h 365777"/>
              <a:gd name="connsiteX5" fmla="*/ 4269941 w 4646220"/>
              <a:gd name="connsiteY5" fmla="*/ 189854 h 365777"/>
              <a:gd name="connsiteX6" fmla="*/ 4237968 w 4646220"/>
              <a:gd name="connsiteY6" fmla="*/ 24512 h 365777"/>
              <a:gd name="connsiteX7" fmla="*/ 1820427 w 4646220"/>
              <a:gd name="connsiteY7" fmla="*/ 42782 h 365777"/>
              <a:gd name="connsiteX0" fmla="*/ 1820427 w 4645231"/>
              <a:gd name="connsiteY0" fmla="*/ 40803 h 363798"/>
              <a:gd name="connsiteX1" fmla="*/ 387166 w 4645231"/>
              <a:gd name="connsiteY1" fmla="*/ 59074 h 363798"/>
              <a:gd name="connsiteX2" fmla="*/ 238268 w 4645231"/>
              <a:gd name="connsiteY2" fmla="*/ 330378 h 363798"/>
              <a:gd name="connsiteX3" fmla="*/ 2101781 w 4645231"/>
              <a:gd name="connsiteY3" fmla="*/ 330836 h 363798"/>
              <a:gd name="connsiteX4" fmla="*/ 2382678 w 4645231"/>
              <a:gd name="connsiteY4" fmla="*/ 193814 h 363798"/>
              <a:gd name="connsiteX5" fmla="*/ 4264003 w 4645231"/>
              <a:gd name="connsiteY5" fmla="*/ 175999 h 363798"/>
              <a:gd name="connsiteX6" fmla="*/ 4237968 w 4645231"/>
              <a:gd name="connsiteY6" fmla="*/ 22533 h 363798"/>
              <a:gd name="connsiteX7" fmla="*/ 1820427 w 4645231"/>
              <a:gd name="connsiteY7" fmla="*/ 40803 h 363798"/>
              <a:gd name="connsiteX0" fmla="*/ 1820427 w 4624449"/>
              <a:gd name="connsiteY0" fmla="*/ 39813 h 362808"/>
              <a:gd name="connsiteX1" fmla="*/ 387166 w 4624449"/>
              <a:gd name="connsiteY1" fmla="*/ 58084 h 362808"/>
              <a:gd name="connsiteX2" fmla="*/ 238268 w 4624449"/>
              <a:gd name="connsiteY2" fmla="*/ 329388 h 362808"/>
              <a:gd name="connsiteX3" fmla="*/ 2101781 w 4624449"/>
              <a:gd name="connsiteY3" fmla="*/ 329846 h 362808"/>
              <a:gd name="connsiteX4" fmla="*/ 2382678 w 4624449"/>
              <a:gd name="connsiteY4" fmla="*/ 192824 h 362808"/>
              <a:gd name="connsiteX5" fmla="*/ 4139312 w 4624449"/>
              <a:gd name="connsiteY5" fmla="*/ 169071 h 362808"/>
              <a:gd name="connsiteX6" fmla="*/ 4237968 w 4624449"/>
              <a:gd name="connsiteY6" fmla="*/ 21543 h 362808"/>
              <a:gd name="connsiteX7" fmla="*/ 1820427 w 4624449"/>
              <a:gd name="connsiteY7" fmla="*/ 39813 h 362808"/>
              <a:gd name="connsiteX0" fmla="*/ 1820427 w 4517571"/>
              <a:gd name="connsiteY0" fmla="*/ 51688 h 374683"/>
              <a:gd name="connsiteX1" fmla="*/ 387166 w 4517571"/>
              <a:gd name="connsiteY1" fmla="*/ 69959 h 374683"/>
              <a:gd name="connsiteX2" fmla="*/ 238268 w 4517571"/>
              <a:gd name="connsiteY2" fmla="*/ 341263 h 374683"/>
              <a:gd name="connsiteX3" fmla="*/ 2101781 w 4517571"/>
              <a:gd name="connsiteY3" fmla="*/ 341721 h 374683"/>
              <a:gd name="connsiteX4" fmla="*/ 2382678 w 4517571"/>
              <a:gd name="connsiteY4" fmla="*/ 204699 h 374683"/>
              <a:gd name="connsiteX5" fmla="*/ 4139312 w 4517571"/>
              <a:gd name="connsiteY5" fmla="*/ 180946 h 374683"/>
              <a:gd name="connsiteX6" fmla="*/ 4131090 w 4517571"/>
              <a:gd name="connsiteY6" fmla="*/ 21543 h 374683"/>
              <a:gd name="connsiteX7" fmla="*/ 1820427 w 4517571"/>
              <a:gd name="connsiteY7" fmla="*/ 51688 h 374683"/>
              <a:gd name="connsiteX0" fmla="*/ 1820427 w 4511633"/>
              <a:gd name="connsiteY0" fmla="*/ 39813 h 362808"/>
              <a:gd name="connsiteX1" fmla="*/ 387166 w 4511633"/>
              <a:gd name="connsiteY1" fmla="*/ 58084 h 362808"/>
              <a:gd name="connsiteX2" fmla="*/ 238268 w 4511633"/>
              <a:gd name="connsiteY2" fmla="*/ 329388 h 362808"/>
              <a:gd name="connsiteX3" fmla="*/ 2101781 w 4511633"/>
              <a:gd name="connsiteY3" fmla="*/ 329846 h 362808"/>
              <a:gd name="connsiteX4" fmla="*/ 2382678 w 4511633"/>
              <a:gd name="connsiteY4" fmla="*/ 192824 h 362808"/>
              <a:gd name="connsiteX5" fmla="*/ 4139312 w 4511633"/>
              <a:gd name="connsiteY5" fmla="*/ 169071 h 362808"/>
              <a:gd name="connsiteX6" fmla="*/ 4125152 w 4511633"/>
              <a:gd name="connsiteY6" fmla="*/ 21543 h 362808"/>
              <a:gd name="connsiteX7" fmla="*/ 1820427 w 4511633"/>
              <a:gd name="connsiteY7" fmla="*/ 39813 h 362808"/>
              <a:gd name="connsiteX0" fmla="*/ 1820427 w 4511633"/>
              <a:gd name="connsiteY0" fmla="*/ 39813 h 362808"/>
              <a:gd name="connsiteX1" fmla="*/ 387166 w 4511633"/>
              <a:gd name="connsiteY1" fmla="*/ 58084 h 362808"/>
              <a:gd name="connsiteX2" fmla="*/ 238268 w 4511633"/>
              <a:gd name="connsiteY2" fmla="*/ 329388 h 362808"/>
              <a:gd name="connsiteX3" fmla="*/ 2101781 w 4511633"/>
              <a:gd name="connsiteY3" fmla="*/ 329846 h 362808"/>
              <a:gd name="connsiteX4" fmla="*/ 2382678 w 4511633"/>
              <a:gd name="connsiteY4" fmla="*/ 192824 h 362808"/>
              <a:gd name="connsiteX5" fmla="*/ 4139312 w 4511633"/>
              <a:gd name="connsiteY5" fmla="*/ 169071 h 362808"/>
              <a:gd name="connsiteX6" fmla="*/ 4125152 w 4511633"/>
              <a:gd name="connsiteY6" fmla="*/ 21543 h 362808"/>
              <a:gd name="connsiteX7" fmla="*/ 1820427 w 4511633"/>
              <a:gd name="connsiteY7" fmla="*/ 39813 h 362808"/>
              <a:gd name="connsiteX0" fmla="*/ 1820427 w 4511633"/>
              <a:gd name="connsiteY0" fmla="*/ 39813 h 362808"/>
              <a:gd name="connsiteX1" fmla="*/ 387166 w 4511633"/>
              <a:gd name="connsiteY1" fmla="*/ 58084 h 362808"/>
              <a:gd name="connsiteX2" fmla="*/ 238268 w 4511633"/>
              <a:gd name="connsiteY2" fmla="*/ 329388 h 362808"/>
              <a:gd name="connsiteX3" fmla="*/ 2101781 w 4511633"/>
              <a:gd name="connsiteY3" fmla="*/ 329846 h 362808"/>
              <a:gd name="connsiteX4" fmla="*/ 2382678 w 4511633"/>
              <a:gd name="connsiteY4" fmla="*/ 192824 h 362808"/>
              <a:gd name="connsiteX5" fmla="*/ 4139312 w 4511633"/>
              <a:gd name="connsiteY5" fmla="*/ 169071 h 362808"/>
              <a:gd name="connsiteX6" fmla="*/ 4125152 w 4511633"/>
              <a:gd name="connsiteY6" fmla="*/ 21543 h 362808"/>
              <a:gd name="connsiteX7" fmla="*/ 1820427 w 4511633"/>
              <a:gd name="connsiteY7" fmla="*/ 39813 h 36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1633" h="362808">
                <a:moveTo>
                  <a:pt x="1820427" y="39813"/>
                </a:moveTo>
                <a:lnTo>
                  <a:pt x="387166" y="58084"/>
                </a:lnTo>
                <a:cubicBezTo>
                  <a:pt x="218475" y="78638"/>
                  <a:pt x="0" y="260343"/>
                  <a:pt x="238268" y="329388"/>
                </a:cubicBezTo>
                <a:cubicBezTo>
                  <a:pt x="1189055" y="362808"/>
                  <a:pt x="1744379" y="352607"/>
                  <a:pt x="2101781" y="329846"/>
                </a:cubicBezTo>
                <a:cubicBezTo>
                  <a:pt x="2459183" y="307085"/>
                  <a:pt x="2043090" y="219620"/>
                  <a:pt x="2382678" y="192824"/>
                </a:cubicBezTo>
                <a:cubicBezTo>
                  <a:pt x="2722266" y="166028"/>
                  <a:pt x="3848900" y="197618"/>
                  <a:pt x="4139312" y="169071"/>
                </a:cubicBezTo>
                <a:cubicBezTo>
                  <a:pt x="4429724" y="140524"/>
                  <a:pt x="4511633" y="43086"/>
                  <a:pt x="4125152" y="21543"/>
                </a:cubicBezTo>
                <a:cubicBezTo>
                  <a:pt x="3738671" y="0"/>
                  <a:pt x="2486968" y="29765"/>
                  <a:pt x="1820427" y="39813"/>
                </a:cubicBezTo>
                <a:close/>
              </a:path>
            </a:pathLst>
          </a:cu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7711" y="5737607"/>
            <a:ext cx="88486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SDPs were discovered in U. Waterloo C&amp;O Department!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64"/>
            <a:ext cx="8229600" cy="922946"/>
          </a:xfrm>
        </p:spPr>
        <p:txBody>
          <a:bodyPr>
            <a:normAutofit/>
          </a:bodyPr>
          <a:lstStyle/>
          <a:p>
            <a:r>
              <a:rPr lang="en-US" dirty="0" smtClean="0"/>
              <a:t>Solving Semi-Definite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2320420"/>
            <a:ext cx="8613059" cy="412954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/>
              </a:rPr>
              <a:t>There are 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infinitely many</a:t>
            </a:r>
            <a:r>
              <a:rPr lang="en-US" sz="2800" b="1" dirty="0" smtClean="0">
                <a:latin typeface="Calibri"/>
              </a:rPr>
              <a:t> </a:t>
            </a:r>
            <a:r>
              <a:rPr lang="en-US" sz="2800" dirty="0" smtClean="0">
                <a:latin typeface="Calibri"/>
              </a:rPr>
              <a:t>constraints!</a:t>
            </a:r>
          </a:p>
          <a:p>
            <a:r>
              <a:rPr lang="en-US" sz="2800" dirty="0" smtClean="0">
                <a:latin typeface="Calibri"/>
              </a:rPr>
              <a:t>But having many constraints doesn’t scare us:</a:t>
            </a:r>
            <a:br>
              <a:rPr lang="en-US" sz="2800" dirty="0" smtClean="0">
                <a:latin typeface="Calibri"/>
              </a:rPr>
            </a:br>
            <a:r>
              <a:rPr lang="en-US" sz="2800" dirty="0" smtClean="0">
                <a:latin typeface="Calibri"/>
              </a:rPr>
              <a:t>we know the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Ellipsoid Method</a:t>
            </a:r>
            <a:r>
              <a:rPr lang="en-US" sz="2800" dirty="0" smtClean="0">
                <a:latin typeface="Calibri"/>
              </a:rPr>
              <a:t>.</a:t>
            </a:r>
          </a:p>
          <a:p>
            <a:r>
              <a:rPr lang="en-US" sz="2800" dirty="0" smtClean="0">
                <a:latin typeface="Calibri"/>
              </a:rPr>
              <a:t>To solve the SDP, we:</a:t>
            </a:r>
          </a:p>
          <a:p>
            <a:pPr lvl="1"/>
            <a:r>
              <a:rPr lang="en-US" dirty="0" smtClean="0">
                <a:latin typeface="Calibri"/>
              </a:rPr>
              <a:t>Replace objective function by constraint </a:t>
            </a:r>
            <a:r>
              <a:rPr lang="en-US" dirty="0" err="1" smtClean="0">
                <a:latin typeface="Calibri"/>
              </a:rPr>
              <a:t>c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latin typeface="Calibri"/>
              </a:rPr>
              <a:t>x</a:t>
            </a:r>
            <a:r>
              <a:rPr lang="en-US" dirty="0" smtClean="0">
                <a:latin typeface="Calibri"/>
              </a:rPr>
              <a:t> 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>
                <a:latin typeface="Calibri"/>
              </a:rPr>
              <a:t> </a:t>
            </a:r>
            <a:r>
              <a:rPr lang="en-US" dirty="0" smtClean="0">
                <a:latin typeface="cmmi10"/>
              </a:rPr>
              <a:t>®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and binary search to find (nearly) optimal alpha.</a:t>
            </a:r>
          </a:p>
          <a:p>
            <a:pPr lvl="1"/>
            <a:r>
              <a:rPr lang="en-US" dirty="0" smtClean="0"/>
              <a:t>Need to design a separation oracle.</a:t>
            </a:r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37215" y="911367"/>
            <a:ext cx="3449477" cy="12619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64"/>
            <a:ext cx="8229600" cy="922946"/>
          </a:xfrm>
        </p:spPr>
        <p:txBody>
          <a:bodyPr>
            <a:normAutofit/>
          </a:bodyPr>
          <a:lstStyle/>
          <a:p>
            <a:r>
              <a:rPr lang="en-US" dirty="0" smtClean="0"/>
              <a:t>Separation Oracle for SDPs</a:t>
            </a:r>
            <a:endParaRPr lang="en-US" dirty="0"/>
          </a:p>
        </p:txBody>
      </p:sp>
      <p:pic>
        <p:nvPicPr>
          <p:cNvPr id="16" name="Picture 1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59749" y="773720"/>
            <a:ext cx="2804409" cy="1478924"/>
          </a:xfrm>
          <a:prstGeom prst="rect">
            <a:avLst/>
          </a:prstGeom>
          <a:noFill/>
          <a:ln/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555272"/>
            <a:ext cx="8229600" cy="35445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Easy to test if </a:t>
            </a:r>
            <a:r>
              <a:rPr lang="en-US" sz="2800" dirty="0" err="1" smtClean="0"/>
              <a:t>Az</a:t>
            </a:r>
            <a:r>
              <a:rPr lang="en-US" sz="2800" dirty="0" smtClean="0"/>
              <a:t>=b, and if </a:t>
            </a:r>
            <a:r>
              <a:rPr lang="en-US" sz="2800" dirty="0" err="1" smtClean="0">
                <a:latin typeface="Calibri"/>
              </a:rPr>
              <a:t>c</a:t>
            </a:r>
            <a:r>
              <a:rPr lang="en-US" sz="2800" baseline="30000" dirty="0" err="1" smtClean="0">
                <a:latin typeface="Calibri"/>
              </a:rPr>
              <a:t>T</a:t>
            </a:r>
            <a:r>
              <a:rPr lang="en-US" sz="2800" dirty="0" err="1" smtClean="0"/>
              <a:t>z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mi10"/>
              </a:rPr>
              <a:t>®</a:t>
            </a:r>
            <a:endParaRPr lang="en-US" sz="2800" dirty="0" smtClean="0"/>
          </a:p>
          <a:p>
            <a:pPr lvl="1"/>
            <a:r>
              <a:rPr lang="en-US" sz="2400" dirty="0" smtClean="0"/>
              <a:t>If not, either </a:t>
            </a:r>
            <a:r>
              <a:rPr lang="en-US" sz="2400" dirty="0" err="1" smtClean="0">
                <a:latin typeface="Calibri"/>
              </a:rPr>
              <a:t>a</a:t>
            </a:r>
            <a:r>
              <a:rPr lang="en-US" sz="2400" baseline="-25000" dirty="0" err="1" smtClean="0">
                <a:latin typeface="Calibri"/>
              </a:rPr>
              <a:t>i</a:t>
            </a:r>
            <a:r>
              <a:rPr lang="en-US" sz="2400" dirty="0" smtClean="0"/>
              <a:t> or -</a:t>
            </a:r>
            <a:r>
              <a:rPr lang="en-US" sz="2400" dirty="0" err="1" smtClean="0">
                <a:latin typeface="Calibri"/>
              </a:rPr>
              <a:t>a</a:t>
            </a:r>
            <a:r>
              <a:rPr lang="en-US" sz="2400" baseline="-25000" dirty="0" err="1" smtClean="0">
                <a:latin typeface="Calibri"/>
              </a:rPr>
              <a:t>i</a:t>
            </a:r>
            <a:r>
              <a:rPr lang="en-US" sz="2400" dirty="0" smtClean="0"/>
              <a:t> or c gives the desired vector a</a:t>
            </a:r>
          </a:p>
          <a:p>
            <a:r>
              <a:rPr lang="en-US" sz="2800" dirty="0" smtClean="0"/>
              <a:t>How can we test if </a:t>
            </a:r>
            <a:r>
              <a:rPr lang="en-US" sz="2800" dirty="0" err="1" smtClean="0">
                <a:latin typeface="Calibri"/>
              </a:rPr>
              <a:t>y</a:t>
            </a:r>
            <a:r>
              <a:rPr lang="en-US" sz="2800" baseline="30000" dirty="0" err="1" smtClean="0">
                <a:latin typeface="Calibri"/>
              </a:rPr>
              <a:t>T</a:t>
            </a:r>
            <a:r>
              <a:rPr lang="en-US" sz="1200" dirty="0" smtClean="0"/>
              <a:t> </a:t>
            </a:r>
            <a:r>
              <a:rPr lang="en-US" sz="2800" dirty="0" smtClean="0"/>
              <a:t>Z</a:t>
            </a:r>
            <a:r>
              <a:rPr lang="en-US" sz="1600" dirty="0" smtClean="0"/>
              <a:t> </a:t>
            </a:r>
            <a:r>
              <a:rPr lang="en-US" sz="2800" dirty="0" smtClean="0"/>
              <a:t>y</a:t>
            </a:r>
            <a:r>
              <a:rPr lang="en-US" sz="14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1600" dirty="0" smtClean="0"/>
              <a:t> </a:t>
            </a:r>
            <a:r>
              <a:rPr lang="en-US" sz="2800" dirty="0" smtClean="0"/>
              <a:t>0  </a:t>
            </a:r>
            <a:r>
              <a:rPr lang="en-US" sz="2800" dirty="0" smtClean="0">
                <a:latin typeface="cmsy10"/>
              </a:rPr>
              <a:t>8</a:t>
            </a:r>
            <a:r>
              <a:rPr lang="en-US" sz="2800" dirty="0" smtClean="0"/>
              <a:t>y?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89698" y="2277082"/>
            <a:ext cx="6567948" cy="1189701"/>
            <a:chOff x="599768" y="1838633"/>
            <a:chExt cx="6567948" cy="1189701"/>
          </a:xfrm>
        </p:grpSpPr>
        <p:sp>
          <p:nvSpPr>
            <p:cNvPr id="7" name="Rectangle 6"/>
            <p:cNvSpPr/>
            <p:nvPr/>
          </p:nvSpPr>
          <p:spPr>
            <a:xfrm>
              <a:off x="599768" y="1900305"/>
              <a:ext cx="6567948" cy="112802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marL="342900" lvl="0" indent="-342900">
                <a:tabLst>
                  <a:tab pos="688975" algn="l"/>
                </a:tabLst>
                <a:defRPr/>
              </a:pPr>
              <a:r>
                <a:rPr lang="en-US" sz="2800" dirty="0" smtClean="0">
                  <a:solidFill>
                    <a:srgbClr val="FF0000"/>
                  </a:solidFill>
                </a:rPr>
                <a:t>Is z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P?</a:t>
              </a:r>
            </a:p>
            <a:p>
              <a:pPr marL="342900" lvl="0" indent="-342900">
                <a:tabLst>
                  <a:tab pos="688975" algn="l"/>
                </a:tabLst>
                <a:defRPr/>
              </a:pPr>
              <a:r>
                <a:rPr lang="en-US" sz="2800" dirty="0" smtClean="0">
                  <a:solidFill>
                    <a:srgbClr val="FF0000"/>
                  </a:solidFill>
                </a:rPr>
                <a:t>If not, find a vector a  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s.t</a:t>
              </a:r>
              <a:r>
                <a:rPr lang="en-US" sz="2800" dirty="0" smtClean="0">
                  <a:solidFill>
                    <a:srgbClr val="FF0000"/>
                  </a:solidFill>
                </a:rPr>
                <a:t>.  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a</a:t>
              </a:r>
              <a:r>
                <a:rPr lang="en-US" sz="28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x</a:t>
              </a:r>
              <a:r>
                <a:rPr lang="en-US" sz="2800" dirty="0" smtClean="0">
                  <a:solidFill>
                    <a:srgbClr val="FF0000"/>
                  </a:solidFill>
                </a:rPr>
                <a:t>&lt;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a</a:t>
              </a:r>
              <a:r>
                <a:rPr lang="en-US" sz="28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z</a:t>
              </a:r>
              <a:r>
                <a:rPr lang="en-US" sz="2800" dirty="0" smtClean="0">
                  <a:solidFill>
                    <a:srgbClr val="FF0000"/>
                  </a:solidFill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8</a:t>
              </a:r>
              <a:r>
                <a:rPr lang="en-US" sz="2800" dirty="0" smtClean="0">
                  <a:solidFill>
                    <a:srgbClr val="FF0000"/>
                  </a:solidFill>
                </a:rPr>
                <a:t>x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5795" y="1838633"/>
              <a:ext cx="2929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Separation Oracle</a:t>
              </a:r>
              <a:endParaRPr lang="en-US" sz="2800" b="1" dirty="0"/>
            </a:p>
          </p:txBody>
        </p:sp>
      </p:grpSp>
      <p:sp>
        <p:nvSpPr>
          <p:cNvPr id="13" name="Left Brace 12"/>
          <p:cNvSpPr/>
          <p:nvPr/>
        </p:nvSpPr>
        <p:spPr>
          <a:xfrm>
            <a:off x="2772697" y="786585"/>
            <a:ext cx="330721" cy="1457851"/>
          </a:xfrm>
          <a:prstGeom prst="leftBrace">
            <a:avLst>
              <a:gd name="adj1" fmla="val 46264"/>
              <a:gd name="adj2" fmla="val 50000"/>
            </a:avLst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flipH="1">
            <a:off x="6007510" y="786585"/>
            <a:ext cx="337871" cy="1402433"/>
          </a:xfrm>
          <a:prstGeom prst="leftBrace">
            <a:avLst>
              <a:gd name="adj1" fmla="val 46264"/>
              <a:gd name="adj2" fmla="val 50000"/>
            </a:avLst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68460" y="1281329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 =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64"/>
            <a:ext cx="8229600" cy="922946"/>
          </a:xfrm>
        </p:spPr>
        <p:txBody>
          <a:bodyPr>
            <a:normAutofit/>
          </a:bodyPr>
          <a:lstStyle/>
          <a:p>
            <a:r>
              <a:rPr lang="en-US" dirty="0" smtClean="0"/>
              <a:t>Separation Oracle for SDPs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280" y="3588327"/>
            <a:ext cx="8534400" cy="32205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can we test if </a:t>
            </a:r>
            <a:r>
              <a:rPr lang="en-US" sz="2800" dirty="0" err="1" smtClean="0">
                <a:latin typeface="Calibri"/>
              </a:rPr>
              <a:t>y</a:t>
            </a:r>
            <a:r>
              <a:rPr lang="en-US" sz="2800" baseline="30000" dirty="0" err="1" smtClean="0">
                <a:latin typeface="Calibri"/>
              </a:rPr>
              <a:t>T</a:t>
            </a:r>
            <a:r>
              <a:rPr lang="en-US" sz="1200" dirty="0" smtClean="0"/>
              <a:t> </a:t>
            </a:r>
            <a:r>
              <a:rPr lang="en-US" sz="2800" dirty="0" smtClean="0"/>
              <a:t>Z</a:t>
            </a:r>
            <a:r>
              <a:rPr lang="en-US" sz="1600" dirty="0" smtClean="0"/>
              <a:t> </a:t>
            </a:r>
            <a:r>
              <a:rPr lang="en-US" sz="2800" dirty="0" smtClean="0"/>
              <a:t>y</a:t>
            </a:r>
            <a:r>
              <a:rPr lang="en-US" sz="14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1600" dirty="0" smtClean="0"/>
              <a:t> </a:t>
            </a:r>
            <a:r>
              <a:rPr lang="en-US" sz="2800" dirty="0" smtClean="0"/>
              <a:t>0  </a:t>
            </a:r>
            <a:r>
              <a:rPr lang="en-US" sz="2800" dirty="0" smtClean="0">
                <a:latin typeface="cmsy10"/>
              </a:rPr>
              <a:t>8</a:t>
            </a:r>
            <a:r>
              <a:rPr lang="en-US" sz="2800" dirty="0" smtClean="0"/>
              <a:t>y?</a:t>
            </a:r>
          </a:p>
          <a:p>
            <a:r>
              <a:rPr lang="en-US" sz="2800" b="1" dirty="0" smtClean="0"/>
              <a:t>Key trick:</a:t>
            </a:r>
            <a:r>
              <a:rPr lang="en-US" sz="2800" dirty="0" smtClean="0"/>
              <a:t> Compute </a:t>
            </a:r>
            <a:r>
              <a:rPr lang="en-US" sz="2800" dirty="0" err="1" smtClean="0"/>
              <a:t>eigenvalues</a:t>
            </a:r>
            <a:r>
              <a:rPr lang="en-US" sz="2800" dirty="0" smtClean="0"/>
              <a:t> &amp; eigenvectors!</a:t>
            </a:r>
          </a:p>
          <a:p>
            <a:pPr>
              <a:buNone/>
            </a:pPr>
            <a:r>
              <a:rPr lang="en-US" sz="2800" dirty="0" smtClean="0"/>
              <a:t>	If all </a:t>
            </a:r>
            <a:r>
              <a:rPr lang="en-US" sz="2800" dirty="0" err="1" smtClean="0"/>
              <a:t>eigenvalues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0, then Z is PSD and </a:t>
            </a:r>
            <a:r>
              <a:rPr lang="en-US" sz="2800" dirty="0" err="1" smtClean="0"/>
              <a:t>y</a:t>
            </a:r>
            <a:r>
              <a:rPr lang="en-US" sz="2800" baseline="30000" dirty="0" err="1" smtClean="0"/>
              <a:t>T</a:t>
            </a:r>
            <a:r>
              <a:rPr lang="en-US" sz="1600" dirty="0" smtClean="0"/>
              <a:t> </a:t>
            </a:r>
            <a:r>
              <a:rPr lang="en-US" sz="2800" dirty="0" smtClean="0"/>
              <a:t>Z</a:t>
            </a:r>
            <a:r>
              <a:rPr lang="en-US" sz="1600" dirty="0" smtClean="0"/>
              <a:t> </a:t>
            </a:r>
            <a:r>
              <a:rPr lang="en-US" sz="2800" dirty="0" smtClean="0"/>
              <a:t>y</a:t>
            </a:r>
            <a:r>
              <a:rPr lang="en-US" sz="16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1600" dirty="0" smtClean="0"/>
              <a:t> </a:t>
            </a:r>
            <a:r>
              <a:rPr lang="en-US" sz="2800" dirty="0" smtClean="0"/>
              <a:t>0 </a:t>
            </a:r>
            <a:r>
              <a:rPr lang="en-US" sz="2800" dirty="0" smtClean="0">
                <a:latin typeface="cmsy10"/>
              </a:rPr>
              <a:t>8</a:t>
            </a:r>
            <a:r>
              <a:rPr lang="en-US" sz="2800" dirty="0" smtClean="0"/>
              <a:t>y.</a:t>
            </a:r>
          </a:p>
          <a:p>
            <a:pPr>
              <a:buNone/>
            </a:pPr>
            <a:r>
              <a:rPr lang="en-US" sz="2800" dirty="0" smtClean="0"/>
              <a:t>	If y is a non-zero eigenvector with </a:t>
            </a:r>
            <a:r>
              <a:rPr lang="en-US" sz="2800" dirty="0" err="1" smtClean="0"/>
              <a:t>eigenvalue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mi10"/>
              </a:rPr>
              <a:t>¸</a:t>
            </a:r>
            <a:r>
              <a:rPr lang="en-US" sz="2800" dirty="0" smtClean="0"/>
              <a:t>&lt;0, then</a:t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dirty="0" err="1" smtClean="0"/>
              <a:t>Zy</a:t>
            </a:r>
            <a:r>
              <a:rPr lang="en-US" sz="2800" dirty="0" smtClean="0"/>
              <a:t> = </a:t>
            </a:r>
            <a:r>
              <a:rPr lang="en-US" sz="2800" dirty="0" smtClean="0">
                <a:latin typeface="cmmi10"/>
              </a:rPr>
              <a:t>¸</a:t>
            </a:r>
            <a:r>
              <a:rPr lang="en-US" sz="2800" dirty="0" smtClean="0"/>
              <a:t>y   </a:t>
            </a:r>
            <a:r>
              <a:rPr lang="en-US" sz="2800" dirty="0" smtClean="0">
                <a:latin typeface="cmsy10"/>
              </a:rPr>
              <a:t>)</a:t>
            </a:r>
            <a:r>
              <a:rPr lang="en-US" sz="2800" dirty="0" smtClean="0"/>
              <a:t>   </a:t>
            </a:r>
            <a:r>
              <a:rPr lang="en-US" sz="2800" dirty="0" err="1" smtClean="0">
                <a:latin typeface="Calibri"/>
              </a:rPr>
              <a:t>y</a:t>
            </a:r>
            <a:r>
              <a:rPr lang="en-US" sz="2800" baseline="30000" dirty="0" err="1" smtClean="0">
                <a:latin typeface="Calibri"/>
              </a:rPr>
              <a:t>T</a:t>
            </a:r>
            <a:r>
              <a:rPr lang="en-US" sz="1100" dirty="0" smtClean="0"/>
              <a:t> </a:t>
            </a:r>
            <a:r>
              <a:rPr lang="en-US" sz="2800" dirty="0" smtClean="0"/>
              <a:t>Z</a:t>
            </a:r>
            <a:r>
              <a:rPr lang="en-US" sz="1100" dirty="0" smtClean="0"/>
              <a:t> </a:t>
            </a:r>
            <a:r>
              <a:rPr lang="en-US" sz="2800" dirty="0" smtClean="0"/>
              <a:t>y = </a:t>
            </a:r>
            <a:r>
              <a:rPr lang="en-US" sz="2800" dirty="0" err="1" smtClean="0"/>
              <a:t>y</a:t>
            </a:r>
            <a:r>
              <a:rPr lang="en-US" sz="2800" baseline="30000" dirty="0" err="1" smtClean="0"/>
              <a:t>T</a:t>
            </a:r>
            <a:r>
              <a:rPr lang="en-US" sz="2800" dirty="0" err="1" smtClean="0">
                <a:latin typeface="cmmi10"/>
              </a:rPr>
              <a:t>¸</a:t>
            </a:r>
            <a:r>
              <a:rPr lang="en-US" sz="2800" dirty="0" err="1" smtClean="0"/>
              <a:t>y</a:t>
            </a:r>
            <a:r>
              <a:rPr lang="en-US" sz="2800" dirty="0" smtClean="0"/>
              <a:t> = </a:t>
            </a:r>
            <a:r>
              <a:rPr lang="en-US" sz="2800" dirty="0" smtClean="0">
                <a:latin typeface="cmmi10"/>
              </a:rPr>
              <a:t>¸</a:t>
            </a:r>
            <a:r>
              <a:rPr lang="en-US" sz="1800" dirty="0" smtClean="0"/>
              <a:t> </a:t>
            </a:r>
            <a:r>
              <a:rPr lang="en-US" sz="2800" dirty="0" err="1" smtClean="0"/>
              <a:t>y</a:t>
            </a:r>
            <a:r>
              <a:rPr lang="en-US" sz="2800" baseline="30000" dirty="0" err="1" smtClean="0"/>
              <a:t>T</a:t>
            </a:r>
            <a:r>
              <a:rPr lang="en-US" sz="2800" dirty="0" err="1" smtClean="0"/>
              <a:t>y</a:t>
            </a:r>
            <a:r>
              <a:rPr lang="en-US" sz="2800" dirty="0" smtClean="0"/>
              <a:t> = </a:t>
            </a:r>
            <a:r>
              <a:rPr lang="en-US" sz="2800" dirty="0" smtClean="0">
                <a:latin typeface="cmmi10"/>
              </a:rPr>
              <a:t>¸</a:t>
            </a:r>
            <a:r>
              <a:rPr lang="en-US" sz="1100" dirty="0" smtClean="0"/>
              <a:t> </a:t>
            </a:r>
            <a:r>
              <a:rPr lang="en-US" sz="2800" dirty="0" smtClean="0">
                <a:latin typeface="cmsy10"/>
              </a:rPr>
              <a:t>k</a:t>
            </a:r>
            <a:r>
              <a:rPr lang="en-US" sz="2800" dirty="0" smtClean="0"/>
              <a:t>y</a:t>
            </a:r>
            <a:r>
              <a:rPr lang="en-US" sz="2800" dirty="0" smtClean="0">
                <a:latin typeface="cmsy10"/>
              </a:rPr>
              <a:t>k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&lt; 0</a:t>
            </a:r>
          </a:p>
          <a:p>
            <a:pPr>
              <a:buNone/>
            </a:pPr>
            <a:r>
              <a:rPr lang="en-US" sz="2800" dirty="0" smtClean="0"/>
              <a:t>	Thus the constraint </a:t>
            </a:r>
            <a:r>
              <a:rPr lang="en-US" sz="2800" dirty="0" err="1" smtClean="0">
                <a:latin typeface="Calibri"/>
              </a:rPr>
              <a:t>y</a:t>
            </a:r>
            <a:r>
              <a:rPr lang="en-US" sz="2800" baseline="30000" dirty="0" err="1" smtClean="0">
                <a:latin typeface="Calibri"/>
              </a:rPr>
              <a:t>T</a:t>
            </a:r>
            <a:r>
              <a:rPr lang="en-US" sz="1600" dirty="0" smtClean="0"/>
              <a:t> </a:t>
            </a:r>
            <a:r>
              <a:rPr lang="en-US" sz="2800" dirty="0" smtClean="0"/>
              <a:t>X</a:t>
            </a:r>
            <a:r>
              <a:rPr lang="en-US" sz="1600" dirty="0" smtClean="0"/>
              <a:t> </a:t>
            </a:r>
            <a:r>
              <a:rPr lang="en-US" sz="2800" dirty="0" smtClean="0"/>
              <a:t>y</a:t>
            </a:r>
            <a:r>
              <a:rPr lang="en-US" sz="16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1600" dirty="0" smtClean="0"/>
              <a:t> </a:t>
            </a:r>
            <a:r>
              <a:rPr lang="en-US" sz="2800" dirty="0" smtClean="0"/>
              <a:t>0 is violated by Z!</a:t>
            </a:r>
          </a:p>
        </p:txBody>
      </p:sp>
      <p:pic>
        <p:nvPicPr>
          <p:cNvPr id="11" name="Picture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159749" y="773720"/>
            <a:ext cx="2804409" cy="1478924"/>
          </a:xfrm>
          <a:prstGeom prst="rect">
            <a:avLst/>
          </a:prstGeom>
          <a:noFill/>
          <a:ln/>
          <a:effectLst/>
        </p:spPr>
      </p:pic>
      <p:sp>
        <p:nvSpPr>
          <p:cNvPr id="16" name="Left Brace 15"/>
          <p:cNvSpPr/>
          <p:nvPr/>
        </p:nvSpPr>
        <p:spPr>
          <a:xfrm>
            <a:off x="2772697" y="786585"/>
            <a:ext cx="330721" cy="1457851"/>
          </a:xfrm>
          <a:prstGeom prst="leftBrace">
            <a:avLst>
              <a:gd name="adj1" fmla="val 46264"/>
              <a:gd name="adj2" fmla="val 50000"/>
            </a:avLst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flipH="1">
            <a:off x="6007510" y="786585"/>
            <a:ext cx="337871" cy="1402433"/>
          </a:xfrm>
          <a:prstGeom prst="leftBrace">
            <a:avLst>
              <a:gd name="adj1" fmla="val 46264"/>
              <a:gd name="adj2" fmla="val 50000"/>
            </a:avLst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68460" y="1281329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 =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89698" y="2277082"/>
            <a:ext cx="6567948" cy="1189701"/>
            <a:chOff x="599768" y="1838633"/>
            <a:chExt cx="6567948" cy="1189701"/>
          </a:xfrm>
        </p:grpSpPr>
        <p:sp>
          <p:nvSpPr>
            <p:cNvPr id="20" name="Rectangle 19"/>
            <p:cNvSpPr/>
            <p:nvPr/>
          </p:nvSpPr>
          <p:spPr>
            <a:xfrm>
              <a:off x="599768" y="1900305"/>
              <a:ext cx="6567948" cy="112802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marL="342900" lvl="0" indent="-342900">
                <a:tabLst>
                  <a:tab pos="688975" algn="l"/>
                </a:tabLst>
                <a:defRPr/>
              </a:pPr>
              <a:r>
                <a:rPr lang="en-US" sz="2800" dirty="0" smtClean="0">
                  <a:solidFill>
                    <a:srgbClr val="FF0000"/>
                  </a:solidFill>
                </a:rPr>
                <a:t>Is z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P?</a:t>
              </a:r>
            </a:p>
            <a:p>
              <a:pPr marL="342900" lvl="0" indent="-342900">
                <a:tabLst>
                  <a:tab pos="688975" algn="l"/>
                </a:tabLst>
                <a:defRPr/>
              </a:pPr>
              <a:r>
                <a:rPr lang="en-US" sz="2800" dirty="0" smtClean="0">
                  <a:solidFill>
                    <a:srgbClr val="FF0000"/>
                  </a:solidFill>
                </a:rPr>
                <a:t>If not, find a vector a  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s.t</a:t>
              </a:r>
              <a:r>
                <a:rPr lang="en-US" sz="2800" dirty="0" smtClean="0">
                  <a:solidFill>
                    <a:srgbClr val="FF0000"/>
                  </a:solidFill>
                </a:rPr>
                <a:t>.  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a</a:t>
              </a:r>
              <a:r>
                <a:rPr lang="en-US" sz="28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x</a:t>
              </a:r>
              <a:r>
                <a:rPr lang="en-US" sz="2800" dirty="0" smtClean="0">
                  <a:solidFill>
                    <a:srgbClr val="FF0000"/>
                  </a:solidFill>
                </a:rPr>
                <a:t>&lt;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a</a:t>
              </a:r>
              <a:r>
                <a:rPr lang="en-US" sz="28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z</a:t>
              </a:r>
              <a:r>
                <a:rPr lang="en-US" sz="2800" dirty="0" smtClean="0">
                  <a:solidFill>
                    <a:srgbClr val="FF0000"/>
                  </a:solidFill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8</a:t>
              </a:r>
              <a:r>
                <a:rPr lang="en-US" sz="2800" dirty="0" smtClean="0">
                  <a:solidFill>
                    <a:srgbClr val="FF0000"/>
                  </a:solidFill>
                </a:rPr>
                <a:t>x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95795" y="1838633"/>
              <a:ext cx="2929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Separation Oracle</a:t>
              </a:r>
              <a:endParaRPr lang="en-US" sz="2800" b="1" dirty="0"/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148"/>
            <a:ext cx="8229600" cy="922946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7077"/>
            <a:ext cx="8411497" cy="4525963"/>
          </a:xfrm>
        </p:spPr>
        <p:txBody>
          <a:bodyPr/>
          <a:lstStyle/>
          <a:p>
            <a:r>
              <a:rPr lang="en-US" dirty="0" smtClean="0"/>
              <a:t>Semi-Definite Programs (SDP)</a:t>
            </a:r>
          </a:p>
          <a:p>
            <a:r>
              <a:rPr lang="en-US" dirty="0" smtClean="0"/>
              <a:t>Solving SDPs by the Ellipsoid Method</a:t>
            </a:r>
          </a:p>
          <a:p>
            <a:r>
              <a:rPr lang="en-US" dirty="0" smtClean="0"/>
              <a:t>Finding vectors with constrained distances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64"/>
            <a:ext cx="8229600" cy="922946"/>
          </a:xfrm>
        </p:spPr>
        <p:txBody>
          <a:bodyPr>
            <a:normAutofit/>
          </a:bodyPr>
          <a:lstStyle/>
          <a:p>
            <a:r>
              <a:rPr lang="en-US" dirty="0" smtClean="0"/>
              <a:t>Separation Oracle for SDPs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2504" y="3616036"/>
            <a:ext cx="8440995" cy="3123979"/>
          </a:xfrm>
        </p:spPr>
        <p:txBody>
          <a:bodyPr>
            <a:normAutofit/>
          </a:bodyPr>
          <a:lstStyle/>
          <a:p>
            <a:r>
              <a:rPr lang="en-US" b="1" dirty="0" smtClean="0"/>
              <a:t>Summary:</a:t>
            </a:r>
            <a:r>
              <a:rPr lang="en-US" dirty="0" smtClean="0"/>
              <a:t> SDPs can be solved (approximately) by the Ellipsoid Method, in polynomial time.</a:t>
            </a:r>
            <a:br>
              <a:rPr lang="en-US" dirty="0" smtClean="0"/>
            </a:br>
            <a:r>
              <a:rPr lang="en-US" sz="2300" dirty="0" smtClean="0">
                <a:solidFill>
                  <a:schemeClr val="bg1">
                    <a:lumMod val="65000"/>
                  </a:schemeClr>
                </a:solidFill>
              </a:rPr>
              <a:t>There are some issues relating to irrational numbers and the radii of balls containing and contained in feasible region.</a:t>
            </a:r>
          </a:p>
          <a:p>
            <a:r>
              <a:rPr lang="en-US" dirty="0" smtClean="0"/>
              <a:t>SDPs can be solved efficiently in practice (approximately), by Interior Point Methods.</a:t>
            </a:r>
          </a:p>
        </p:txBody>
      </p:sp>
      <p:pic>
        <p:nvPicPr>
          <p:cNvPr id="16" name="Picture 1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59749" y="773720"/>
            <a:ext cx="2804409" cy="1478924"/>
          </a:xfrm>
          <a:prstGeom prst="rect">
            <a:avLst/>
          </a:prstGeom>
          <a:noFill/>
          <a:ln/>
          <a:effectLst/>
        </p:spPr>
      </p:pic>
      <p:sp>
        <p:nvSpPr>
          <p:cNvPr id="17" name="Left Brace 16"/>
          <p:cNvSpPr/>
          <p:nvPr/>
        </p:nvSpPr>
        <p:spPr>
          <a:xfrm>
            <a:off x="2772697" y="786585"/>
            <a:ext cx="330721" cy="1457851"/>
          </a:xfrm>
          <a:prstGeom prst="leftBrace">
            <a:avLst>
              <a:gd name="adj1" fmla="val 46264"/>
              <a:gd name="adj2" fmla="val 50000"/>
            </a:avLst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 flipH="1">
            <a:off x="6007510" y="786585"/>
            <a:ext cx="337871" cy="1402433"/>
          </a:xfrm>
          <a:prstGeom prst="leftBrace">
            <a:avLst>
              <a:gd name="adj1" fmla="val 46264"/>
              <a:gd name="adj2" fmla="val 50000"/>
            </a:avLst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68460" y="1281329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 =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89698" y="2277082"/>
            <a:ext cx="6567948" cy="1189701"/>
            <a:chOff x="599768" y="1838633"/>
            <a:chExt cx="6567948" cy="1189701"/>
          </a:xfrm>
        </p:grpSpPr>
        <p:sp>
          <p:nvSpPr>
            <p:cNvPr id="21" name="Rectangle 20"/>
            <p:cNvSpPr/>
            <p:nvPr/>
          </p:nvSpPr>
          <p:spPr>
            <a:xfrm>
              <a:off x="599768" y="1900305"/>
              <a:ext cx="6567948" cy="112802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marL="342900" lvl="0" indent="-342900">
                <a:tabLst>
                  <a:tab pos="688975" algn="l"/>
                </a:tabLst>
                <a:defRPr/>
              </a:pPr>
              <a:r>
                <a:rPr lang="en-US" sz="2800" dirty="0" smtClean="0">
                  <a:solidFill>
                    <a:srgbClr val="FF0000"/>
                  </a:solidFill>
                </a:rPr>
                <a:t>Is z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P?</a:t>
              </a:r>
            </a:p>
            <a:p>
              <a:pPr marL="342900" lvl="0" indent="-342900">
                <a:tabLst>
                  <a:tab pos="688975" algn="l"/>
                </a:tabLst>
                <a:defRPr/>
              </a:pPr>
              <a:r>
                <a:rPr lang="en-US" sz="2800" dirty="0" smtClean="0">
                  <a:solidFill>
                    <a:srgbClr val="FF0000"/>
                  </a:solidFill>
                </a:rPr>
                <a:t>If not, find a vector a  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s.t</a:t>
              </a:r>
              <a:r>
                <a:rPr lang="en-US" sz="2800" dirty="0" smtClean="0">
                  <a:solidFill>
                    <a:srgbClr val="FF0000"/>
                  </a:solidFill>
                </a:rPr>
                <a:t>.  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a</a:t>
              </a:r>
              <a:r>
                <a:rPr lang="en-US" sz="28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x</a:t>
              </a:r>
              <a:r>
                <a:rPr lang="en-US" sz="2800" dirty="0" smtClean="0">
                  <a:solidFill>
                    <a:srgbClr val="FF0000"/>
                  </a:solidFill>
                </a:rPr>
                <a:t>&lt;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a</a:t>
              </a:r>
              <a:r>
                <a:rPr lang="en-US" sz="28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z</a:t>
              </a:r>
              <a:r>
                <a:rPr lang="en-US" sz="2800" dirty="0" smtClean="0">
                  <a:solidFill>
                    <a:srgbClr val="FF0000"/>
                  </a:solidFill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8</a:t>
              </a:r>
              <a:r>
                <a:rPr lang="en-US" sz="2800" dirty="0" smtClean="0">
                  <a:solidFill>
                    <a:srgbClr val="FF0000"/>
                  </a:solidFill>
                </a:rPr>
                <a:t>x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95795" y="1838633"/>
              <a:ext cx="2929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Separation Oracle</a:t>
              </a:r>
              <a:endParaRPr lang="en-US" sz="2800" b="1" dirty="0"/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88" y="2222089"/>
            <a:ext cx="8229600" cy="32446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does this example relate to SDPs?</a:t>
            </a:r>
          </a:p>
          <a:p>
            <a:r>
              <a:rPr lang="en-US" b="1" dirty="0" smtClean="0"/>
              <a:t>Key observation: </a:t>
            </a:r>
            <a:r>
              <a:rPr lang="en-US" dirty="0" smtClean="0">
                <a:solidFill>
                  <a:srgbClr val="00B050"/>
                </a:solidFill>
              </a:rPr>
              <a:t>PSD matrices correspond directly to vectors and their dot-products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Given vectors v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dirty="0" smtClean="0"/>
              <a:t> in 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d</a:t>
            </a:r>
            <a:r>
              <a:rPr lang="en-US" dirty="0" smtClean="0"/>
              <a:t>, let V be the </a:t>
            </a:r>
            <a:r>
              <a:rPr lang="en-US" dirty="0" err="1" smtClean="0"/>
              <a:t>d</a:t>
            </a:r>
            <a:r>
              <a:rPr lang="en-US" sz="2400" dirty="0" err="1" smtClean="0"/>
              <a:t>x</a:t>
            </a:r>
            <a:r>
              <a:rPr lang="en-US" dirty="0" err="1" smtClean="0"/>
              <a:t>d</a:t>
            </a:r>
            <a:r>
              <a:rPr lang="en-US" dirty="0" smtClean="0"/>
              <a:t> matrix whose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column is v</a:t>
            </a:r>
            <a:r>
              <a:rPr lang="en-US" baseline="-25000" dirty="0" smtClean="0"/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Let X = V</a:t>
            </a:r>
            <a:r>
              <a:rPr lang="en-US" baseline="30000" dirty="0" smtClean="0"/>
              <a:t>T</a:t>
            </a:r>
            <a:r>
              <a:rPr lang="en-US" dirty="0" smtClean="0"/>
              <a:t>V. Then X is PSD and </a:t>
            </a:r>
            <a:r>
              <a:rPr lang="en-US" dirty="0" err="1" smtClean="0"/>
              <a:t>X</a:t>
            </a:r>
            <a:r>
              <a:rPr lang="en-US" baseline="-17000" dirty="0" err="1" smtClean="0"/>
              <a:t>i,j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17000" dirty="0" err="1" smtClean="0"/>
              <a:t>i</a:t>
            </a:r>
            <a:r>
              <a:rPr lang="en-US" baseline="30000" dirty="0" err="1" smtClean="0"/>
              <a:t>T</a:t>
            </a:r>
            <a:r>
              <a:rPr lang="en-US" dirty="0" err="1" smtClean="0"/>
              <a:t>v</a:t>
            </a:r>
            <a:r>
              <a:rPr lang="en-US" baseline="-17000" dirty="0" err="1" smtClean="0"/>
              <a:t>j</a:t>
            </a:r>
            <a:r>
              <a:rPr lang="en-US" dirty="0" smtClean="0"/>
              <a:t> </a:t>
            </a:r>
            <a:r>
              <a:rPr lang="en-US" sz="2000" dirty="0" smtClean="0"/>
              <a:t>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i,j.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4967" y="157316"/>
            <a:ext cx="8613059" cy="18681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Find vectors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bm10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vectors have unit length: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8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Distance between vectors is: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[1/3, 5/3]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8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/>
                <a:ea typeface="+mn-ea"/>
                <a:cs typeface="+mn-cs"/>
                <a:sym typeface="Symbol"/>
              </a:rPr>
              <a:t>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Sum-of-squared distances is maximized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87" y="2123769"/>
            <a:ext cx="8372165" cy="473423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Key observation: </a:t>
            </a:r>
            <a:r>
              <a:rPr lang="en-US" dirty="0" smtClean="0">
                <a:solidFill>
                  <a:srgbClr val="00B050"/>
                </a:solidFill>
              </a:rPr>
              <a:t>PSD matrices correspond directly to vectors and their dot-products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Given vectors v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dirty="0" smtClean="0"/>
              <a:t> in 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d</a:t>
            </a:r>
            <a:r>
              <a:rPr lang="en-US" dirty="0" smtClean="0"/>
              <a:t>, let V be the </a:t>
            </a:r>
            <a:r>
              <a:rPr lang="en-US" dirty="0" err="1" smtClean="0"/>
              <a:t>d</a:t>
            </a:r>
            <a:r>
              <a:rPr lang="en-US" sz="2400" dirty="0" err="1" smtClean="0"/>
              <a:t>x</a:t>
            </a:r>
            <a:r>
              <a:rPr lang="en-US" dirty="0" err="1" smtClean="0"/>
              <a:t>d</a:t>
            </a:r>
            <a:r>
              <a:rPr lang="en-US" dirty="0" smtClean="0"/>
              <a:t> matrix whose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column is v</a:t>
            </a:r>
            <a:r>
              <a:rPr lang="en-US" baseline="-25000" dirty="0" smtClean="0"/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Let X = </a:t>
            </a:r>
            <a:r>
              <a:rPr lang="en-US" dirty="0" smtClean="0">
                <a:latin typeface="Calibri"/>
              </a:rPr>
              <a:t>V</a:t>
            </a:r>
            <a:r>
              <a:rPr lang="en-US" baseline="30000" dirty="0" smtClean="0">
                <a:latin typeface="Calibri"/>
              </a:rPr>
              <a:t>T</a:t>
            </a:r>
            <a:r>
              <a:rPr lang="en-US" dirty="0" smtClean="0"/>
              <a:t>V. Then X is PSD and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17000" dirty="0" err="1" smtClean="0">
                <a:latin typeface="Calibri"/>
              </a:rPr>
              <a:t>i,j</a:t>
            </a:r>
            <a:r>
              <a:rPr lang="en-US" dirty="0" smtClean="0"/>
              <a:t> = </a:t>
            </a:r>
            <a:r>
              <a:rPr lang="en-US" dirty="0" err="1" smtClean="0">
                <a:latin typeface="Calibri"/>
              </a:rPr>
              <a:t>v</a:t>
            </a:r>
            <a:r>
              <a:rPr lang="en-US" baseline="-17000" dirty="0" err="1" smtClean="0">
                <a:latin typeface="Calibri"/>
              </a:rPr>
              <a:t>i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latin typeface="Calibri"/>
              </a:rPr>
              <a:t>v</a:t>
            </a:r>
            <a:r>
              <a:rPr lang="en-US" baseline="-17000" dirty="0" err="1" smtClean="0">
                <a:latin typeface="Calibri"/>
              </a:rPr>
              <a:t>j</a:t>
            </a:r>
            <a:r>
              <a:rPr lang="en-US" dirty="0" smtClean="0"/>
              <a:t> </a:t>
            </a:r>
            <a:r>
              <a:rPr lang="en-US" sz="2000" dirty="0" smtClean="0"/>
              <a:t>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i,j.</a:t>
            </a:r>
          </a:p>
          <a:p>
            <a:r>
              <a:rPr lang="en-US" spc="-70" dirty="0" smtClean="0"/>
              <a:t>Conversely, given a </a:t>
            </a:r>
            <a:r>
              <a:rPr lang="en-US" spc="-70" dirty="0" err="1" smtClean="0"/>
              <a:t>d</a:t>
            </a:r>
            <a:r>
              <a:rPr lang="en-US" sz="2400" spc="-70" dirty="0" err="1" smtClean="0"/>
              <a:t>x</a:t>
            </a:r>
            <a:r>
              <a:rPr lang="en-US" spc="-70" dirty="0" err="1" smtClean="0"/>
              <a:t>d</a:t>
            </a:r>
            <a:r>
              <a:rPr lang="en-US" spc="-70" dirty="0" smtClean="0"/>
              <a:t> PSD matrix X, find spectral decomposition X = U</a:t>
            </a:r>
            <a:r>
              <a:rPr lang="en-US" sz="1800" spc="-70" dirty="0" smtClean="0"/>
              <a:t> </a:t>
            </a:r>
            <a:r>
              <a:rPr lang="en-US" spc="-70" dirty="0" smtClean="0"/>
              <a:t>D</a:t>
            </a:r>
            <a:r>
              <a:rPr lang="en-US" sz="1600" spc="-70" dirty="0" smtClean="0"/>
              <a:t> </a:t>
            </a:r>
            <a:r>
              <a:rPr lang="en-US" spc="-70" dirty="0" smtClean="0"/>
              <a:t>U</a:t>
            </a:r>
            <a:r>
              <a:rPr lang="en-US" spc="-70" baseline="30000" dirty="0" smtClean="0"/>
              <a:t>T</a:t>
            </a:r>
            <a:r>
              <a:rPr lang="en-US" spc="-70" dirty="0" smtClean="0"/>
              <a:t>, and let V = D</a:t>
            </a:r>
            <a:r>
              <a:rPr lang="en-US" spc="-70" baseline="30000" dirty="0" smtClean="0"/>
              <a:t>1/2</a:t>
            </a:r>
            <a:r>
              <a:rPr lang="en-US" sz="2000" spc="-70" dirty="0" smtClean="0"/>
              <a:t> </a:t>
            </a:r>
            <a:r>
              <a:rPr lang="en-US" spc="-70" dirty="0" smtClean="0"/>
              <a:t>U.</a:t>
            </a:r>
          </a:p>
          <a:p>
            <a:r>
              <a:rPr lang="en-US" dirty="0" smtClean="0"/>
              <a:t>To get vectors in 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d</a:t>
            </a:r>
            <a:r>
              <a:rPr lang="en-US" dirty="0" smtClean="0"/>
              <a:t>, let v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column of V.</a:t>
            </a:r>
          </a:p>
          <a:p>
            <a:r>
              <a:rPr lang="en-US" dirty="0" smtClean="0"/>
              <a:t>Then X = V</a:t>
            </a:r>
            <a:r>
              <a:rPr lang="en-US" baseline="30000" dirty="0" smtClean="0"/>
              <a:t>T</a:t>
            </a:r>
            <a:r>
              <a:rPr lang="en-US" sz="1400" dirty="0" smtClean="0"/>
              <a:t> </a:t>
            </a:r>
            <a:r>
              <a:rPr lang="en-US" dirty="0" smtClean="0"/>
              <a:t>V  </a:t>
            </a:r>
            <a:r>
              <a:rPr lang="en-US" dirty="0" smtClean="0">
                <a:latin typeface="cmsy10"/>
              </a:rPr>
              <a:t>) 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baseline="-17000" dirty="0" err="1" smtClean="0"/>
              <a:t>i,j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17000" dirty="0" err="1" smtClean="0"/>
              <a:t>i</a:t>
            </a:r>
            <a:r>
              <a:rPr lang="en-US" baseline="30000" dirty="0" err="1" smtClean="0"/>
              <a:t>T</a:t>
            </a:r>
            <a:r>
              <a:rPr lang="en-US" dirty="0" err="1" smtClean="0"/>
              <a:t>v</a:t>
            </a:r>
            <a:r>
              <a:rPr lang="en-US" baseline="-17000" dirty="0" err="1" smtClean="0"/>
              <a:t>j</a:t>
            </a:r>
            <a:r>
              <a:rPr lang="en-US" dirty="0" smtClean="0"/>
              <a:t> </a:t>
            </a:r>
            <a:r>
              <a:rPr lang="en-US" sz="2000" dirty="0" smtClean="0"/>
              <a:t>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i,j.</a:t>
            </a:r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4967" y="157316"/>
            <a:ext cx="8613059" cy="18681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Find vectors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bm10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vectors have unit length: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8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Distance between vectors is: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[1/3, 5/3]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8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/>
                <a:ea typeface="+mn-ea"/>
                <a:cs typeface="+mn-cs"/>
                <a:sym typeface="Symbol"/>
              </a:rPr>
              <a:t>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Sum-of-squared distances is maximized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87" y="2123769"/>
            <a:ext cx="8627804" cy="473423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Key observation: </a:t>
            </a:r>
            <a:r>
              <a:rPr lang="en-US" sz="2800" dirty="0" smtClean="0">
                <a:solidFill>
                  <a:srgbClr val="FF0000"/>
                </a:solidFill>
              </a:rPr>
              <a:t>PSD matrices correspond directly to vectors and their dot-products: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If X PSD, it gives vectors {</a:t>
            </a:r>
            <a:r>
              <a:rPr lang="en-US" sz="1800" dirty="0" smtClean="0"/>
              <a:t>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i</a:t>
            </a:r>
            <a:r>
              <a:rPr lang="en-US" sz="1600" dirty="0" smtClean="0"/>
              <a:t> </a:t>
            </a:r>
            <a:r>
              <a:rPr lang="en-US" sz="2800" dirty="0" smtClean="0"/>
              <a:t>: </a:t>
            </a:r>
            <a:r>
              <a:rPr lang="en-US" sz="2800" dirty="0" err="1" smtClean="0"/>
              <a:t>i</a:t>
            </a:r>
            <a:r>
              <a:rPr lang="en-US" sz="2800" dirty="0" smtClean="0"/>
              <a:t>=1,…,d } where </a:t>
            </a:r>
            <a:r>
              <a:rPr lang="en-US" sz="2800" dirty="0" err="1" smtClean="0"/>
              <a:t>X</a:t>
            </a:r>
            <a:r>
              <a:rPr lang="en-US" sz="2800" baseline="-17000" dirty="0" err="1" smtClean="0"/>
              <a:t>i,j</a:t>
            </a:r>
            <a:r>
              <a:rPr lang="en-US" sz="2800" dirty="0" smtClean="0"/>
              <a:t> = </a:t>
            </a:r>
            <a:r>
              <a:rPr lang="en-US" sz="2800" dirty="0" err="1" smtClean="0"/>
              <a:t>v</a:t>
            </a:r>
            <a:r>
              <a:rPr lang="en-US" sz="2800" baseline="-17000" dirty="0" err="1" smtClean="0"/>
              <a:t>i</a:t>
            </a:r>
            <a:r>
              <a:rPr lang="en-US" sz="2800" baseline="30000" dirty="0" err="1" smtClean="0"/>
              <a:t>T</a:t>
            </a:r>
            <a:r>
              <a:rPr lang="en-US" sz="2800" dirty="0" err="1" smtClean="0"/>
              <a:t>v</a:t>
            </a:r>
            <a:r>
              <a:rPr lang="en-US" sz="2800" baseline="-17000" dirty="0" err="1" smtClean="0"/>
              <a:t>j</a:t>
            </a:r>
            <a:r>
              <a:rPr lang="en-US" sz="2400" dirty="0" smtClean="0"/>
              <a:t>.</a:t>
            </a:r>
            <a:endParaRPr lang="en-US" sz="2800" dirty="0" smtClean="0"/>
          </a:p>
          <a:p>
            <a:r>
              <a:rPr lang="en-US" sz="2800" spc="-70" dirty="0" smtClean="0">
                <a:solidFill>
                  <a:srgbClr val="0070C0"/>
                </a:solidFill>
              </a:rPr>
              <a:t>Also, distances and lengths relate to dot-products:</a:t>
            </a:r>
          </a:p>
          <a:p>
            <a:pPr>
              <a:buNone/>
            </a:pPr>
            <a:r>
              <a:rPr lang="en-US" sz="2800" spc="-40" dirty="0" smtClean="0">
                <a:latin typeface="cmsy10"/>
              </a:rPr>
              <a:t>	k</a:t>
            </a:r>
            <a:r>
              <a:rPr lang="en-US" sz="2800" spc="-40" dirty="0" smtClean="0"/>
              <a:t>u</a:t>
            </a:r>
            <a:r>
              <a:rPr lang="en-US" sz="2800" spc="-40" dirty="0" smtClean="0">
                <a:latin typeface="cmsy10"/>
              </a:rPr>
              <a:t>k</a:t>
            </a:r>
            <a:r>
              <a:rPr lang="en-US" sz="2800" spc="-40" baseline="30000" dirty="0" smtClean="0"/>
              <a:t>2</a:t>
            </a:r>
            <a:r>
              <a:rPr lang="en-US" sz="2800" spc="-40" dirty="0" smtClean="0"/>
              <a:t>=</a:t>
            </a:r>
            <a:r>
              <a:rPr lang="en-US" sz="2800" spc="-40" dirty="0" err="1" smtClean="0"/>
              <a:t>u</a:t>
            </a:r>
            <a:r>
              <a:rPr lang="en-US" sz="2800" spc="-40" baseline="30000" dirty="0" err="1" smtClean="0"/>
              <a:t>T</a:t>
            </a:r>
            <a:r>
              <a:rPr lang="en-US" sz="2800" spc="-40" dirty="0" err="1" smtClean="0"/>
              <a:t>u</a:t>
            </a:r>
            <a:r>
              <a:rPr lang="en-US" sz="2800" spc="-40" dirty="0" smtClean="0"/>
              <a:t>  and  </a:t>
            </a:r>
            <a:r>
              <a:rPr lang="en-US" sz="2800" spc="-40" dirty="0" smtClean="0">
                <a:latin typeface="cmsy10"/>
              </a:rPr>
              <a:t>k</a:t>
            </a:r>
            <a:r>
              <a:rPr lang="en-US" sz="2800" spc="-40" dirty="0" smtClean="0"/>
              <a:t>u-v</a:t>
            </a:r>
            <a:r>
              <a:rPr lang="en-US" sz="2800" spc="-40" dirty="0" smtClean="0">
                <a:latin typeface="cmsy10"/>
              </a:rPr>
              <a:t>k</a:t>
            </a:r>
            <a:r>
              <a:rPr lang="en-US" sz="2800" spc="-40" baseline="30000" dirty="0" smtClean="0"/>
              <a:t>2</a:t>
            </a:r>
            <a:r>
              <a:rPr lang="en-US" sz="2800" spc="-40" dirty="0" smtClean="0"/>
              <a:t> = (u-v)</a:t>
            </a:r>
            <a:r>
              <a:rPr lang="en-US" sz="2800" spc="-40" baseline="30000" dirty="0" smtClean="0"/>
              <a:t>T</a:t>
            </a:r>
            <a:r>
              <a:rPr lang="en-US" sz="2800" spc="-40" dirty="0" smtClean="0"/>
              <a:t>(u-v) = </a:t>
            </a:r>
            <a:r>
              <a:rPr lang="en-US" sz="2800" spc="-40" dirty="0" err="1" smtClean="0"/>
              <a:t>u</a:t>
            </a:r>
            <a:r>
              <a:rPr lang="en-US" sz="2800" spc="-40" baseline="30000" dirty="0" err="1" smtClean="0"/>
              <a:t>T</a:t>
            </a:r>
            <a:r>
              <a:rPr lang="en-US" sz="2800" spc="-40" dirty="0" err="1" smtClean="0"/>
              <a:t>u</a:t>
            </a:r>
            <a:r>
              <a:rPr lang="en-US" sz="1400" spc="-40" dirty="0" smtClean="0"/>
              <a:t> </a:t>
            </a:r>
            <a:r>
              <a:rPr lang="en-US" sz="2800" spc="-40" dirty="0" smtClean="0"/>
              <a:t>-</a:t>
            </a:r>
            <a:r>
              <a:rPr lang="en-US" sz="1400" spc="-40" dirty="0" smtClean="0"/>
              <a:t> </a:t>
            </a:r>
            <a:r>
              <a:rPr lang="en-US" sz="2800" spc="-40" dirty="0" smtClean="0"/>
              <a:t>2v</a:t>
            </a:r>
            <a:r>
              <a:rPr lang="en-US" sz="2800" spc="-40" baseline="30000" dirty="0" smtClean="0"/>
              <a:t>T</a:t>
            </a:r>
            <a:r>
              <a:rPr lang="en-US" sz="2800" spc="-40" dirty="0" smtClean="0"/>
              <a:t>u</a:t>
            </a:r>
            <a:r>
              <a:rPr lang="en-US" sz="1400" spc="-40" dirty="0" smtClean="0"/>
              <a:t> </a:t>
            </a:r>
            <a:r>
              <a:rPr lang="en-US" sz="2800" spc="-40" dirty="0" smtClean="0"/>
              <a:t>+</a:t>
            </a:r>
            <a:r>
              <a:rPr lang="en-US" sz="1400" spc="-40" dirty="0" smtClean="0"/>
              <a:t> </a:t>
            </a:r>
            <a:r>
              <a:rPr lang="en-US" sz="2800" spc="-40" dirty="0" err="1" smtClean="0"/>
              <a:t>v</a:t>
            </a:r>
            <a:r>
              <a:rPr lang="en-US" sz="2800" spc="-40" baseline="30000" dirty="0" err="1" smtClean="0"/>
              <a:t>T</a:t>
            </a:r>
            <a:r>
              <a:rPr lang="en-US" sz="2800" spc="-40" dirty="0" err="1" smtClean="0"/>
              <a:t>v</a:t>
            </a:r>
            <a:endParaRPr lang="en-US" sz="2800" spc="-40" dirty="0" smtClean="0"/>
          </a:p>
          <a:p>
            <a:r>
              <a:rPr lang="en-US" sz="2800" dirty="0" smtClean="0"/>
              <a:t>So our example is solved by the SDP: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	</a:t>
            </a:r>
            <a:r>
              <a:rPr lang="en-US" sz="2800" dirty="0" smtClean="0"/>
              <a:t>max </a:t>
            </a:r>
            <a:r>
              <a:rPr lang="en-US" sz="2800" dirty="0" smtClean="0">
                <a:latin typeface="cmmi10"/>
              </a:rPr>
              <a:t>§</a:t>
            </a:r>
            <a:r>
              <a:rPr lang="en-US" sz="2800" baseline="-25000" dirty="0" err="1" smtClean="0"/>
              <a:t>i,j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i,i</a:t>
            </a:r>
            <a:r>
              <a:rPr lang="en-US" sz="2800" dirty="0" smtClean="0"/>
              <a:t> - 2X</a:t>
            </a:r>
            <a:r>
              <a:rPr lang="en-US" sz="2800" baseline="-25000" dirty="0" smtClean="0"/>
              <a:t>i,j</a:t>
            </a:r>
            <a:r>
              <a:rPr lang="en-US" sz="2800" dirty="0" smtClean="0"/>
              <a:t> +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j,j</a:t>
            </a:r>
            <a:r>
              <a:rPr lang="en-US" sz="2800" dirty="0" smtClean="0"/>
              <a:t>)		(i.e., </a:t>
            </a:r>
            <a:r>
              <a:rPr lang="en-US" sz="2800" dirty="0" smtClean="0">
                <a:latin typeface="cmmi10"/>
              </a:rPr>
              <a:t>§</a:t>
            </a:r>
            <a:r>
              <a:rPr lang="en-US" sz="2800" baseline="-25000" dirty="0" err="1" smtClean="0"/>
              <a:t>i,j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k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-v</a:t>
            </a:r>
            <a:r>
              <a:rPr lang="en-US" sz="2800" baseline="-25000" dirty="0" smtClean="0"/>
              <a:t>j</a:t>
            </a:r>
            <a:r>
              <a:rPr lang="en-US" sz="2800" dirty="0" smtClean="0">
                <a:latin typeface="cmsy10"/>
              </a:rPr>
              <a:t>k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 err="1" smtClean="0"/>
              <a:t>s.t</a:t>
            </a:r>
            <a:r>
              <a:rPr lang="en-US" sz="2800" dirty="0" smtClean="0"/>
              <a:t>.	</a:t>
            </a:r>
            <a:r>
              <a:rPr lang="en-US" sz="2800" dirty="0" err="1" smtClean="0">
                <a:latin typeface="Calibri"/>
              </a:rPr>
              <a:t>X</a:t>
            </a:r>
            <a:r>
              <a:rPr lang="en-US" sz="2800" baseline="-25000" dirty="0" err="1" smtClean="0">
                <a:latin typeface="Calibri"/>
              </a:rPr>
              <a:t>i,i</a:t>
            </a:r>
            <a:r>
              <a:rPr lang="en-US" sz="2000" dirty="0" smtClean="0"/>
              <a:t> </a:t>
            </a:r>
            <a:r>
              <a:rPr lang="en-US" sz="2800" dirty="0" smtClean="0"/>
              <a:t>=</a:t>
            </a:r>
            <a:r>
              <a:rPr lang="en-US" sz="1800" dirty="0" smtClean="0"/>
              <a:t> </a:t>
            </a:r>
            <a:r>
              <a:rPr lang="en-US" sz="2800" dirty="0" smtClean="0"/>
              <a:t>1				(i.e., </a:t>
            </a:r>
            <a:r>
              <a:rPr lang="en-US" sz="2800" dirty="0" err="1" smtClean="0">
                <a:latin typeface="cmsy10"/>
              </a:rPr>
              <a:t>k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i</a:t>
            </a:r>
            <a:r>
              <a:rPr lang="en-US" sz="2800" dirty="0" err="1" smtClean="0">
                <a:latin typeface="cmsy10"/>
              </a:rPr>
              <a:t>k</a:t>
            </a:r>
            <a:r>
              <a:rPr lang="en-US" sz="2000" dirty="0" smtClean="0"/>
              <a:t> </a:t>
            </a:r>
            <a:r>
              <a:rPr lang="en-US" sz="2800" dirty="0" smtClean="0"/>
              <a:t>=</a:t>
            </a:r>
            <a:r>
              <a:rPr lang="en-US" sz="1800" dirty="0" smtClean="0"/>
              <a:t> </a:t>
            </a:r>
            <a:r>
              <a:rPr lang="en-US" sz="2800" dirty="0" smtClean="0"/>
              <a:t>1)</a:t>
            </a:r>
            <a:br>
              <a:rPr lang="en-US" sz="2800" dirty="0" smtClean="0"/>
            </a:br>
            <a:r>
              <a:rPr lang="en-US" sz="2800" dirty="0" smtClean="0"/>
              <a:t>	X</a:t>
            </a:r>
            <a:r>
              <a:rPr lang="en-US" sz="2800" baseline="-25000" dirty="0" smtClean="0"/>
              <a:t>i,i</a:t>
            </a:r>
            <a:r>
              <a:rPr lang="en-US" sz="2800" dirty="0" smtClean="0"/>
              <a:t>-2X</a:t>
            </a:r>
            <a:r>
              <a:rPr lang="en-US" sz="2800" baseline="-25000" dirty="0" smtClean="0"/>
              <a:t>i,j</a:t>
            </a:r>
            <a:r>
              <a:rPr lang="en-US" sz="2800" dirty="0" smtClean="0"/>
              <a:t>+X</a:t>
            </a:r>
            <a:r>
              <a:rPr lang="en-US" sz="2800" baseline="-25000" dirty="0" smtClean="0"/>
              <a:t>j,j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/>
              <a:t>[1/9,25/9] 	(i.e., </a:t>
            </a:r>
            <a:r>
              <a:rPr lang="en-US" sz="2800" dirty="0" smtClean="0">
                <a:latin typeface="cmsy10"/>
              </a:rPr>
              <a:t>k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-v</a:t>
            </a:r>
            <a:r>
              <a:rPr lang="en-US" sz="2800" baseline="-25000" dirty="0" smtClean="0"/>
              <a:t>j</a:t>
            </a:r>
            <a:r>
              <a:rPr lang="en-US" sz="2800" dirty="0" smtClean="0">
                <a:latin typeface="cmsy10"/>
              </a:rPr>
              <a:t>k2</a:t>
            </a:r>
            <a:r>
              <a:rPr lang="en-US" sz="2800" dirty="0" smtClean="0"/>
              <a:t>[1/3,5/3])</a:t>
            </a:r>
            <a:r>
              <a:rPr lang="en-US" sz="2400" baseline="-25000" dirty="0" smtClean="0"/>
              <a:t/>
            </a:r>
            <a:br>
              <a:rPr lang="en-US" sz="2400" baseline="-25000" dirty="0" smtClean="0"/>
            </a:br>
            <a:r>
              <a:rPr lang="en-US" sz="2400" baseline="-25000" dirty="0" smtClean="0"/>
              <a:t>	</a:t>
            </a:r>
            <a:r>
              <a:rPr lang="en-US" sz="2800" dirty="0" smtClean="0"/>
              <a:t>X is PSD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4967" y="157316"/>
            <a:ext cx="8613059" cy="18681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Find vectors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bm10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vectors have unit length: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8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Distance between vectors is: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[1/3, 5/3]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8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/>
                <a:ea typeface="+mn-ea"/>
                <a:cs typeface="+mn-cs"/>
                <a:sym typeface="Symbol"/>
              </a:rPr>
              <a:t>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Sum-of-squared distances is maximized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87" y="2123769"/>
            <a:ext cx="8627804" cy="47342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Our example is solved by the SDP: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	</a:t>
            </a:r>
            <a:r>
              <a:rPr lang="en-US" sz="2800" dirty="0" smtClean="0"/>
              <a:t>max </a:t>
            </a:r>
            <a:r>
              <a:rPr lang="en-US" sz="2800" dirty="0" smtClean="0">
                <a:latin typeface="cmmi10"/>
              </a:rPr>
              <a:t>§</a:t>
            </a:r>
            <a:r>
              <a:rPr lang="en-US" sz="2800" baseline="-25000" dirty="0" err="1" smtClean="0"/>
              <a:t>i,j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i,i</a:t>
            </a:r>
            <a:r>
              <a:rPr lang="en-US" sz="2800" dirty="0" smtClean="0"/>
              <a:t> - 2X</a:t>
            </a:r>
            <a:r>
              <a:rPr lang="en-US" sz="2800" baseline="-25000" dirty="0" smtClean="0"/>
              <a:t>i,j</a:t>
            </a:r>
            <a:r>
              <a:rPr lang="en-US" sz="2800" dirty="0" smtClean="0"/>
              <a:t> +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j,j</a:t>
            </a:r>
            <a:r>
              <a:rPr lang="en-US" sz="2800" dirty="0" smtClean="0"/>
              <a:t>)		(i.e., </a:t>
            </a:r>
            <a:r>
              <a:rPr lang="en-US" sz="2800" dirty="0" smtClean="0">
                <a:latin typeface="cmmi10"/>
              </a:rPr>
              <a:t>§</a:t>
            </a:r>
            <a:r>
              <a:rPr lang="en-US" sz="2800" baseline="-25000" dirty="0" err="1" smtClean="0"/>
              <a:t>i,j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k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-v</a:t>
            </a:r>
            <a:r>
              <a:rPr lang="en-US" sz="2800" baseline="-25000" dirty="0" smtClean="0"/>
              <a:t>j</a:t>
            </a:r>
            <a:r>
              <a:rPr lang="en-US" sz="2800" dirty="0" smtClean="0">
                <a:latin typeface="cmsy10"/>
              </a:rPr>
              <a:t>k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 err="1" smtClean="0"/>
              <a:t>s.t</a:t>
            </a:r>
            <a:r>
              <a:rPr lang="en-US" sz="2800" dirty="0" smtClean="0"/>
              <a:t>.	</a:t>
            </a:r>
            <a:r>
              <a:rPr lang="en-US" sz="2800" dirty="0" err="1" smtClean="0">
                <a:latin typeface="Calibri"/>
              </a:rPr>
              <a:t>X</a:t>
            </a:r>
            <a:r>
              <a:rPr lang="en-US" sz="2800" baseline="-25000" dirty="0" err="1" smtClean="0">
                <a:latin typeface="Calibri"/>
              </a:rPr>
              <a:t>i,i</a:t>
            </a:r>
            <a:r>
              <a:rPr lang="en-US" sz="2000" dirty="0" smtClean="0"/>
              <a:t> </a:t>
            </a:r>
            <a:r>
              <a:rPr lang="en-US" sz="2800" dirty="0" smtClean="0"/>
              <a:t>=</a:t>
            </a:r>
            <a:r>
              <a:rPr lang="en-US" sz="1800" dirty="0" smtClean="0"/>
              <a:t> </a:t>
            </a:r>
            <a:r>
              <a:rPr lang="en-US" sz="2800" dirty="0" smtClean="0"/>
              <a:t>1				(i.e., </a:t>
            </a:r>
            <a:r>
              <a:rPr lang="en-US" sz="2800" dirty="0" err="1" smtClean="0">
                <a:latin typeface="cmsy10"/>
              </a:rPr>
              <a:t>k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i</a:t>
            </a:r>
            <a:r>
              <a:rPr lang="en-US" sz="2800" dirty="0" err="1" smtClean="0">
                <a:latin typeface="cmsy10"/>
              </a:rPr>
              <a:t>k</a:t>
            </a:r>
            <a:r>
              <a:rPr lang="en-US" sz="2000" dirty="0" smtClean="0"/>
              <a:t> </a:t>
            </a:r>
            <a:r>
              <a:rPr lang="en-US" sz="2800" dirty="0" smtClean="0"/>
              <a:t>=</a:t>
            </a:r>
            <a:r>
              <a:rPr lang="en-US" sz="1800" dirty="0" smtClean="0"/>
              <a:t> </a:t>
            </a:r>
            <a:r>
              <a:rPr lang="en-US" sz="2800" dirty="0" smtClean="0"/>
              <a:t>1)</a:t>
            </a:r>
            <a:br>
              <a:rPr lang="en-US" sz="2800" dirty="0" smtClean="0"/>
            </a:br>
            <a:r>
              <a:rPr lang="en-US" sz="2800" dirty="0" smtClean="0"/>
              <a:t>	X</a:t>
            </a:r>
            <a:r>
              <a:rPr lang="en-US" sz="2800" baseline="-25000" dirty="0" smtClean="0"/>
              <a:t>i,i</a:t>
            </a:r>
            <a:r>
              <a:rPr lang="en-US" sz="2800" dirty="0" smtClean="0"/>
              <a:t>-2X</a:t>
            </a:r>
            <a:r>
              <a:rPr lang="en-US" sz="2800" baseline="-25000" dirty="0" smtClean="0"/>
              <a:t>i,j</a:t>
            </a:r>
            <a:r>
              <a:rPr lang="en-US" sz="2800" dirty="0" smtClean="0"/>
              <a:t>+X</a:t>
            </a:r>
            <a:r>
              <a:rPr lang="en-US" sz="2800" baseline="-25000" dirty="0" smtClean="0"/>
              <a:t>j,j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/>
              <a:t>[1/9,25/9] 	(i.e., </a:t>
            </a:r>
            <a:r>
              <a:rPr lang="en-US" sz="2800" dirty="0" smtClean="0">
                <a:latin typeface="cmsy10"/>
              </a:rPr>
              <a:t>k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-v</a:t>
            </a:r>
            <a:r>
              <a:rPr lang="en-US" sz="2800" baseline="-25000" dirty="0" smtClean="0"/>
              <a:t>j</a:t>
            </a:r>
            <a:r>
              <a:rPr lang="en-US" sz="2800" dirty="0" smtClean="0">
                <a:latin typeface="cmsy10"/>
              </a:rPr>
              <a:t>k2</a:t>
            </a:r>
            <a:r>
              <a:rPr lang="en-US" sz="2800" dirty="0" smtClean="0"/>
              <a:t>[1/3,5/3])</a:t>
            </a:r>
            <a:r>
              <a:rPr lang="en-US" sz="2400" baseline="-25000" dirty="0" smtClean="0"/>
              <a:t/>
            </a:r>
            <a:br>
              <a:rPr lang="en-US" sz="2400" baseline="-25000" dirty="0" smtClean="0"/>
            </a:br>
            <a:r>
              <a:rPr lang="en-US" sz="2400" baseline="-25000" dirty="0" smtClean="0"/>
              <a:t>	</a:t>
            </a:r>
            <a:r>
              <a:rPr lang="en-US" sz="2800" dirty="0" smtClean="0"/>
              <a:t>X is PSD</a:t>
            </a:r>
          </a:p>
          <a:p>
            <a:r>
              <a:rPr lang="en-US" sz="2800" spc="-60" dirty="0" smtClean="0"/>
              <a:t>Note objective function is a linear function of X’s entries</a:t>
            </a:r>
          </a:p>
          <a:p>
            <a:r>
              <a:rPr lang="en-US" sz="2800" spc="-60" dirty="0" smtClean="0"/>
              <a:t>Note constraints are all linear inequalities on X’s entries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4967" y="157316"/>
            <a:ext cx="8613059" cy="18681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Find vectors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bm10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vectors have unit length: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8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Distance between vectors is: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[1/3, 5/3]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8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/>
                <a:ea typeface="+mn-ea"/>
                <a:cs typeface="+mn-cs"/>
                <a:sym typeface="Symbol"/>
              </a:rPr>
              <a:t>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Sum-of-squared distances is maximized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SDP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57129"/>
            <a:ext cx="8352503" cy="56145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Matrices can be viewed as vectors.</a:t>
            </a:r>
          </a:p>
          <a:p>
            <a:r>
              <a:rPr lang="en-US" dirty="0" smtClean="0"/>
              <a:t>Can force a matrix to be PSD using infinitely many linear inequalities.</a:t>
            </a:r>
          </a:p>
          <a:p>
            <a:r>
              <a:rPr lang="en-US" dirty="0" smtClean="0"/>
              <a:t>Can test if a matrix is PSD using </a:t>
            </a:r>
            <a:r>
              <a:rPr lang="en-US" dirty="0" err="1" smtClean="0"/>
              <a:t>eigenvalues</a:t>
            </a:r>
            <a:r>
              <a:rPr lang="en-US" dirty="0" smtClean="0"/>
              <a:t>. This also gives a separation oracle.</a:t>
            </a:r>
          </a:p>
          <a:p>
            <a:r>
              <a:rPr lang="en-US" dirty="0" smtClean="0"/>
              <a:t>PSD matrices correspond to vectors and their dot products (and hence to their distances).</a:t>
            </a:r>
          </a:p>
          <a:p>
            <a:r>
              <a:rPr lang="en-US" dirty="0" smtClean="0"/>
              <a:t>So we can solve lots of optimization problems relating to vectors with certain distances.</a:t>
            </a:r>
          </a:p>
          <a:p>
            <a:pPr lvl="1"/>
            <a:r>
              <a:rPr lang="en-US" dirty="0" smtClean="0"/>
              <a:t>In applications of SDP, it is often not obvious why the problem relates to finding certain vectors…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806" y="1671484"/>
            <a:ext cx="8681884" cy="23400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is great, 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957129"/>
            <a:ext cx="8613059" cy="5614587"/>
          </a:xfrm>
        </p:spPr>
        <p:txBody>
          <a:bodyPr/>
          <a:lstStyle/>
          <a:p>
            <a:r>
              <a:rPr lang="en-US" dirty="0" smtClean="0"/>
              <a:t>Some problems cannot be handled by LPs</a:t>
            </a:r>
          </a:p>
          <a:p>
            <a:endParaRPr lang="en-US" sz="1200" dirty="0" smtClean="0"/>
          </a:p>
          <a:p>
            <a:r>
              <a:rPr lang="en-US" b="1" dirty="0" smtClean="0"/>
              <a:t>Example:</a:t>
            </a:r>
            <a:r>
              <a:rPr lang="en-US" dirty="0" smtClean="0"/>
              <a:t> Find vectors </a:t>
            </a:r>
            <a:r>
              <a:rPr lang="en-US" dirty="0" smtClean="0">
                <a:latin typeface="Calibri"/>
              </a:rPr>
              <a:t>v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,…,</a:t>
            </a:r>
            <a:r>
              <a:rPr lang="en-US" dirty="0" smtClean="0">
                <a:latin typeface="Calibri"/>
              </a:rPr>
              <a:t>v</a:t>
            </a:r>
            <a:r>
              <a:rPr lang="en-US" baseline="-25000" dirty="0" smtClean="0">
                <a:latin typeface="Calibri"/>
              </a:rPr>
              <a:t>10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>
                <a:latin typeface="Calibri"/>
              </a:rPr>
              <a:t>10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s.t</a:t>
            </a:r>
            <a:r>
              <a:rPr lang="en-US" dirty="0" smtClean="0">
                <a:latin typeface="Calibri"/>
              </a:rPr>
              <a:t>.</a:t>
            </a:r>
          </a:p>
          <a:p>
            <a:pPr lvl="1"/>
            <a:r>
              <a:rPr lang="en-US" dirty="0" smtClean="0">
                <a:latin typeface="Calibri"/>
              </a:rPr>
              <a:t>All vectors have unit length: </a:t>
            </a:r>
            <a:r>
              <a:rPr lang="en-US" dirty="0" err="1" smtClean="0">
                <a:latin typeface="cmsy10"/>
              </a:rPr>
              <a:t>k</a:t>
            </a:r>
            <a:r>
              <a:rPr lang="en-US" dirty="0" err="1" smtClean="0">
                <a:latin typeface="Calibri"/>
              </a:rPr>
              <a:t>v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err="1" smtClean="0">
                <a:latin typeface="cmsy10"/>
              </a:rPr>
              <a:t>k</a:t>
            </a:r>
            <a:r>
              <a:rPr lang="en-US" sz="2000" dirty="0" smtClean="0"/>
              <a:t> </a:t>
            </a:r>
            <a:r>
              <a:rPr lang="en-US" dirty="0" smtClean="0">
                <a:latin typeface="Calibri"/>
              </a:rPr>
              <a:t>=</a:t>
            </a:r>
            <a:r>
              <a:rPr lang="en-US" sz="1800" dirty="0" smtClean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1 </a:t>
            </a:r>
            <a:r>
              <a:rPr lang="en-US" sz="1600" dirty="0" smtClean="0">
                <a:latin typeface="Calibri"/>
              </a:rPr>
              <a:t>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>
                <a:latin typeface="Calibri"/>
              </a:rPr>
              <a:t>i</a:t>
            </a:r>
          </a:p>
          <a:p>
            <a:pPr lvl="1"/>
            <a:r>
              <a:rPr lang="en-US" dirty="0" smtClean="0">
                <a:latin typeface="Calibri"/>
              </a:rPr>
              <a:t>Distance between vectors is: </a:t>
            </a:r>
            <a:r>
              <a:rPr lang="en-US" dirty="0" err="1" smtClean="0">
                <a:latin typeface="cmsy10"/>
              </a:rPr>
              <a:t>k</a:t>
            </a:r>
            <a:r>
              <a:rPr lang="en-US" dirty="0" err="1" smtClean="0"/>
              <a:t>v</a:t>
            </a:r>
            <a:r>
              <a:rPr lang="en-US" baseline="-25000" dirty="0" err="1" smtClean="0"/>
              <a:t>i</a:t>
            </a:r>
            <a:r>
              <a:rPr lang="en-US" dirty="0" err="1" smtClean="0"/>
              <a:t>-v</a:t>
            </a:r>
            <a:r>
              <a:rPr lang="en-US" baseline="-25000" dirty="0" err="1" smtClean="0"/>
              <a:t>j</a:t>
            </a:r>
            <a:r>
              <a:rPr lang="en-US" dirty="0" err="1" smtClean="0">
                <a:latin typeface="cmsy10"/>
              </a:rPr>
              <a:t>k</a:t>
            </a:r>
            <a:r>
              <a:rPr lang="en-US" sz="2000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sz="2000" dirty="0" smtClean="0"/>
              <a:t> </a:t>
            </a:r>
            <a:r>
              <a:rPr lang="en-US" dirty="0" smtClean="0">
                <a:latin typeface="Calibri"/>
              </a:rPr>
              <a:t>[1/3, 5/3] </a:t>
            </a:r>
            <a:r>
              <a:rPr lang="en-US" sz="1800" dirty="0" smtClean="0">
                <a:latin typeface="Calibri"/>
              </a:rPr>
              <a:t>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i</a:t>
            </a:r>
            <a:r>
              <a:rPr lang="en-US" dirty="0" smtClean="0">
                <a:latin typeface="Symbol"/>
                <a:sym typeface="Symbol"/>
              </a:rPr>
              <a:t></a:t>
            </a:r>
            <a:r>
              <a:rPr lang="en-US" dirty="0" smtClean="0"/>
              <a:t>j</a:t>
            </a:r>
            <a:endParaRPr lang="en-US" dirty="0" smtClean="0">
              <a:latin typeface="Calibri"/>
            </a:endParaRPr>
          </a:p>
          <a:p>
            <a:pPr lvl="1"/>
            <a:r>
              <a:rPr lang="en-US" dirty="0" smtClean="0">
                <a:latin typeface="Calibri"/>
              </a:rPr>
              <a:t>Sum-of-squared distances is maximized</a:t>
            </a:r>
          </a:p>
          <a:p>
            <a:endParaRPr lang="en-US" sz="1100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Not obvious how to solve it.</a:t>
            </a:r>
          </a:p>
          <a:p>
            <a:r>
              <a:rPr lang="en-US" dirty="0" smtClean="0">
                <a:latin typeface="Calibri"/>
              </a:rPr>
              <a:t>Not obvious that LP can help.</a:t>
            </a:r>
          </a:p>
          <a:p>
            <a:endParaRPr lang="en-US" sz="1800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This problem is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child’s play</a:t>
            </a:r>
            <a:r>
              <a:rPr lang="en-US" dirty="0" smtClean="0">
                <a:latin typeface="Calibri"/>
              </a:rPr>
              <a:t> with SDPs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make LPs more general?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957129"/>
            <a:ext cx="8613059" cy="5614587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>An (</a:t>
            </a:r>
            <a:r>
              <a:rPr lang="en-US" dirty="0" err="1" smtClean="0">
                <a:latin typeface="Calibri"/>
              </a:rPr>
              <a:t>equational</a:t>
            </a:r>
            <a:r>
              <a:rPr lang="en-US" dirty="0" smtClean="0">
                <a:latin typeface="Calibri"/>
              </a:rPr>
              <a:t> form) LP looks like:</a:t>
            </a:r>
          </a:p>
          <a:p>
            <a:endParaRPr lang="en-US" dirty="0" smtClean="0">
              <a:latin typeface="Calibri"/>
            </a:endParaRPr>
          </a:p>
          <a:p>
            <a:endParaRPr lang="en-US" dirty="0" smtClean="0">
              <a:latin typeface="Calibri"/>
            </a:endParaRPr>
          </a:p>
          <a:p>
            <a:endParaRPr lang="en-US" sz="1600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In English: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/>
              </a:rPr>
              <a:t>Find a non-negative vector x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/>
              </a:rPr>
              <a:t>Subject to some linear constraints on its entries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/>
              </a:rPr>
              <a:t>While maximizing a linear function of its entries</a:t>
            </a:r>
          </a:p>
          <a:p>
            <a:r>
              <a:rPr lang="en-US" dirty="0" smtClean="0">
                <a:latin typeface="Calibri"/>
              </a:rPr>
              <a:t>What object is “more general” than vectors?</a:t>
            </a:r>
          </a:p>
          <a:p>
            <a:r>
              <a:rPr lang="en-US" dirty="0" smtClean="0">
                <a:latin typeface="Calibri"/>
              </a:rPr>
              <a:t>How about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matrices</a:t>
            </a:r>
            <a:r>
              <a:rPr lang="en-US" dirty="0" smtClean="0">
                <a:latin typeface="Calibri"/>
              </a:rPr>
              <a:t>?</a:t>
            </a:r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29333" y="1668453"/>
            <a:ext cx="2065222" cy="123321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Generalizing LPs: Attempt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957129"/>
            <a:ext cx="8613059" cy="575830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/>
              </a:rPr>
              <a:t>How about this?</a:t>
            </a:r>
          </a:p>
          <a:p>
            <a:endParaRPr lang="en-US" dirty="0" smtClean="0">
              <a:latin typeface="Calibri"/>
            </a:endParaRPr>
          </a:p>
          <a:p>
            <a:pPr>
              <a:buNone/>
            </a:pPr>
            <a:endParaRPr lang="en-US" sz="1600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In English: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/>
              </a:rPr>
              <a:t>Find a “non-negative matrix” X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/>
              </a:rPr>
              <a:t>Subject to some linear constraints on its entries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/>
              </a:rPr>
              <a:t>While maximizing a linear function of its entries</a:t>
            </a:r>
          </a:p>
          <a:p>
            <a:r>
              <a:rPr lang="en-US" dirty="0" smtClean="0">
                <a:latin typeface="Calibri"/>
              </a:rPr>
              <a:t>Does this make sense? Not quite…</a:t>
            </a:r>
          </a:p>
          <a:p>
            <a:pPr lvl="1"/>
            <a:r>
              <a:rPr lang="en-US" dirty="0" smtClean="0"/>
              <a:t>What is a “non-negative matrix”?</a:t>
            </a:r>
          </a:p>
          <a:p>
            <a:pPr lvl="1"/>
            <a:r>
              <a:rPr lang="en-US" dirty="0" smtClean="0">
                <a:latin typeface="Calibri"/>
              </a:rPr>
              <a:t>Objective function </a:t>
            </a:r>
            <a:r>
              <a:rPr lang="en-US" dirty="0" err="1" smtClean="0">
                <a:latin typeface="Calibri"/>
              </a:rPr>
              <a:t>c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latin typeface="Calibri"/>
              </a:rPr>
              <a:t>X</a:t>
            </a:r>
            <a:r>
              <a:rPr lang="en-US" dirty="0" smtClean="0">
                <a:latin typeface="Calibri"/>
              </a:rPr>
              <a:t> is not a scalar</a:t>
            </a:r>
          </a:p>
          <a:p>
            <a:pPr lvl="1"/>
            <a:r>
              <a:rPr lang="en-US" dirty="0" smtClean="0">
                <a:latin typeface="Calibri"/>
              </a:rPr>
              <a:t>AX is not a vector</a:t>
            </a:r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684594" y="1108013"/>
            <a:ext cx="2187319" cy="123325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“non-negative matrix”?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361"/>
            <a:ext cx="8229600" cy="5303355"/>
          </a:xfrm>
        </p:spPr>
        <p:txBody>
          <a:bodyPr/>
          <a:lstStyle/>
          <a:p>
            <a:r>
              <a:rPr lang="en-US" dirty="0" smtClean="0"/>
              <a:t>Let’s define “non-negative matrix” by “</a:t>
            </a:r>
            <a:r>
              <a:rPr lang="en-US" dirty="0" smtClean="0">
                <a:solidFill>
                  <a:srgbClr val="FF0000"/>
                </a:solidFill>
              </a:rPr>
              <a:t>symmetric, positive semi-definite matrix</a:t>
            </a:r>
            <a:r>
              <a:rPr lang="en-US" dirty="0" smtClean="0"/>
              <a:t>”.</a:t>
            </a:r>
          </a:p>
          <a:p>
            <a:pPr lvl="1"/>
            <a:r>
              <a:rPr lang="en-US" dirty="0" smtClean="0"/>
              <a:t>So our “variables” are the entries of an </a:t>
            </a:r>
            <a:r>
              <a:rPr lang="en-US" dirty="0" err="1" smtClean="0"/>
              <a:t>n</a:t>
            </a:r>
            <a:r>
              <a:rPr lang="en-US" sz="2000" dirty="0" err="1" smtClean="0"/>
              <a:t>x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symmetric matrix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constraint “X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0” is replaced by “</a:t>
            </a:r>
            <a:r>
              <a:rPr lang="en-US" dirty="0" smtClean="0">
                <a:solidFill>
                  <a:srgbClr val="FF0000"/>
                </a:solidFill>
              </a:rPr>
              <a:t>X is PSD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Note</a:t>
            </a:r>
            <a:r>
              <a:rPr lang="en-US" dirty="0" smtClean="0"/>
              <a:t>: The constraint “X is PSD” is quite weird.</a:t>
            </a:r>
            <a:br>
              <a:rPr lang="en-US" dirty="0" smtClean="0"/>
            </a:br>
            <a:r>
              <a:rPr lang="en-US" dirty="0" smtClean="0"/>
              <a:t>We’ll get back to this issue.</a:t>
            </a:r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Vectorizing</a:t>
            </a:r>
            <a:r>
              <a:rPr lang="en-US" dirty="0" smtClean="0"/>
              <a:t> the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35747"/>
            <a:ext cx="8421329" cy="5751866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d</a:t>
            </a:r>
            <a:r>
              <a:rPr lang="en-US" sz="2400" dirty="0" err="1" smtClean="0"/>
              <a:t>x</a:t>
            </a:r>
            <a:r>
              <a:rPr lang="en-US" dirty="0" err="1" smtClean="0"/>
              <a:t>d</a:t>
            </a:r>
            <a:r>
              <a:rPr lang="en-US" dirty="0" smtClean="0"/>
              <a:t> matrix can be viewed as a vector in 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>
                <a:latin typeface="Calibri"/>
              </a:rPr>
              <a:t>d</a:t>
            </a:r>
            <a:r>
              <a:rPr lang="en-US" sz="2800" baseline="55000" dirty="0" smtClean="0">
                <a:latin typeface="Calibri"/>
              </a:rPr>
              <a:t>2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(Just write down the entries in some order.)</a:t>
            </a:r>
            <a:endParaRPr lang="en-US" sz="1800" dirty="0" smtClean="0"/>
          </a:p>
          <a:p>
            <a:endParaRPr lang="en-US" dirty="0" smtClean="0"/>
          </a:p>
          <a:p>
            <a:endParaRPr lang="en-US" sz="4800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d</a:t>
            </a:r>
            <a:r>
              <a:rPr lang="en-US" sz="2400" dirty="0" err="1" smtClean="0"/>
              <a:t>x</a:t>
            </a:r>
            <a:r>
              <a:rPr lang="en-US" dirty="0" err="1" smtClean="0"/>
              <a:t>d</a:t>
            </a:r>
            <a:r>
              <a:rPr lang="en-US" dirty="0" smtClean="0"/>
              <a:t> </a:t>
            </a:r>
            <a:r>
              <a:rPr lang="en-US" b="1" dirty="0" smtClean="0"/>
              <a:t>symmetric</a:t>
            </a:r>
            <a:r>
              <a:rPr lang="en-US" dirty="0" smtClean="0"/>
              <a:t> matrix can be viewed as a vector in 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d(d+1)/2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endParaRPr lang="en-US" sz="2800" dirty="0" smtClean="0"/>
          </a:p>
          <a:p>
            <a:r>
              <a:rPr lang="en-US" b="1" dirty="0" smtClean="0"/>
              <a:t>Our notation:</a:t>
            </a:r>
            <a:r>
              <a:rPr lang="en-US" dirty="0" smtClean="0"/>
              <a:t> X is a </a:t>
            </a:r>
            <a:r>
              <a:rPr lang="en-US" dirty="0" err="1" smtClean="0"/>
              <a:t>d</a:t>
            </a:r>
            <a:r>
              <a:rPr lang="en-US" sz="2400" dirty="0" err="1" smtClean="0"/>
              <a:t>x</a:t>
            </a:r>
            <a:r>
              <a:rPr lang="en-US" dirty="0" err="1" smtClean="0"/>
              <a:t>d</a:t>
            </a:r>
            <a:r>
              <a:rPr lang="en-US" dirty="0" smtClean="0"/>
              <a:t> symmetric matrix,</a:t>
            </a:r>
            <a:br>
              <a:rPr lang="en-US" dirty="0" smtClean="0"/>
            </a:br>
            <a:r>
              <a:rPr lang="en-US" dirty="0" smtClean="0"/>
              <a:t>and x is the corresponding vector.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72697" y="2321232"/>
          <a:ext cx="816078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039"/>
                <a:gridCol w="4080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68297" y="1873866"/>
          <a:ext cx="358878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8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4306530" y="2369574"/>
            <a:ext cx="727587" cy="560438"/>
          </a:xfrm>
          <a:prstGeom prst="rightArrow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67781" y="4489249"/>
          <a:ext cx="816078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039"/>
                <a:gridCol w="4080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938684" y="4287683"/>
          <a:ext cx="35887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8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4321278" y="4537591"/>
            <a:ext cx="727587" cy="560438"/>
          </a:xfrm>
          <a:prstGeom prst="rightArrow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94270" y="4572001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 =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88078" y="4572001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 =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Semi-Definite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2084444"/>
            <a:ext cx="8613059" cy="475389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/>
              </a:rPr>
              <a:t>Where</a:t>
            </a:r>
          </a:p>
          <a:p>
            <a:pPr lvl="1"/>
            <a:r>
              <a:rPr lang="en-US" dirty="0" smtClean="0"/>
              <a:t>x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n</a:t>
            </a:r>
            <a:r>
              <a:rPr lang="en-US" dirty="0" smtClean="0"/>
              <a:t> is a vector</a:t>
            </a:r>
          </a:p>
          <a:p>
            <a:pPr lvl="1"/>
            <a:r>
              <a:rPr lang="en-US" dirty="0" smtClean="0"/>
              <a:t>A is a </a:t>
            </a:r>
            <a:r>
              <a:rPr lang="en-US" dirty="0" err="1" smtClean="0"/>
              <a:t>m</a:t>
            </a:r>
            <a:r>
              <a:rPr lang="en-US" sz="2000" dirty="0" err="1" smtClean="0"/>
              <a:t>x</a:t>
            </a:r>
            <a:r>
              <a:rPr lang="en-US" dirty="0" err="1" smtClean="0"/>
              <a:t>n</a:t>
            </a:r>
            <a:r>
              <a:rPr lang="en-US" dirty="0" smtClean="0"/>
              <a:t> matrix, c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n</a:t>
            </a:r>
            <a:r>
              <a:rPr lang="en-US" dirty="0" smtClean="0"/>
              <a:t> and b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R</a:t>
            </a:r>
            <a:r>
              <a:rPr lang="en-US" baseline="30000" dirty="0" smtClean="0"/>
              <a:t>m</a:t>
            </a:r>
            <a:endParaRPr lang="en-US" dirty="0" smtClean="0"/>
          </a:p>
          <a:p>
            <a:pPr lvl="1"/>
            <a:r>
              <a:rPr lang="en-US" dirty="0" smtClean="0">
                <a:latin typeface="Calibri"/>
              </a:rPr>
              <a:t>X is a </a:t>
            </a:r>
            <a:r>
              <a:rPr lang="en-US" dirty="0" err="1" smtClean="0">
                <a:latin typeface="Calibri"/>
              </a:rPr>
              <a:t>d</a:t>
            </a:r>
            <a:r>
              <a:rPr lang="en-US" sz="2000" dirty="0" err="1" smtClean="0">
                <a:latin typeface="Calibri"/>
              </a:rPr>
              <a:t>x</a:t>
            </a:r>
            <a:r>
              <a:rPr lang="en-US" dirty="0" err="1" smtClean="0">
                <a:latin typeface="Calibri"/>
              </a:rPr>
              <a:t>d</a:t>
            </a:r>
            <a:r>
              <a:rPr lang="en-US" dirty="0" smtClean="0">
                <a:latin typeface="Calibri"/>
              </a:rPr>
              <a:t> symmetric matrix, where </a:t>
            </a:r>
            <a:r>
              <a:rPr lang="en-US" dirty="0" smtClean="0"/>
              <a:t>n = d(d+1)/2,</a:t>
            </a:r>
            <a:br>
              <a:rPr lang="en-US" dirty="0" smtClean="0"/>
            </a:br>
            <a:r>
              <a:rPr lang="en-US" dirty="0" smtClean="0"/>
              <a:t>and x is vector corresponding to X.</a:t>
            </a:r>
            <a:endParaRPr lang="en-US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In English: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/>
              </a:rPr>
              <a:t>Find a symmetric, positive </a:t>
            </a:r>
            <a:r>
              <a:rPr lang="en-US" dirty="0" err="1" smtClean="0">
                <a:solidFill>
                  <a:srgbClr val="00B050"/>
                </a:solidFill>
                <a:latin typeface="Calibri"/>
              </a:rPr>
              <a:t>semidefinite</a:t>
            </a:r>
            <a:r>
              <a:rPr lang="en-US" dirty="0" smtClean="0">
                <a:solidFill>
                  <a:srgbClr val="00B050"/>
                </a:solidFill>
                <a:latin typeface="Calibri"/>
              </a:rPr>
              <a:t> matrix X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/>
              </a:rPr>
              <a:t>Subject to some linear constraints on its entries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/>
              </a:rPr>
              <a:t>While maximizing a linear function of its entries</a:t>
            </a:r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409597" y="852375"/>
            <a:ext cx="2186710" cy="1201489"/>
          </a:xfrm>
          <a:prstGeom prst="rect">
            <a:avLst/>
          </a:prstGeom>
          <a:noFill/>
          <a:ln/>
          <a:effectLst/>
        </p:spPr>
      </p:pic>
      <p:sp>
        <p:nvSpPr>
          <p:cNvPr id="8" name="Oval 7"/>
          <p:cNvSpPr/>
          <p:nvPr/>
        </p:nvSpPr>
        <p:spPr>
          <a:xfrm>
            <a:off x="4090221" y="1651819"/>
            <a:ext cx="1710813" cy="540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55916" y="1544422"/>
            <a:ext cx="2796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FF0000"/>
                </a:solidFill>
              </a:rPr>
              <a:t>This constraint looks suspiciously non-linear</a:t>
            </a:r>
            <a:endParaRPr lang="en-US" sz="2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</a:t>
            </a:r>
            <a:r>
              <a:rPr lang="en-US" dirty="0" err="1" smtClean="0"/>
              <a:t>Eigenvalues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16" y="845574"/>
            <a:ext cx="8790039" cy="5840361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 complex </a:t>
            </a:r>
            <a:r>
              <a:rPr lang="en-US" sz="2800" dirty="0" err="1" smtClean="0"/>
              <a:t>d</a:t>
            </a:r>
            <a:r>
              <a:rPr lang="en-US" sz="2000" dirty="0" err="1" smtClean="0"/>
              <a:t>x</a:t>
            </a:r>
            <a:r>
              <a:rPr lang="en-US" sz="2800" dirty="0" err="1" smtClean="0"/>
              <a:t>d</a:t>
            </a:r>
            <a:r>
              <a:rPr lang="en-US" sz="2800" dirty="0" smtClean="0"/>
              <a:t> matrix M is </a:t>
            </a:r>
            <a:r>
              <a:rPr lang="en-US" sz="2800" b="1" dirty="0" smtClean="0"/>
              <a:t>diagonalizable</a:t>
            </a:r>
            <a:r>
              <a:rPr lang="en-US" sz="2800" dirty="0" smtClean="0"/>
              <a:t> if M = </a:t>
            </a:r>
            <a:r>
              <a:rPr lang="en-US" sz="2800" dirty="0" smtClean="0">
                <a:latin typeface="Calibri"/>
              </a:rPr>
              <a:t>U</a:t>
            </a:r>
            <a:r>
              <a:rPr lang="en-US" sz="1600" dirty="0" smtClean="0"/>
              <a:t> </a:t>
            </a:r>
            <a:r>
              <a:rPr lang="en-US" sz="2800" dirty="0" smtClean="0"/>
              <a:t>D</a:t>
            </a:r>
            <a:r>
              <a:rPr lang="en-US" sz="1400" dirty="0" smtClean="0"/>
              <a:t> </a:t>
            </a:r>
            <a:r>
              <a:rPr lang="en-US" sz="2800" dirty="0" smtClean="0"/>
              <a:t>U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where D and U have size </a:t>
            </a:r>
            <a:r>
              <a:rPr lang="en-US" sz="2800" dirty="0" err="1" smtClean="0"/>
              <a:t>d</a:t>
            </a:r>
            <a:r>
              <a:rPr lang="en-US" sz="2000" dirty="0" err="1" smtClean="0"/>
              <a:t>x</a:t>
            </a:r>
            <a:r>
              <a:rPr lang="en-US" sz="2800" dirty="0" err="1" smtClean="0"/>
              <a:t>d</a:t>
            </a:r>
            <a:r>
              <a:rPr lang="en-US" sz="2800" dirty="0" smtClean="0"/>
              <a:t>, and D is diagonal.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(This expression for M is called a “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spectral decomposition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”)</a:t>
            </a:r>
          </a:p>
          <a:p>
            <a:r>
              <a:rPr lang="en-US" sz="2800" spc="-10" dirty="0" smtClean="0"/>
              <a:t>The diagonal entries of D are called the </a:t>
            </a:r>
            <a:r>
              <a:rPr lang="en-US" sz="2800" b="1" spc="-10" dirty="0" err="1" smtClean="0"/>
              <a:t>eigenvalues</a:t>
            </a:r>
            <a:r>
              <a:rPr lang="en-US" sz="2800" spc="-10" dirty="0" smtClean="0"/>
              <a:t> of M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and the columns of U are corresponding </a:t>
            </a:r>
            <a:r>
              <a:rPr lang="en-US" sz="2800" b="1" dirty="0" smtClean="0"/>
              <a:t>eigenvectors</a:t>
            </a:r>
            <a:r>
              <a:rPr lang="en-US" sz="2800" dirty="0" smtClean="0"/>
              <a:t>.</a:t>
            </a:r>
          </a:p>
          <a:p>
            <a:r>
              <a:rPr lang="en-US" sz="2800" spc="-30" dirty="0" smtClean="0"/>
              <a:t>An eigenvector of M is </a:t>
            </a:r>
            <a:r>
              <a:rPr lang="en-US" sz="2800" spc="-30" dirty="0" smtClean="0"/>
              <a:t>a vector y</a:t>
            </a:r>
            <a:r>
              <a:rPr lang="en-US" sz="2800" spc="-30" dirty="0" smtClean="0">
                <a:latin typeface="Symbol"/>
                <a:sym typeface="Symbol"/>
              </a:rPr>
              <a:t></a:t>
            </a:r>
            <a:r>
              <a:rPr lang="en-US" sz="2800" spc="-30" dirty="0" smtClean="0"/>
              <a:t>0 </a:t>
            </a:r>
            <a:r>
              <a:rPr lang="en-US" sz="2800" spc="-30" dirty="0" err="1" smtClean="0"/>
              <a:t>s.t</a:t>
            </a:r>
            <a:r>
              <a:rPr lang="en-US" sz="2800" spc="-30" dirty="0" smtClean="0"/>
              <a:t>. My</a:t>
            </a:r>
            <a:r>
              <a:rPr lang="en-US" sz="1900" spc="-30" dirty="0" smtClean="0"/>
              <a:t> </a:t>
            </a:r>
            <a:r>
              <a:rPr lang="en-US" sz="2800" spc="-30" dirty="0" smtClean="0"/>
              <a:t>=</a:t>
            </a:r>
            <a:r>
              <a:rPr lang="en-US" sz="1900" spc="-30" dirty="0" smtClean="0"/>
              <a:t> </a:t>
            </a:r>
            <a:r>
              <a:rPr lang="en-US" sz="2800" spc="-30" dirty="0" smtClean="0">
                <a:latin typeface="cmmi10"/>
              </a:rPr>
              <a:t>¸</a:t>
            </a:r>
            <a:r>
              <a:rPr lang="en-US" sz="2800" spc="-30" dirty="0" smtClean="0"/>
              <a:t>y, for some </a:t>
            </a:r>
            <a:r>
              <a:rPr lang="en-US" sz="2800" spc="-30" dirty="0" smtClean="0">
                <a:latin typeface="cmmi10"/>
              </a:rPr>
              <a:t>¸</a:t>
            </a:r>
            <a:r>
              <a:rPr lang="en-US" sz="2800" spc="-30" dirty="0" smtClean="0">
                <a:latin typeface="cmsy10"/>
              </a:rPr>
              <a:t>2</a:t>
            </a:r>
            <a:r>
              <a:rPr lang="en-US" sz="2800" spc="-30" dirty="0" smtClean="0">
                <a:latin typeface="msbm10"/>
              </a:rPr>
              <a:t>C</a:t>
            </a:r>
            <a:r>
              <a:rPr lang="en-US" sz="2800" spc="-30" dirty="0" smtClean="0"/>
              <a:t>.</a:t>
            </a:r>
            <a:endParaRPr lang="en-US" sz="1400" spc="-30" dirty="0" smtClean="0"/>
          </a:p>
          <a:p>
            <a:endParaRPr lang="en-US" sz="800" b="1" dirty="0" smtClean="0"/>
          </a:p>
          <a:p>
            <a:r>
              <a:rPr lang="en-US" sz="2800" b="1" dirty="0" smtClean="0"/>
              <a:t>Fact:</a:t>
            </a:r>
            <a:r>
              <a:rPr lang="en-US" sz="2800" dirty="0" smtClean="0"/>
              <a:t> Every </a:t>
            </a:r>
            <a:r>
              <a:rPr lang="en-US" sz="2800" b="1" dirty="0" smtClean="0"/>
              <a:t>real</a:t>
            </a:r>
            <a:r>
              <a:rPr lang="en-US" sz="2800" dirty="0" smtClean="0"/>
              <a:t> </a:t>
            </a:r>
            <a:r>
              <a:rPr lang="en-US" sz="2800" b="1" dirty="0" smtClean="0"/>
              <a:t>symmetric</a:t>
            </a:r>
            <a:r>
              <a:rPr lang="en-US" sz="2800" dirty="0" smtClean="0"/>
              <a:t> matrix M is diagonalizable.</a:t>
            </a:r>
            <a:br>
              <a:rPr lang="en-US" sz="2800" dirty="0" smtClean="0"/>
            </a:br>
            <a:r>
              <a:rPr lang="en-US" sz="2800" dirty="0" smtClean="0"/>
              <a:t>In fact, we can write M = U</a:t>
            </a:r>
            <a:r>
              <a:rPr lang="en-US" sz="1600" dirty="0" smtClean="0"/>
              <a:t> </a:t>
            </a:r>
            <a:r>
              <a:rPr lang="en-US" sz="2800" dirty="0" smtClean="0"/>
              <a:t>D</a:t>
            </a:r>
            <a:r>
              <a:rPr lang="en-US" sz="1400" dirty="0" smtClean="0"/>
              <a:t> </a:t>
            </a:r>
            <a:r>
              <a:rPr lang="en-US" sz="2800" dirty="0" smtClean="0"/>
              <a:t>U</a:t>
            </a:r>
            <a:r>
              <a:rPr lang="en-US" sz="2800" baseline="30000" dirty="0" smtClean="0"/>
              <a:t>T</a:t>
            </a:r>
            <a:r>
              <a:rPr lang="en-US" sz="2800" dirty="0" smtClean="0"/>
              <a:t>, where D and U are </a:t>
            </a:r>
            <a:r>
              <a:rPr lang="en-US" sz="2800" b="1" dirty="0" smtClean="0"/>
              <a:t>real </a:t>
            </a:r>
            <a:r>
              <a:rPr lang="en-US" sz="2800" dirty="0" err="1" smtClean="0"/>
              <a:t>d</a:t>
            </a:r>
            <a:r>
              <a:rPr lang="en-US" sz="2000" dirty="0" err="1" smtClean="0"/>
              <a:t>x</a:t>
            </a:r>
            <a:r>
              <a:rPr lang="en-US" sz="2800" dirty="0" err="1" smtClean="0"/>
              <a:t>d</a:t>
            </a:r>
            <a:r>
              <a:rPr lang="en-US" sz="2800" dirty="0" smtClean="0"/>
              <a:t> matrices, D is diagonal, and </a:t>
            </a:r>
            <a:r>
              <a:rPr lang="en-US" sz="2800" dirty="0" smtClean="0">
                <a:latin typeface="Calibri"/>
              </a:rPr>
              <a:t>U</a:t>
            </a:r>
            <a:r>
              <a:rPr lang="en-US" sz="2800" baseline="30000" dirty="0" smtClean="0">
                <a:latin typeface="Calibri"/>
              </a:rPr>
              <a:t>T</a:t>
            </a:r>
            <a:r>
              <a:rPr lang="en-US" sz="2800" dirty="0" smtClean="0"/>
              <a:t> = </a:t>
            </a:r>
            <a:r>
              <a:rPr lang="en-US" sz="2800" dirty="0" smtClean="0">
                <a:latin typeface="Calibri"/>
              </a:rPr>
              <a:t>U</a:t>
            </a:r>
            <a:r>
              <a:rPr lang="en-US" sz="2800" baseline="30000" dirty="0" smtClean="0">
                <a:latin typeface="Calibri"/>
              </a:rPr>
              <a:t>-1</a:t>
            </a:r>
            <a:r>
              <a:rPr lang="en-US" sz="2800" dirty="0" smtClean="0"/>
              <a:t>.	 	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(U is “orthogonal”)</a:t>
            </a:r>
            <a:endParaRPr lang="en-US" sz="2800" dirty="0" smtClean="0"/>
          </a:p>
          <a:p>
            <a:r>
              <a:rPr lang="en-US" sz="2800" b="1" dirty="0" smtClean="0"/>
              <a:t>Fact: </a:t>
            </a:r>
            <a:r>
              <a:rPr lang="en-US" sz="2800" dirty="0" smtClean="0"/>
              <a:t>For real symmetric matrices, it is easy to compute the matrices U and D. </a:t>
            </a:r>
            <a:r>
              <a:rPr lang="en-US" sz="2200" dirty="0" smtClean="0"/>
              <a:t>(“</a:t>
            </a:r>
            <a:r>
              <a:rPr lang="en-US" sz="2200" dirty="0" err="1" smtClean="0">
                <a:hlinkClick r:id="rId2"/>
              </a:rPr>
              <a:t>Cholesky</a:t>
            </a:r>
            <a:r>
              <a:rPr lang="en-US" sz="2200" dirty="0" smtClean="0">
                <a:hlinkClick r:id="rId2"/>
              </a:rPr>
              <a:t> Factorization</a:t>
            </a:r>
            <a:r>
              <a:rPr lang="en-US" sz="2200" dirty="0" smtClean="0"/>
              <a:t>”, very similar to Gaussian </a:t>
            </a:r>
            <a:r>
              <a:rPr lang="en-US" sz="2200" dirty="0" err="1" smtClean="0"/>
              <a:t>Elim</a:t>
            </a:r>
            <a:r>
              <a:rPr lang="en-US" sz="2200" dirty="0" smtClean="0"/>
              <a:t>.)</a:t>
            </a:r>
          </a:p>
          <a:p>
            <a:r>
              <a:rPr lang="en-US" sz="2800" b="1" dirty="0" smtClean="0"/>
              <a:t>Summary:</a:t>
            </a:r>
            <a:r>
              <a:rPr lang="en-US" sz="2800" dirty="0" smtClean="0"/>
              <a:t> </a:t>
            </a:r>
            <a:r>
              <a:rPr lang="en-US" sz="2800" spc="-10" dirty="0" smtClean="0">
                <a:solidFill>
                  <a:srgbClr val="FF0000"/>
                </a:solidFill>
              </a:rPr>
              <a:t>Real symmetric matrices have real </a:t>
            </a:r>
            <a:r>
              <a:rPr lang="en-US" sz="2800" spc="-10" dirty="0" err="1" smtClean="0">
                <a:solidFill>
                  <a:srgbClr val="FF0000"/>
                </a:solidFill>
              </a:rPr>
              <a:t>eigenvalues</a:t>
            </a:r>
            <a:r>
              <a:rPr lang="en-US" sz="2800" spc="-10" dirty="0" smtClean="0">
                <a:solidFill>
                  <a:srgbClr val="FF0000"/>
                </a:solidFill>
              </a:rPr>
              <a:t/>
            </a:r>
            <a:br>
              <a:rPr lang="en-US" sz="2800" spc="-10" dirty="0" smtClean="0">
                <a:solidFill>
                  <a:srgbClr val="FF0000"/>
                </a:solidFill>
              </a:rPr>
            </a:br>
            <a:r>
              <a:rPr lang="en-US" sz="2800" spc="-10" dirty="0" smtClean="0">
                <a:solidFill>
                  <a:srgbClr val="FF0000"/>
                </a:solidFill>
              </a:rPr>
              <a:t>and eigenvectors and they’re easily computed.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NICK@YOWCMMTFUVWXY5MJ" val="3546"/>
  <p:tag name="DEFAULTDISPLAYSOURCE" val="\documentclass{article}&#10;\usepackage[texpoint]{nickstyle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 y \transpose X y \geq 0   ~\:\forall y \in \bR^d 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4"/>
  <p:tag name="PICTUREFILESIZE" val="58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c \transpose x}&#10;&amp;A x = b  \\&#10;&amp; y \transpose X y \geq 0 ~\:\forall y \in \bR^d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2"/>
  <p:tag name="PICTUREFILESIZE" val="141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equation*}&#10;\begin{array}{lll}&#10;&amp;c \transpose x &amp;\geq \alpha \\&#10;&amp;c \transpose x &amp;\leq \beta \\&#10;&amp;a_i \transpose x &amp;= b_i ~\:\forall i  \\&#10;&amp; y \transpose X y &amp;\geq 0 ~\:\forall y \in \bR^d&#10;\end{array}&#10;\end{equation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167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equation*}&#10;\begin{array}{lll}&#10;&amp;c \transpose x &amp;\geq \alpha \\&#10;&amp;c \transpose x &amp;\leq \beta \\&#10;&amp;a_i \transpose x &amp;= b_i ~\:\forall i  \\&#10;&amp; y \transpose X y &amp;\geq 0 ~\:\forall y \in \bR^d&#10;\end{array}&#10;\end{equation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167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equation*}&#10;\begin{array}{lll}&#10;&amp;c \transpose x &amp;\geq \alpha \\&#10;&amp;c \transpose x &amp;\leq \beta \\&#10;&amp;a_i \transpose x &amp;= b_i ~\:\forall i  \\&#10;&amp; y \transpose X y &amp;\geq 0 ~\:\forall y \in \bR^d&#10;\end{array}&#10;\end{equation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167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c \transpose x}&#10;&amp;A x &amp;= b  \\&#10;&amp;x &amp;\geq 0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7"/>
  <p:tag name="PICTUREFILESIZE" val="92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c \transpose X}&#10;&amp;A X &amp;= b  \\&#10;&amp;X &amp;\geq 0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1"/>
  <p:tag name="PICTUREFILESIZE" val="99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c \transpose x}&#10;&amp;A x = b  \\&#10;&amp;X \text{ is PSD} &amp;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1"/>
  <p:tag name="PICTUREFILESIZE" val="103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W_{i,i} = \sqrt{ D_{i,i} }  template TPT1  env TPENV1  fore 0  back 16777215  eqnno 1"/>
  <p:tag name="FILENAME" val="TP_tmp"/>
  <p:tag name="ORIGWIDTH" val="58"/>
  <p:tag name="PICTUREFILESIZE" val="42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^T X y = \sum_{i=1}^d \sum_{j=1}^d X_{i,j} y_i y_j  template TPT1  env TPENV1  fore 0  back 16777215  eqnno 2"/>
  <p:tag name="FILENAME" val="TP_tmp"/>
  <p:tag name="ORIGWIDTH" val="126"/>
  <p:tag name="PICTUREFILESIZE" val="86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 C = \setst{ x }{ y \transpose X y \geq 0 ~\:\forall y \in \bR^n }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94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c \transpose x}&#10;&amp;A x = b  \\&#10;&amp;X \text{ is PSD} &amp;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1"/>
  <p:tag name="PICTUREFILESIZE" val="1039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12246</TotalTime>
  <Words>1355</Words>
  <Application>Microsoft Office PowerPoint</Application>
  <PresentationFormat>On-screen Show (4:3)</PresentationFormat>
  <Paragraphs>230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Calibri</vt:lpstr>
      <vt:lpstr>CMR10</vt:lpstr>
      <vt:lpstr>CMMI10</vt:lpstr>
      <vt:lpstr>CMSY10ORIG</vt:lpstr>
      <vt:lpstr>CMSS8</vt:lpstr>
      <vt:lpstr>CMMI7</vt:lpstr>
      <vt:lpstr>CMEX10</vt:lpstr>
      <vt:lpstr>CMR7</vt:lpstr>
      <vt:lpstr>MSBM10</vt:lpstr>
      <vt:lpstr>CMSY7</vt:lpstr>
      <vt:lpstr>CMMI5</vt:lpstr>
      <vt:lpstr>cmsy10</vt:lpstr>
      <vt:lpstr>Symbol</vt:lpstr>
      <vt:lpstr>msam10</vt:lpstr>
      <vt:lpstr>Office Theme</vt:lpstr>
      <vt:lpstr>C&amp;O 355 Mathematical Programming Fall 2010 Lecture 9</vt:lpstr>
      <vt:lpstr>Topics</vt:lpstr>
      <vt:lpstr>LP is great, but…</vt:lpstr>
      <vt:lpstr>How can we make LPs more general?</vt:lpstr>
      <vt:lpstr>Generalizing LPs: Attempt #1</vt:lpstr>
      <vt:lpstr>What is a “non-negative matrix”?</vt:lpstr>
      <vt:lpstr>Vectorizing the Matrix</vt:lpstr>
      <vt:lpstr>Semi-Definite Programs</vt:lpstr>
      <vt:lpstr>Review of Eigenvalues</vt:lpstr>
      <vt:lpstr>Positive Semidefinite Matrices (again)</vt:lpstr>
      <vt:lpstr>Positive Semidefinite Matrices (again)</vt:lpstr>
      <vt:lpstr>The PSD Constraint is Convex</vt:lpstr>
      <vt:lpstr>What does the PSD set look like?</vt:lpstr>
      <vt:lpstr>Semi-Definite Programs</vt:lpstr>
      <vt:lpstr>History of SDPs</vt:lpstr>
      <vt:lpstr>History of SDPs</vt:lpstr>
      <vt:lpstr>Solving Semi-Definite Programs</vt:lpstr>
      <vt:lpstr>Separation Oracle for SDPs</vt:lpstr>
      <vt:lpstr>Separation Oracle for SDPs</vt:lpstr>
      <vt:lpstr>Separation Oracle for SDPs</vt:lpstr>
      <vt:lpstr>Slide 21</vt:lpstr>
      <vt:lpstr>Slide 22</vt:lpstr>
      <vt:lpstr>Slide 23</vt:lpstr>
      <vt:lpstr>Slide 24</vt:lpstr>
      <vt:lpstr>SDP Summary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</dc:creator>
  <cp:lastModifiedBy>Nick</cp:lastModifiedBy>
  <cp:revision>882</cp:revision>
  <dcterms:created xsi:type="dcterms:W3CDTF">2009-09-16T13:05:29Z</dcterms:created>
  <dcterms:modified xsi:type="dcterms:W3CDTF">2010-10-12T19:19:44Z</dcterms:modified>
</cp:coreProperties>
</file>