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3"/>
  </p:notesMasterIdLst>
  <p:sldIdLst>
    <p:sldId id="277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1" r:id="rId17"/>
    <p:sldId id="262" r:id="rId18"/>
    <p:sldId id="263" r:id="rId19"/>
    <p:sldId id="265" r:id="rId20"/>
    <p:sldId id="264" r:id="rId21"/>
    <p:sldId id="266" r:id="rId22"/>
  </p:sldIdLst>
  <p:sldSz cx="9144000" cy="6858000" type="screen4x3"/>
  <p:notesSz cx="6858000" cy="9144000"/>
  <p:embeddedFontLst>
    <p:embeddedFont>
      <p:font typeface="Calibri" pitchFamily="34" charset="0"/>
      <p:regular r:id="rId24"/>
      <p:bold r:id="rId25"/>
      <p:italic r:id="rId26"/>
      <p:boldItalic r:id="rId27"/>
    </p:embeddedFont>
    <p:embeddedFont>
      <p:font typeface="CMR10" pitchFamily="34" charset="0"/>
      <p:regular r:id="rId28"/>
    </p:embeddedFont>
    <p:embeddedFont>
      <p:font typeface="CMMI10" pitchFamily="34" charset="0"/>
      <p:regular r:id="rId29"/>
    </p:embeddedFont>
    <p:embeddedFont>
      <p:font typeface="CMSY10ORIG" pitchFamily="34" charset="0"/>
      <p:regular r:id="rId30"/>
    </p:embeddedFont>
    <p:embeddedFont>
      <p:font typeface="CMSS8" pitchFamily="34" charset="0"/>
      <p:regular r:id="rId31"/>
    </p:embeddedFont>
    <p:embeddedFont>
      <p:font typeface="CMMI7" pitchFamily="34" charset="0"/>
      <p:regular r:id="rId32"/>
    </p:embeddedFont>
    <p:embeddedFont>
      <p:font typeface="CMEX10" pitchFamily="34" charset="0"/>
      <p:regular r:id="rId33"/>
    </p:embeddedFont>
    <p:embeddedFont>
      <p:font typeface="CMR7" pitchFamily="34" charset="0"/>
      <p:regular r:id="rId34"/>
    </p:embeddedFont>
    <p:embeddedFont>
      <p:font typeface="MSBM10" pitchFamily="34" charset="0"/>
      <p:regular r:id="rId35"/>
    </p:embeddedFont>
    <p:embeddedFont>
      <p:font typeface="CMSY7" pitchFamily="34" charset="0"/>
      <p:regular r:id="rId36"/>
    </p:embeddedFont>
    <p:embeddedFont>
      <p:font typeface="CMMI5" pitchFamily="34" charset="0"/>
      <p:regular r:id="rId37"/>
    </p:embeddedFont>
    <p:embeddedFont>
      <p:font typeface="cmsy10" pitchFamily="34" charset="0"/>
      <p:regular r:id="rId38"/>
    </p:embeddedFont>
    <p:embeddedFont>
      <p:font typeface="msam10" pitchFamily="34" charset="0"/>
      <p:regular r:id="rId39"/>
    </p:embeddedFont>
  </p:embeddedFontLst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87122" autoAdjust="0"/>
  </p:normalViewPr>
  <p:slideViewPr>
    <p:cSldViewPr snapToGrid="0">
      <p:cViewPr>
        <p:scale>
          <a:sx n="70" d="100"/>
          <a:sy n="70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font" Target="fonts/font1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font" Target="fonts/font14.fntdata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Claim 1:</a:t>
            </a:r>
            <a:br>
              <a:rPr lang="en-CA" dirty="0" smtClean="0"/>
            </a:br>
            <a:r>
              <a:rPr lang="en-CA" dirty="0" smtClean="0"/>
              <a:t>(I</a:t>
            </a:r>
            <a:r>
              <a:rPr lang="en-CA" baseline="0" dirty="0" smtClean="0"/>
              <a:t> + </a:t>
            </a:r>
            <a:r>
              <a:rPr lang="en-CA" baseline="0" dirty="0" err="1" smtClean="0"/>
              <a:t>azz^T</a:t>
            </a:r>
            <a:r>
              <a:rPr lang="en-CA" baseline="0" dirty="0" smtClean="0"/>
              <a:t>) (</a:t>
            </a:r>
            <a:r>
              <a:rPr lang="en-CA" baseline="0" dirty="0" err="1" smtClean="0"/>
              <a:t>I+bzz^T</a:t>
            </a:r>
            <a:r>
              <a:rPr lang="en-CA" baseline="0" dirty="0" smtClean="0"/>
              <a:t>) = I + </a:t>
            </a:r>
            <a:r>
              <a:rPr lang="en-CA" baseline="0" dirty="0" err="1" smtClean="0"/>
              <a:t>azz^T</a:t>
            </a:r>
            <a:r>
              <a:rPr lang="en-CA" baseline="0" dirty="0" smtClean="0"/>
              <a:t> + </a:t>
            </a:r>
            <a:r>
              <a:rPr lang="en-CA" baseline="0" dirty="0" err="1" smtClean="0"/>
              <a:t>bzz^T</a:t>
            </a:r>
            <a:r>
              <a:rPr lang="en-CA" baseline="0" dirty="0" smtClean="0"/>
              <a:t> + </a:t>
            </a:r>
            <a:r>
              <a:rPr lang="en-CA" baseline="0" dirty="0" err="1" smtClean="0"/>
              <a:t>abzz^Tzz^T</a:t>
            </a:r>
            <a:endParaRPr lang="en-CA" baseline="0" dirty="0" smtClean="0"/>
          </a:p>
          <a:p>
            <a:r>
              <a:rPr lang="en-CA" baseline="0" dirty="0" smtClean="0"/>
              <a:t> = I + (</a:t>
            </a:r>
            <a:r>
              <a:rPr lang="en-CA" baseline="0" dirty="0" err="1" smtClean="0"/>
              <a:t>a+b+abz^Tz</a:t>
            </a:r>
            <a:r>
              <a:rPr lang="en-CA" baseline="0" dirty="0" smtClean="0"/>
              <a:t>) </a:t>
            </a:r>
            <a:r>
              <a:rPr lang="en-CA" baseline="0" dirty="0" err="1" smtClean="0"/>
              <a:t>zz^T</a:t>
            </a:r>
            <a:r>
              <a:rPr lang="en-CA" baseline="0" dirty="0" smtClean="0"/>
              <a:t>    (since </a:t>
            </a:r>
            <a:r>
              <a:rPr lang="en-CA" baseline="0" dirty="0" err="1" smtClean="0"/>
              <a:t>z^T</a:t>
            </a:r>
            <a:r>
              <a:rPr lang="en-CA" baseline="0" dirty="0" smtClean="0"/>
              <a:t> z is a scalar, it commutes)</a:t>
            </a:r>
          </a:p>
          <a:p>
            <a:r>
              <a:rPr lang="en-CA" baseline="0" dirty="0" smtClean="0"/>
              <a:t> = I,   because </a:t>
            </a:r>
            <a:r>
              <a:rPr lang="en-CA" baseline="0" dirty="0" err="1" smtClean="0"/>
              <a:t>a+b</a:t>
            </a:r>
            <a:r>
              <a:rPr lang="en-CA" baseline="0" dirty="0" smtClean="0"/>
              <a:t>(1+az^Tz) = 0.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4.3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1: </a:t>
            </a:r>
            <a:r>
              <a:rPr lang="en-US" dirty="0" smtClean="0"/>
              <a:t>a</a:t>
            </a:r>
            <a:r>
              <a:rPr lang="en-US" baseline="0" dirty="0" smtClean="0"/>
              <a:t>x&lt;=b and ay&lt;=b</a:t>
            </a:r>
          </a:p>
          <a:p>
            <a:pPr>
              <a:buFont typeface="Symbol" pitchFamily="18" charset="2"/>
              <a:buChar char="Þ"/>
            </a:pPr>
            <a:r>
              <a:rPr lang="en-US" baseline="0" dirty="0" err="1" smtClean="0"/>
              <a:t>cax</a:t>
            </a:r>
            <a:r>
              <a:rPr lang="en-US" baseline="0" dirty="0" smtClean="0"/>
              <a:t>&lt;=</a:t>
            </a:r>
            <a:r>
              <a:rPr lang="en-US" baseline="0" dirty="0" err="1" smtClean="0"/>
              <a:t>cb</a:t>
            </a:r>
            <a:r>
              <a:rPr lang="en-US" baseline="0" dirty="0" smtClean="0"/>
              <a:t> and (1-c)ay&lt;=(1-c)b</a:t>
            </a:r>
          </a:p>
          <a:p>
            <a:pPr>
              <a:buFont typeface="Symbol" pitchFamily="18" charset="2"/>
              <a:buChar char="Þ"/>
            </a:pPr>
            <a:r>
              <a:rPr lang="en-US" baseline="0" dirty="0" err="1" smtClean="0"/>
              <a:t>cax</a:t>
            </a:r>
            <a:r>
              <a:rPr lang="en-US" baseline="0" dirty="0" smtClean="0"/>
              <a:t>+(1-c)ay&lt;=</a:t>
            </a:r>
            <a:r>
              <a:rPr lang="en-US" baseline="0" dirty="0" err="1" smtClean="0"/>
              <a:t>cb</a:t>
            </a:r>
            <a:r>
              <a:rPr lang="en-US" baseline="0" dirty="0" smtClean="0"/>
              <a:t>+(1-c)b=b</a:t>
            </a:r>
          </a:p>
          <a:p>
            <a:pPr>
              <a:buFont typeface="Symbol" pitchFamily="18" charset="2"/>
              <a:buChar char="Þ"/>
            </a:pPr>
            <a:r>
              <a:rPr lang="en-US" baseline="0" dirty="0" smtClean="0"/>
              <a:t>a(</a:t>
            </a:r>
            <a:r>
              <a:rPr lang="en-US" baseline="0" dirty="0" err="1" smtClean="0"/>
              <a:t>cx</a:t>
            </a:r>
            <a:r>
              <a:rPr lang="en-US" baseline="0" dirty="0" smtClean="0"/>
              <a:t>+(1-c)y)&lt;=b</a:t>
            </a:r>
          </a:p>
          <a:p>
            <a:pPr>
              <a:buFont typeface="Symbol" pitchFamily="18" charset="2"/>
              <a:buChar char="Þ"/>
            </a:pPr>
            <a:endParaRPr lang="en-US" baseline="0" dirty="0" smtClean="0"/>
          </a:p>
          <a:p>
            <a:pPr>
              <a:buFont typeface="Symbol" pitchFamily="18" charset="2"/>
              <a:buNone/>
            </a:pPr>
            <a:r>
              <a:rPr lang="en-US" baseline="0" dirty="0" smtClean="0"/>
              <a:t>2: 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 in C =&gt; 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C_i</a:t>
            </a:r>
            <a:r>
              <a:rPr lang="en-US" baseline="0" dirty="0" smtClean="0"/>
              <a:t> for each </a:t>
            </a:r>
            <a:r>
              <a:rPr lang="en-US" baseline="0" dirty="0" err="1" smtClean="0"/>
              <a:t>i</a:t>
            </a:r>
            <a:endParaRPr lang="en-US" baseline="0" dirty="0" smtClean="0"/>
          </a:p>
          <a:p>
            <a:pPr>
              <a:buFont typeface="Symbol" pitchFamily="18" charset="2"/>
              <a:buNone/>
            </a:pPr>
            <a:r>
              <a:rPr lang="en-US" baseline="0" dirty="0" smtClean="0"/>
              <a:t>They are convex, so </a:t>
            </a:r>
            <a:r>
              <a:rPr lang="en-US" baseline="0" dirty="0" err="1" smtClean="0"/>
              <a:t>cx</a:t>
            </a:r>
            <a:r>
              <a:rPr lang="en-US" baseline="0" dirty="0" smtClean="0"/>
              <a:t>+(1-c)y in </a:t>
            </a:r>
            <a:r>
              <a:rPr lang="en-US" baseline="0" dirty="0" err="1" smtClean="0"/>
              <a:t>C_i</a:t>
            </a:r>
            <a:r>
              <a:rPr lang="en-US" baseline="0" dirty="0" smtClean="0"/>
              <a:t> for each </a:t>
            </a:r>
            <a:r>
              <a:rPr lang="en-US" baseline="0" dirty="0" err="1" smtClean="0"/>
              <a:t>i</a:t>
            </a:r>
            <a:endParaRPr lang="en-US" baseline="0" dirty="0" smtClean="0"/>
          </a:p>
          <a:p>
            <a:pPr>
              <a:buFont typeface="Symbol" pitchFamily="18" charset="2"/>
              <a:buNone/>
            </a:pPr>
            <a:r>
              <a:rPr lang="en-US" baseline="0" dirty="0" smtClean="0"/>
              <a:t>So </a:t>
            </a:r>
            <a:r>
              <a:rPr lang="en-US" baseline="0" dirty="0" err="1" smtClean="0"/>
              <a:t>cx</a:t>
            </a:r>
            <a:r>
              <a:rPr lang="en-US" baseline="0" dirty="0" smtClean="0"/>
              <a:t>+(1-c)y in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1) Let S</a:t>
            </a:r>
            <a:r>
              <a:rPr lang="en-CA" baseline="0" dirty="0" smtClean="0"/>
              <a:t> = { x in C : f(x) &lt;= a }. Suppose x, y in S.</a:t>
            </a:r>
          </a:p>
          <a:p>
            <a:r>
              <a:rPr lang="en-CA" baseline="0" dirty="0" smtClean="0"/>
              <a:t>Then f( alpha x + (1-alpha) y ) &lt;= alpha f(x) + (1-alpha) f(y) &lt;= alpha a + (1-alpha) a = a.</a:t>
            </a:r>
          </a:p>
          <a:p>
            <a:endParaRPr lang="en-CA" dirty="0" smtClean="0"/>
          </a:p>
          <a:p>
            <a:r>
              <a:rPr lang="en-CA" dirty="0" smtClean="0"/>
              <a:t>2) ||alpha</a:t>
            </a:r>
            <a:r>
              <a:rPr lang="en-CA" baseline="0" dirty="0" smtClean="0"/>
              <a:t> x + (1-alpha) y|| &lt;= ||alpha x|| + ||(1-alpha) y|| = alpha||x|| + (1-alpha)||y||.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It is also true that an affine map applied to a polyhedron is a polyhedron. But this is not easy to prove!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Claim 1: Suppose 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 in f(C). We need to show ax+(1-a)y in f(C).</a:t>
            </a:r>
          </a:p>
          <a:p>
            <a:r>
              <a:rPr lang="en-US" baseline="0" dirty="0" smtClean="0"/>
              <a:t>Then there exists X, Y in C such that x=f(X) and y=f(Y).</a:t>
            </a:r>
          </a:p>
          <a:p>
            <a:r>
              <a:rPr lang="en-US" baseline="0" dirty="0" smtClean="0"/>
              <a:t>Since C is convex, </a:t>
            </a:r>
            <a:r>
              <a:rPr lang="en-US" baseline="0" dirty="0" err="1" smtClean="0"/>
              <a:t>aX</a:t>
            </a:r>
            <a:r>
              <a:rPr lang="en-US" baseline="0" dirty="0" smtClean="0"/>
              <a:t>+(1-a)Y in C.</a:t>
            </a:r>
          </a:p>
          <a:p>
            <a:r>
              <a:rPr lang="en-US" baseline="0" dirty="0" smtClean="0"/>
              <a:t>But f(</a:t>
            </a:r>
            <a:r>
              <a:rPr lang="en-US" baseline="0" dirty="0" err="1" smtClean="0"/>
              <a:t>aX</a:t>
            </a:r>
            <a:r>
              <a:rPr lang="en-US" baseline="0" dirty="0" smtClean="0"/>
              <a:t>+(1-a)Y) = A(</a:t>
            </a:r>
            <a:r>
              <a:rPr lang="en-US" baseline="0" dirty="0" err="1" smtClean="0"/>
              <a:t>aX</a:t>
            </a:r>
            <a:r>
              <a:rPr lang="en-US" baseline="0" dirty="0" smtClean="0"/>
              <a:t>+(1-a)Y) + b = </a:t>
            </a:r>
            <a:r>
              <a:rPr lang="en-US" baseline="0" dirty="0" err="1" smtClean="0"/>
              <a:t>aAX</a:t>
            </a:r>
            <a:r>
              <a:rPr lang="en-US" baseline="0" dirty="0" smtClean="0"/>
              <a:t> + </a:t>
            </a:r>
            <a:r>
              <a:rPr lang="en-US" baseline="0" dirty="0" err="1" smtClean="0"/>
              <a:t>ab</a:t>
            </a:r>
            <a:r>
              <a:rPr lang="en-US" baseline="0" dirty="0" smtClean="0"/>
              <a:t> + (1-a)AY + (1-a)b = a f(X) + (1-a) f(Y).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Claim 2:</a:t>
            </a:r>
          </a:p>
          <a:p>
            <a:r>
              <a:rPr lang="en-US" baseline="0" dirty="0" smtClean="0"/>
              <a:t>As shown on Asst 0, (A^{-1})^T = (A^T)^{-1}. So we can just call it A^{-T}.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It is also true that an affine map applied to a polyhedron is a polyhedron. But this is not easy to prove!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Claim 1: Suppose 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 in f(C). We need to show ax+(1-a)y in f(C).</a:t>
            </a:r>
          </a:p>
          <a:p>
            <a:r>
              <a:rPr lang="en-US" baseline="0" dirty="0" smtClean="0"/>
              <a:t>Then there exists X, Y in C such that x=f(X) and y=f(Y).</a:t>
            </a:r>
          </a:p>
          <a:p>
            <a:r>
              <a:rPr lang="en-US" baseline="0" dirty="0" smtClean="0"/>
              <a:t>Since C is convex, </a:t>
            </a:r>
            <a:r>
              <a:rPr lang="en-US" baseline="0" dirty="0" err="1" smtClean="0"/>
              <a:t>aX</a:t>
            </a:r>
            <a:r>
              <a:rPr lang="en-US" baseline="0" dirty="0" smtClean="0"/>
              <a:t>+(1-a)Y in C.</a:t>
            </a:r>
          </a:p>
          <a:p>
            <a:r>
              <a:rPr lang="en-US" baseline="0" dirty="0" smtClean="0"/>
              <a:t>But f(</a:t>
            </a:r>
            <a:r>
              <a:rPr lang="en-US" baseline="0" dirty="0" err="1" smtClean="0"/>
              <a:t>aX</a:t>
            </a:r>
            <a:r>
              <a:rPr lang="en-US" baseline="0" dirty="0" smtClean="0"/>
              <a:t>+(1-a)Y) = A(</a:t>
            </a:r>
            <a:r>
              <a:rPr lang="en-US" baseline="0" dirty="0" err="1" smtClean="0"/>
              <a:t>aX</a:t>
            </a:r>
            <a:r>
              <a:rPr lang="en-US" baseline="0" dirty="0" smtClean="0"/>
              <a:t>+(1-a)Y) + b = </a:t>
            </a:r>
            <a:r>
              <a:rPr lang="en-US" baseline="0" dirty="0" err="1" smtClean="0"/>
              <a:t>aAX</a:t>
            </a:r>
            <a:r>
              <a:rPr lang="en-US" baseline="0" dirty="0" smtClean="0"/>
              <a:t> + </a:t>
            </a:r>
            <a:r>
              <a:rPr lang="en-US" baseline="0" dirty="0" err="1" smtClean="0"/>
              <a:t>ab</a:t>
            </a:r>
            <a:r>
              <a:rPr lang="en-US" baseline="0" dirty="0" smtClean="0"/>
              <a:t> + (1-a)AY + (1-a)b = a f(X) + (1-a) f(Y).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Claim 2:</a:t>
            </a:r>
          </a:p>
          <a:p>
            <a:r>
              <a:rPr lang="en-US" baseline="0" dirty="0" smtClean="0"/>
              <a:t>As shown on Asst 0, (A^{-1})^T = (A^T)^{-1}. So we can just call it A^{-T}.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These facts are easy to prove by looking at the spectral decomposition of M.</a:t>
            </a:r>
          </a:p>
          <a:p>
            <a:endParaRPr lang="en-CA" dirty="0" smtClean="0"/>
          </a:p>
          <a:p>
            <a:r>
              <a:rPr lang="en-CA" dirty="0" smtClean="0"/>
              <a:t>Claim:</a:t>
            </a:r>
          </a:p>
          <a:p>
            <a:r>
              <a:rPr lang="en-CA" dirty="0" smtClean="0"/>
              <a:t>Let</a:t>
            </a:r>
            <a:r>
              <a:rPr lang="en-CA" baseline="0" dirty="0" smtClean="0"/>
              <a:t> A = M^{1/2}. Note A is symmetric.</a:t>
            </a:r>
          </a:p>
          <a:p>
            <a:r>
              <a:rPr lang="en-CA" baseline="0" dirty="0" smtClean="0"/>
              <a:t>    A^{-1} A^{-1} 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 = A^{-1} A^{-1} A </a:t>
            </a:r>
            <a:r>
              <a:rPr lang="en-CA" baseline="0" dirty="0" err="1" smtClean="0"/>
              <a:t>A</a:t>
            </a:r>
            <a:endParaRPr lang="en-CA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 = 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This implies that M^{-1} = A^{-1} A^{-1}.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By uniqueness of the square root, we get (M^{-1})^{1/2} = (M^{1/2})^{-1}.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Not</a:t>
            </a:r>
            <a:r>
              <a:rPr lang="en-CA" baseline="0" dirty="0" smtClean="0"/>
              <a:t> every ellipsoid is of this form – for example, ellipsoids might not be full-dimensional.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Matlab</a:t>
            </a:r>
            <a:r>
              <a:rPr lang="en-CA" dirty="0" smtClean="0"/>
              <a:t> code:</a:t>
            </a:r>
          </a:p>
          <a:p>
            <a:r>
              <a:rPr lang="es-ES" dirty="0" smtClean="0"/>
              <a:t>[X,Y] = </a:t>
            </a:r>
            <a:r>
              <a:rPr lang="es-ES" dirty="0" err="1" smtClean="0"/>
              <a:t>meshgrid</a:t>
            </a:r>
            <a:r>
              <a:rPr lang="es-ES" dirty="0" smtClean="0"/>
              <a:t>(-3:.1:3,-2:.1:2);</a:t>
            </a:r>
          </a:p>
          <a:p>
            <a:r>
              <a:rPr lang="es-ES" dirty="0" smtClean="0"/>
              <a:t>Z = 3*X.*X + 2*X.*Y + 2*Y.*Y;</a:t>
            </a:r>
          </a:p>
          <a:p>
            <a:r>
              <a:rPr lang="en-CA" dirty="0" smtClean="0"/>
              <a:t>[</a:t>
            </a:r>
            <a:r>
              <a:rPr lang="en-CA" dirty="0" err="1" smtClean="0"/>
              <a:t>C,h</a:t>
            </a:r>
            <a:r>
              <a:rPr lang="en-CA" dirty="0" smtClean="0"/>
              <a:t>] = contour(X,Y,Z);</a:t>
            </a:r>
          </a:p>
          <a:p>
            <a:r>
              <a:rPr lang="en-CA" dirty="0" smtClean="0"/>
              <a:t>set(</a:t>
            </a:r>
            <a:r>
              <a:rPr lang="en-CA" dirty="0" err="1" smtClean="0"/>
              <a:t>h,'ShowText','on','TextStep',get</a:t>
            </a:r>
            <a:r>
              <a:rPr lang="en-CA" dirty="0" smtClean="0"/>
              <a:t>(</a:t>
            </a:r>
            <a:r>
              <a:rPr lang="en-CA" dirty="0" err="1" smtClean="0"/>
              <a:t>h,'LevelStep</a:t>
            </a:r>
            <a:r>
              <a:rPr lang="en-CA" dirty="0" smtClean="0"/>
              <a:t>')*2);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ww.math.uwaterloo.ca/~harvey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11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0" Type="http://schemas.openxmlformats.org/officeDocument/2006/relationships/image" Target="../media/image13.png"/><Relationship Id="rId4" Type="http://schemas.openxmlformats.org/officeDocument/2006/relationships/tags" Target="../tags/tag12.xml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p-system.org/~history/Biographies/Motzkin.html" TargetMode="External"/><Relationship Id="rId4" Type="http://schemas.openxmlformats.org/officeDocument/2006/relationships/hyperlink" Target="http://www.gap-system.org/~history/Biographies/Fourier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Mathematical Programming</a:t>
            </a:r>
            <a:br>
              <a:rPr lang="en-US" dirty="0" smtClean="0"/>
            </a:br>
            <a:r>
              <a:rPr lang="en-US" dirty="0" smtClean="0"/>
              <a:t>Fall 2010</a:t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724400"/>
            <a:ext cx="6705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hlinkClick r:id="rId4"/>
              </a:rPr>
              <a:t>N. Harvey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rot="5400000" flipH="1" flipV="1">
            <a:off x="1874237" y="2679688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23535" y="3421626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71024" y="3510114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7394" y="381491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4658" y="282185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56156" y="7472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677266" y="2271250"/>
            <a:ext cx="916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Q’’’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199" y="4670322"/>
            <a:ext cx="8411497" cy="1671483"/>
          </a:xfrm>
        </p:spPr>
        <p:txBody>
          <a:bodyPr>
            <a:normAutofit/>
          </a:bodyPr>
          <a:lstStyle/>
          <a:p>
            <a:r>
              <a:rPr lang="en-US" b="1" dirty="0" smtClean="0"/>
              <a:t>Fourier-</a:t>
            </a:r>
            <a:r>
              <a:rPr lang="en-US" b="1" dirty="0" err="1" smtClean="0"/>
              <a:t>Motzkin</a:t>
            </a:r>
            <a:r>
              <a:rPr lang="en-US" b="1" dirty="0" smtClean="0"/>
              <a:t>:</a:t>
            </a:r>
            <a:r>
              <a:rPr lang="en-US" dirty="0" smtClean="0"/>
              <a:t> Q’’’ is also a polyhedron.</a:t>
            </a:r>
          </a:p>
        </p:txBody>
      </p:sp>
      <p:sp>
        <p:nvSpPr>
          <p:cNvPr id="5" name="Freeform 4"/>
          <p:cNvSpPr/>
          <p:nvPr/>
        </p:nvSpPr>
        <p:spPr>
          <a:xfrm rot="5400000" flipH="1">
            <a:off x="2880896" y="2612533"/>
            <a:ext cx="1523911" cy="49161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592826"/>
              <a:gd name="connsiteX1" fmla="*/ 550606 w 2025445"/>
              <a:gd name="connsiteY1" fmla="*/ 0 h 1592826"/>
              <a:gd name="connsiteX2" fmla="*/ 2005781 w 2025445"/>
              <a:gd name="connsiteY2" fmla="*/ 0 h 1592826"/>
              <a:gd name="connsiteX3" fmla="*/ 1750142 w 2025445"/>
              <a:gd name="connsiteY3" fmla="*/ 235974 h 1592826"/>
              <a:gd name="connsiteX4" fmla="*/ 2025445 w 2025445"/>
              <a:gd name="connsiteY4" fmla="*/ 1592826 h 1592826"/>
              <a:gd name="connsiteX5" fmla="*/ 2005781 w 2025445"/>
              <a:gd name="connsiteY5" fmla="*/ 9833 h 1592826"/>
              <a:gd name="connsiteX6" fmla="*/ 1740310 w 2025445"/>
              <a:gd name="connsiteY6" fmla="*/ 216310 h 1592826"/>
              <a:gd name="connsiteX7" fmla="*/ 0 w 2025445"/>
              <a:gd name="connsiteY7" fmla="*/ 216310 h 1592826"/>
              <a:gd name="connsiteX0" fmla="*/ 0 w 2005781"/>
              <a:gd name="connsiteY0" fmla="*/ 216310 h 235974"/>
              <a:gd name="connsiteX1" fmla="*/ 550606 w 2005781"/>
              <a:gd name="connsiteY1" fmla="*/ 0 h 235974"/>
              <a:gd name="connsiteX2" fmla="*/ 2005781 w 2005781"/>
              <a:gd name="connsiteY2" fmla="*/ 0 h 235974"/>
              <a:gd name="connsiteX3" fmla="*/ 1750142 w 2005781"/>
              <a:gd name="connsiteY3" fmla="*/ 235974 h 235974"/>
              <a:gd name="connsiteX4" fmla="*/ 2005781 w 2005781"/>
              <a:gd name="connsiteY4" fmla="*/ 9833 h 235974"/>
              <a:gd name="connsiteX5" fmla="*/ 1740310 w 2005781"/>
              <a:gd name="connsiteY5" fmla="*/ 216310 h 235974"/>
              <a:gd name="connsiteX6" fmla="*/ 0 w 2005781"/>
              <a:gd name="connsiteY6" fmla="*/ 216310 h 235974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1750142 w 2005781"/>
              <a:gd name="connsiteY3" fmla="*/ 235974 h 393291"/>
              <a:gd name="connsiteX4" fmla="*/ 2005781 w 2005781"/>
              <a:gd name="connsiteY4" fmla="*/ 9833 h 393291"/>
              <a:gd name="connsiteX5" fmla="*/ 1946787 w 2005781"/>
              <a:gd name="connsiteY5" fmla="*/ 393291 h 393291"/>
              <a:gd name="connsiteX6" fmla="*/ 0 w 2005781"/>
              <a:gd name="connsiteY6" fmla="*/ 216310 h 393291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2005781 w 2005781"/>
              <a:gd name="connsiteY3" fmla="*/ 9833 h 393291"/>
              <a:gd name="connsiteX4" fmla="*/ 1946787 w 2005781"/>
              <a:gd name="connsiteY4" fmla="*/ 393291 h 393291"/>
              <a:gd name="connsiteX5" fmla="*/ 0 w 2005781"/>
              <a:gd name="connsiteY5" fmla="*/ 216310 h 393291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2005781 w 2005781"/>
              <a:gd name="connsiteY3" fmla="*/ 481782 h 865240"/>
              <a:gd name="connsiteX4" fmla="*/ 1946787 w 2005781"/>
              <a:gd name="connsiteY4" fmla="*/ 865240 h 865240"/>
              <a:gd name="connsiteX5" fmla="*/ 0 w 2005781"/>
              <a:gd name="connsiteY5" fmla="*/ 688259 h 865240"/>
              <a:gd name="connsiteX0" fmla="*/ 0 w 2271252"/>
              <a:gd name="connsiteY0" fmla="*/ 688259 h 865240"/>
              <a:gd name="connsiteX1" fmla="*/ 521110 w 2271252"/>
              <a:gd name="connsiteY1" fmla="*/ 0 h 865240"/>
              <a:gd name="connsiteX2" fmla="*/ 2005781 w 2271252"/>
              <a:gd name="connsiteY2" fmla="*/ 471949 h 865240"/>
              <a:gd name="connsiteX3" fmla="*/ 2271252 w 2271252"/>
              <a:gd name="connsiteY3" fmla="*/ 216311 h 865240"/>
              <a:gd name="connsiteX4" fmla="*/ 1946787 w 2271252"/>
              <a:gd name="connsiteY4" fmla="*/ 865240 h 865240"/>
              <a:gd name="connsiteX5" fmla="*/ 0 w 2271252"/>
              <a:gd name="connsiteY5" fmla="*/ 688259 h 865240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1946787 w 2005781"/>
              <a:gd name="connsiteY3" fmla="*/ 865240 h 865240"/>
              <a:gd name="connsiteX4" fmla="*/ 0 w 2005781"/>
              <a:gd name="connsiteY4" fmla="*/ 688259 h 865240"/>
              <a:gd name="connsiteX0" fmla="*/ 0 w 2182761"/>
              <a:gd name="connsiteY0" fmla="*/ 688259 h 865240"/>
              <a:gd name="connsiteX1" fmla="*/ 521110 w 2182761"/>
              <a:gd name="connsiteY1" fmla="*/ 0 h 865240"/>
              <a:gd name="connsiteX2" fmla="*/ 2182761 w 2182761"/>
              <a:gd name="connsiteY2" fmla="*/ 9833 h 865240"/>
              <a:gd name="connsiteX3" fmla="*/ 1946787 w 2182761"/>
              <a:gd name="connsiteY3" fmla="*/ 865240 h 865240"/>
              <a:gd name="connsiteX4" fmla="*/ 0 w 2182761"/>
              <a:gd name="connsiteY4" fmla="*/ 688259 h 865240"/>
              <a:gd name="connsiteX0" fmla="*/ 0 w 2182761"/>
              <a:gd name="connsiteY0" fmla="*/ 688259 h 698092"/>
              <a:gd name="connsiteX1" fmla="*/ 521110 w 2182761"/>
              <a:gd name="connsiteY1" fmla="*/ 0 h 698092"/>
              <a:gd name="connsiteX2" fmla="*/ 2182761 w 2182761"/>
              <a:gd name="connsiteY2" fmla="*/ 9833 h 698092"/>
              <a:gd name="connsiteX3" fmla="*/ 1818968 w 2182761"/>
              <a:gd name="connsiteY3" fmla="*/ 698092 h 698092"/>
              <a:gd name="connsiteX4" fmla="*/ 0 w 2182761"/>
              <a:gd name="connsiteY4" fmla="*/ 688259 h 698092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828801 w 2182761"/>
              <a:gd name="connsiteY3" fmla="*/ 688260 h 688260"/>
              <a:gd name="connsiteX4" fmla="*/ 0 w 2182761"/>
              <a:gd name="connsiteY4" fmla="*/ 688259 h 688260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740310 w 2182761"/>
              <a:gd name="connsiteY3" fmla="*/ 688260 h 688260"/>
              <a:gd name="connsiteX4" fmla="*/ 0 w 2182761"/>
              <a:gd name="connsiteY4" fmla="*/ 688259 h 688260"/>
              <a:gd name="connsiteX0" fmla="*/ 0 w 2104103"/>
              <a:gd name="connsiteY0" fmla="*/ 688259 h 688260"/>
              <a:gd name="connsiteX1" fmla="*/ 521110 w 2104103"/>
              <a:gd name="connsiteY1" fmla="*/ 0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  <a:gd name="connsiteX0" fmla="*/ 0 w 2104103"/>
              <a:gd name="connsiteY0" fmla="*/ 688259 h 688260"/>
              <a:gd name="connsiteX1" fmla="*/ 726124 w 2104103"/>
              <a:gd name="connsiteY1" fmla="*/ 137651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  <a:gd name="connsiteX0" fmla="*/ 0 w 2093312"/>
              <a:gd name="connsiteY0" fmla="*/ 560440 h 560441"/>
              <a:gd name="connsiteX1" fmla="*/ 726124 w 2093312"/>
              <a:gd name="connsiteY1" fmla="*/ 9832 h 560441"/>
              <a:gd name="connsiteX2" fmla="*/ 2093312 w 2093312"/>
              <a:gd name="connsiteY2" fmla="*/ 0 h 560441"/>
              <a:gd name="connsiteX3" fmla="*/ 1740310 w 2093312"/>
              <a:gd name="connsiteY3" fmla="*/ 560441 h 560441"/>
              <a:gd name="connsiteX4" fmla="*/ 0 w 2093312"/>
              <a:gd name="connsiteY4" fmla="*/ 560440 h 560441"/>
              <a:gd name="connsiteX0" fmla="*/ 0 w 2093312"/>
              <a:gd name="connsiteY0" fmla="*/ 560440 h 560440"/>
              <a:gd name="connsiteX1" fmla="*/ 726124 w 2093312"/>
              <a:gd name="connsiteY1" fmla="*/ 9832 h 560440"/>
              <a:gd name="connsiteX2" fmla="*/ 2093312 w 2093312"/>
              <a:gd name="connsiteY2" fmla="*/ 0 h 560440"/>
              <a:gd name="connsiteX3" fmla="*/ 1664777 w 2093312"/>
              <a:gd name="connsiteY3" fmla="*/ 550609 h 560440"/>
              <a:gd name="connsiteX4" fmla="*/ 0 w 2093312"/>
              <a:gd name="connsiteY4" fmla="*/ 560440 h 560440"/>
              <a:gd name="connsiteX0" fmla="*/ 0 w 1694072"/>
              <a:gd name="connsiteY0" fmla="*/ 550608 h 550608"/>
              <a:gd name="connsiteX1" fmla="*/ 726124 w 1694072"/>
              <a:gd name="connsiteY1" fmla="*/ 0 h 550608"/>
              <a:gd name="connsiteX2" fmla="*/ 1694072 w 1694072"/>
              <a:gd name="connsiteY2" fmla="*/ 399139 h 550608"/>
              <a:gd name="connsiteX3" fmla="*/ 1664777 w 1694072"/>
              <a:gd name="connsiteY3" fmla="*/ 540777 h 550608"/>
              <a:gd name="connsiteX4" fmla="*/ 0 w 1694072"/>
              <a:gd name="connsiteY4" fmla="*/ 550608 h 550608"/>
              <a:gd name="connsiteX0" fmla="*/ 7616 w 1701688"/>
              <a:gd name="connsiteY0" fmla="*/ 151468 h 151468"/>
              <a:gd name="connsiteX1" fmla="*/ 0 w 1701688"/>
              <a:gd name="connsiteY1" fmla="*/ 9831 h 151468"/>
              <a:gd name="connsiteX2" fmla="*/ 1701688 w 1701688"/>
              <a:gd name="connsiteY2" fmla="*/ -1 h 151468"/>
              <a:gd name="connsiteX3" fmla="*/ 1672393 w 1701688"/>
              <a:gd name="connsiteY3" fmla="*/ 141637 h 151468"/>
              <a:gd name="connsiteX4" fmla="*/ 7616 w 1701688"/>
              <a:gd name="connsiteY4" fmla="*/ 151468 h 151468"/>
              <a:gd name="connsiteX0" fmla="*/ 7616 w 1672393"/>
              <a:gd name="connsiteY0" fmla="*/ 141636 h 141636"/>
              <a:gd name="connsiteX1" fmla="*/ 0 w 1672393"/>
              <a:gd name="connsiteY1" fmla="*/ -1 h 141636"/>
              <a:gd name="connsiteX2" fmla="*/ 1669318 w 1672393"/>
              <a:gd name="connsiteY2" fmla="*/ 5313 h 141636"/>
              <a:gd name="connsiteX3" fmla="*/ 1672393 w 1672393"/>
              <a:gd name="connsiteY3" fmla="*/ 131805 h 141636"/>
              <a:gd name="connsiteX4" fmla="*/ 7616 w 1672393"/>
              <a:gd name="connsiteY4" fmla="*/ 141636 h 14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393" h="141636">
                <a:moveTo>
                  <a:pt x="7616" y="141636"/>
                </a:moveTo>
                <a:lnTo>
                  <a:pt x="0" y="-1"/>
                </a:lnTo>
                <a:lnTo>
                  <a:pt x="1669318" y="5313"/>
                </a:lnTo>
                <a:lnTo>
                  <a:pt x="1672393" y="131805"/>
                </a:lnTo>
                <a:lnTo>
                  <a:pt x="7616" y="141636"/>
                </a:lnTo>
                <a:close/>
              </a:path>
            </a:pathLst>
          </a:custGeom>
          <a:solidFill>
            <a:srgbClr val="FF0000"/>
          </a:solidFill>
          <a:ln w="190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Elimination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606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Projecting a Polyhedron</a:t>
            </a:r>
            <a:br>
              <a:rPr lang="en-US" dirty="0" smtClean="0"/>
            </a:br>
            <a:r>
              <a:rPr lang="en-US" dirty="0" smtClean="0"/>
              <a:t>Onto Some of its Coordinates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1335400"/>
            <a:ext cx="8842160" cy="502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polyhedron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µ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</a:rPr>
              <a:t>R</a:t>
            </a:r>
            <a:r>
              <a:rPr kumimoji="0" lang="en-US" sz="2800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S={</a:t>
            </a:r>
            <a:r>
              <a:rPr kumimoji="0" lang="en-US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lang="en-US" sz="2800" baseline="-25000" dirty="0" smtClean="0"/>
              <a:t>1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lang="en-US" sz="2800" dirty="0" err="1" smtClean="0">
                <a:latin typeface="Calibri"/>
              </a:rPr>
              <a:t>s</a:t>
            </a:r>
            <a:r>
              <a:rPr lang="en-US" sz="2800" baseline="-25000" dirty="0" err="1" smtClean="0">
                <a:latin typeface="Calibri"/>
              </a:rPr>
              <a:t>k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µ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{1,…,n} be any subset of the coordinates.</a:t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2800" dirty="0" smtClean="0"/>
              <a:t>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</a:rPr>
              <a:t>S</a:t>
            </a:r>
            <a:r>
              <a:rPr lang="en-US" sz="2800" baseline="-25000" dirty="0" smtClean="0">
                <a:solidFill>
                  <a:prstClr val="black"/>
                </a:solidFill>
              </a:rPr>
              <a:t> </a:t>
            </a:r>
            <a:r>
              <a:rPr lang="en-US" sz="2800" noProof="0" dirty="0" smtClean="0"/>
              <a:t>= {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</a:rPr>
              <a:t>s1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Symbol"/>
                <a:sym typeface="Symbol"/>
              </a:rPr>
              <a:t>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</a:rPr>
              <a:t>sk</a:t>
            </a:r>
            <a:r>
              <a:rPr lang="en-US" sz="2800" dirty="0" smtClean="0"/>
              <a:t>) :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Q }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 µ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msbm10"/>
              </a:rPr>
              <a:t>R</a:t>
            </a:r>
            <a:r>
              <a:rPr lang="en-US" sz="2800" baseline="30000" dirty="0" err="1" smtClean="0">
                <a:solidFill>
                  <a:prstClr val="black"/>
                </a:solidFill>
              </a:rPr>
              <a:t>k</a:t>
            </a:r>
            <a:r>
              <a:rPr lang="en-US" sz="2800" dirty="0" smtClean="0"/>
              <a:t>.</a:t>
            </a:r>
            <a:endParaRPr lang="en-US" sz="2800" noProof="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700" noProof="0" dirty="0" smtClean="0">
                <a:solidFill>
                  <a:srgbClr val="00B050"/>
                </a:solidFill>
              </a:rPr>
              <a:t>	In other words, Q</a:t>
            </a:r>
            <a:r>
              <a:rPr lang="en-US" sz="2700" baseline="-25000" noProof="0" dirty="0" smtClean="0">
                <a:solidFill>
                  <a:srgbClr val="00B050"/>
                </a:solidFill>
              </a:rPr>
              <a:t>S</a:t>
            </a:r>
            <a:r>
              <a:rPr lang="en-US" sz="2700" noProof="0" dirty="0" smtClean="0">
                <a:solidFill>
                  <a:srgbClr val="00B050"/>
                </a:solidFill>
              </a:rPr>
              <a:t> is projection of Q </a:t>
            </a:r>
            <a:r>
              <a:rPr lang="en-US" sz="2700" noProof="0" dirty="0" err="1" smtClean="0">
                <a:solidFill>
                  <a:srgbClr val="00B050"/>
                </a:solidFill>
              </a:rPr>
              <a:t>ont</a:t>
            </a:r>
            <a:r>
              <a:rPr lang="en-US" sz="2700" dirty="0" smtClean="0">
                <a:solidFill>
                  <a:srgbClr val="00B050"/>
                </a:solidFill>
              </a:rPr>
              <a:t>o coordinates in S.</a:t>
            </a:r>
            <a:endParaRPr lang="en-US" sz="2700" noProof="0" dirty="0" smtClean="0">
              <a:solidFill>
                <a:srgbClr val="00B050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noProof="0" dirty="0" smtClean="0"/>
              <a:t>	Then Q</a:t>
            </a:r>
            <a:r>
              <a:rPr lang="en-US" sz="2800" baseline="-25000" noProof="0" dirty="0" smtClean="0"/>
              <a:t>S</a:t>
            </a:r>
            <a:r>
              <a:rPr lang="en-US" sz="2800" noProof="0" dirty="0" smtClean="0"/>
              <a:t> is a polyhedron.</a:t>
            </a:r>
            <a:endParaRPr lang="en-US" sz="800" noProof="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/>
              <a:t>Proof:</a:t>
            </a:r>
            <a:br>
              <a:rPr lang="en-US" sz="2800" b="1" dirty="0" smtClean="0"/>
            </a:br>
            <a:r>
              <a:rPr lang="en-US" sz="2800" dirty="0" smtClean="0"/>
              <a:t>Direct from Fourier-</a:t>
            </a:r>
            <a:r>
              <a:rPr lang="en-US" sz="2800" dirty="0" err="1" smtClean="0"/>
              <a:t>Motzkin</a:t>
            </a:r>
            <a:r>
              <a:rPr lang="en-US" sz="2800" dirty="0" smtClean="0"/>
              <a:t> Elimination.</a:t>
            </a:r>
            <a:br>
              <a:rPr lang="en-US" sz="2800" dirty="0" smtClean="0"/>
            </a:br>
            <a:r>
              <a:rPr lang="en-US" sz="2800" dirty="0" smtClean="0"/>
              <a:t>Just eliminate all coordinates not in S.			</a:t>
            </a:r>
            <a:r>
              <a:rPr lang="en-US" sz="2800" dirty="0" smtClean="0">
                <a:latin typeface="msam10"/>
              </a:rPr>
              <a:t>¥</a:t>
            </a:r>
            <a:endParaRPr lang="en-US" sz="2800" noProof="0" dirty="0" smtClean="0">
              <a:latin typeface="msam1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29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Transformations of </a:t>
            </a:r>
            <a:r>
              <a:rPr lang="en-US" dirty="0" err="1" smtClean="0"/>
              <a:t>Polyhedra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899499"/>
            <a:ext cx="8842160" cy="1897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 { x :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msy10"/>
              </a:rPr>
              <a:t>·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}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msy10"/>
              </a:rPr>
              <a:t>µ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 polyhedron.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M be any matrix </a:t>
            </a:r>
            <a:r>
              <a:rPr lang="en-US" sz="2800" dirty="0" smtClean="0"/>
              <a:t>of size </a:t>
            </a:r>
            <a:r>
              <a:rPr lang="en-US" sz="2800" dirty="0" err="1" smtClean="0"/>
              <a:t>p</a:t>
            </a:r>
            <a:r>
              <a:rPr lang="en-US" sz="2000" dirty="0" err="1" smtClean="0"/>
              <a:t>x</a:t>
            </a:r>
            <a:r>
              <a:rPr lang="en-US" sz="2800" dirty="0" err="1" smtClean="0"/>
              <a:t>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/>
              <a:t> = { </a:t>
            </a:r>
            <a:r>
              <a:rPr lang="en-US" sz="2800" dirty="0" err="1" smtClean="0"/>
              <a:t>Mx</a:t>
            </a:r>
            <a:r>
              <a:rPr lang="en-US" sz="2800" dirty="0" smtClean="0"/>
              <a:t> :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}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p</a:t>
            </a:r>
            <a:r>
              <a:rPr lang="en-US" sz="2800" dirty="0" smtClean="0"/>
              <a:t>. </a:t>
            </a:r>
            <a:r>
              <a:rPr lang="en-US" sz="2800" noProof="0" dirty="0" smtClean="0"/>
              <a:t>Then </a:t>
            </a:r>
            <a:r>
              <a:rPr lang="en-US" sz="2800" noProof="0" dirty="0" smtClean="0">
                <a:solidFill>
                  <a:srgbClr val="FF0000"/>
                </a:solidFill>
              </a:rPr>
              <a:t>Q</a:t>
            </a:r>
            <a:r>
              <a:rPr lang="en-US" sz="2800" noProof="0" dirty="0" smtClean="0"/>
              <a:t> is a polyhedron.</a:t>
            </a:r>
            <a:endParaRPr lang="en-US" sz="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978861" y="3887895"/>
            <a:ext cx="1738648" cy="1648495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 extrusionH="76200" prstMaterial="flat">
            <a:bevelT w="38100" prst="cross"/>
            <a:bevelB w="139700" prst="cross"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975123" y="3647766"/>
            <a:ext cx="2025445" cy="1887794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5445" h="1887794">
                <a:moveTo>
                  <a:pt x="0" y="216310"/>
                </a:moveTo>
                <a:lnTo>
                  <a:pt x="550606" y="0"/>
                </a:lnTo>
                <a:lnTo>
                  <a:pt x="2005781" y="0"/>
                </a:lnTo>
                <a:lnTo>
                  <a:pt x="1750142" y="235974"/>
                </a:lnTo>
                <a:lnTo>
                  <a:pt x="1750142" y="1887794"/>
                </a:lnTo>
                <a:lnTo>
                  <a:pt x="2025445" y="1592826"/>
                </a:lnTo>
                <a:lnTo>
                  <a:pt x="2005781" y="9833"/>
                </a:lnTo>
                <a:lnTo>
                  <a:pt x="1740310" y="216310"/>
                </a:lnTo>
                <a:lnTo>
                  <a:pt x="0" y="21631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191759" y="4793623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41057" y="5535561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188546" y="5624049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4916" y="59288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85187" y="2989005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4386" y="4277031"/>
            <a:ext cx="44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96413" y="4100052"/>
            <a:ext cx="1192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M = </a:t>
            </a: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936956" y="3835400"/>
          <a:ext cx="13175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174"/>
                <a:gridCol w="439174"/>
                <a:gridCol w="4391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492180" y="5574890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1" grpId="0"/>
      <p:bldP spid="12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29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Transformations of </a:t>
            </a:r>
            <a:r>
              <a:rPr lang="en-US" dirty="0" err="1" smtClean="0"/>
              <a:t>Polyhedra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904568"/>
            <a:ext cx="8842160" cy="1897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 { x :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msy10"/>
              </a:rPr>
              <a:t>·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}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msy10"/>
              </a:rPr>
              <a:t>µ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 polyhedron.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M be any matrix </a:t>
            </a:r>
            <a:r>
              <a:rPr lang="en-US" sz="2800" dirty="0" smtClean="0"/>
              <a:t>of size </a:t>
            </a:r>
            <a:r>
              <a:rPr lang="en-US" sz="2800" dirty="0" err="1" smtClean="0"/>
              <a:t>p</a:t>
            </a:r>
            <a:r>
              <a:rPr lang="en-US" sz="2000" dirty="0" err="1" smtClean="0"/>
              <a:t>x</a:t>
            </a:r>
            <a:r>
              <a:rPr lang="en-US" sz="2800" dirty="0" err="1" smtClean="0"/>
              <a:t>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/>
              <a:t> = { </a:t>
            </a:r>
            <a:r>
              <a:rPr lang="en-US" sz="2800" dirty="0" err="1" smtClean="0"/>
              <a:t>Mx</a:t>
            </a:r>
            <a:r>
              <a:rPr lang="en-US" sz="2800" dirty="0" smtClean="0"/>
              <a:t> :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}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p</a:t>
            </a:r>
            <a:r>
              <a:rPr lang="en-US" sz="2800" dirty="0" smtClean="0"/>
              <a:t>. </a:t>
            </a:r>
            <a:r>
              <a:rPr lang="en-US" sz="2800" noProof="0" dirty="0" smtClean="0"/>
              <a:t>Then </a:t>
            </a:r>
            <a:r>
              <a:rPr lang="en-US" sz="2800" noProof="0" dirty="0" smtClean="0">
                <a:solidFill>
                  <a:srgbClr val="FF0000"/>
                </a:solidFill>
              </a:rPr>
              <a:t>Q</a:t>
            </a:r>
            <a:r>
              <a:rPr lang="en-US" sz="2800" noProof="0" dirty="0" smtClean="0"/>
              <a:t> is a polyhedron.</a:t>
            </a:r>
            <a:endParaRPr lang="en-US" sz="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Geometrically obvious, but not easy to prove…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978861" y="3887895"/>
            <a:ext cx="1738648" cy="1648495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 extrusionH="76200" prstMaterial="flat">
            <a:bevelT w="38100" prst="cross"/>
            <a:bevelB w="139700" prst="cross"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975124" y="3342965"/>
            <a:ext cx="3677265" cy="2192594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  <a:gd name="connsiteX0" fmla="*/ 0 w 3460955"/>
              <a:gd name="connsiteY0" fmla="*/ 226142 h 1897626"/>
              <a:gd name="connsiteX1" fmla="*/ 550606 w 3460955"/>
              <a:gd name="connsiteY1" fmla="*/ 9832 h 1897626"/>
              <a:gd name="connsiteX2" fmla="*/ 2005781 w 3460955"/>
              <a:gd name="connsiteY2" fmla="*/ 9832 h 1897626"/>
              <a:gd name="connsiteX3" fmla="*/ 1750142 w 3460955"/>
              <a:gd name="connsiteY3" fmla="*/ 245806 h 1897626"/>
              <a:gd name="connsiteX4" fmla="*/ 1750142 w 3460955"/>
              <a:gd name="connsiteY4" fmla="*/ 1897626 h 1897626"/>
              <a:gd name="connsiteX5" fmla="*/ 3460955 w 3460955"/>
              <a:gd name="connsiteY5" fmla="*/ 0 h 1897626"/>
              <a:gd name="connsiteX6" fmla="*/ 2005781 w 3460955"/>
              <a:gd name="connsiteY6" fmla="*/ 19665 h 1897626"/>
              <a:gd name="connsiteX7" fmla="*/ 1740310 w 3460955"/>
              <a:gd name="connsiteY7" fmla="*/ 226142 h 1897626"/>
              <a:gd name="connsiteX8" fmla="*/ 0 w 3460955"/>
              <a:gd name="connsiteY8" fmla="*/ 226142 h 1897626"/>
              <a:gd name="connsiteX0" fmla="*/ 0 w 3480620"/>
              <a:gd name="connsiteY0" fmla="*/ 1946787 h 3618271"/>
              <a:gd name="connsiteX1" fmla="*/ 550606 w 3480620"/>
              <a:gd name="connsiteY1" fmla="*/ 1730477 h 3618271"/>
              <a:gd name="connsiteX2" fmla="*/ 2005781 w 3480620"/>
              <a:gd name="connsiteY2" fmla="*/ 1730477 h 3618271"/>
              <a:gd name="connsiteX3" fmla="*/ 1750142 w 3480620"/>
              <a:gd name="connsiteY3" fmla="*/ 1966451 h 3618271"/>
              <a:gd name="connsiteX4" fmla="*/ 1750142 w 3480620"/>
              <a:gd name="connsiteY4" fmla="*/ 3618271 h 3618271"/>
              <a:gd name="connsiteX5" fmla="*/ 3460955 w 3480620"/>
              <a:gd name="connsiteY5" fmla="*/ 1720645 h 3618271"/>
              <a:gd name="connsiteX6" fmla="*/ 3480620 w 3480620"/>
              <a:gd name="connsiteY6" fmla="*/ 0 h 3618271"/>
              <a:gd name="connsiteX7" fmla="*/ 1740310 w 3480620"/>
              <a:gd name="connsiteY7" fmla="*/ 1946787 h 3618271"/>
              <a:gd name="connsiteX8" fmla="*/ 0 w 3480620"/>
              <a:gd name="connsiteY8" fmla="*/ 1946787 h 3618271"/>
              <a:gd name="connsiteX0" fmla="*/ 0 w 3480620"/>
              <a:gd name="connsiteY0" fmla="*/ 1956620 h 3628104"/>
              <a:gd name="connsiteX1" fmla="*/ 550606 w 3480620"/>
              <a:gd name="connsiteY1" fmla="*/ 1740310 h 3628104"/>
              <a:gd name="connsiteX2" fmla="*/ 3480620 w 3480620"/>
              <a:gd name="connsiteY2" fmla="*/ 0 h 3628104"/>
              <a:gd name="connsiteX3" fmla="*/ 1750142 w 3480620"/>
              <a:gd name="connsiteY3" fmla="*/ 1976284 h 3628104"/>
              <a:gd name="connsiteX4" fmla="*/ 1750142 w 3480620"/>
              <a:gd name="connsiteY4" fmla="*/ 3628104 h 3628104"/>
              <a:gd name="connsiteX5" fmla="*/ 3460955 w 3480620"/>
              <a:gd name="connsiteY5" fmla="*/ 1730478 h 3628104"/>
              <a:gd name="connsiteX6" fmla="*/ 3480620 w 3480620"/>
              <a:gd name="connsiteY6" fmla="*/ 9833 h 3628104"/>
              <a:gd name="connsiteX7" fmla="*/ 1740310 w 3480620"/>
              <a:gd name="connsiteY7" fmla="*/ 1956620 h 3628104"/>
              <a:gd name="connsiteX8" fmla="*/ 0 w 3480620"/>
              <a:gd name="connsiteY8" fmla="*/ 1956620 h 3628104"/>
              <a:gd name="connsiteX0" fmla="*/ 0 w 3480620"/>
              <a:gd name="connsiteY0" fmla="*/ 1956620 h 3628104"/>
              <a:gd name="connsiteX1" fmla="*/ 2349910 w 3480620"/>
              <a:gd name="connsiteY1" fmla="*/ 49161 h 3628104"/>
              <a:gd name="connsiteX2" fmla="*/ 3480620 w 3480620"/>
              <a:gd name="connsiteY2" fmla="*/ 0 h 3628104"/>
              <a:gd name="connsiteX3" fmla="*/ 1750142 w 3480620"/>
              <a:gd name="connsiteY3" fmla="*/ 1976284 h 3628104"/>
              <a:gd name="connsiteX4" fmla="*/ 1750142 w 3480620"/>
              <a:gd name="connsiteY4" fmla="*/ 3628104 h 3628104"/>
              <a:gd name="connsiteX5" fmla="*/ 3460955 w 3480620"/>
              <a:gd name="connsiteY5" fmla="*/ 1730478 h 3628104"/>
              <a:gd name="connsiteX6" fmla="*/ 3480620 w 3480620"/>
              <a:gd name="connsiteY6" fmla="*/ 9833 h 3628104"/>
              <a:gd name="connsiteX7" fmla="*/ 1740310 w 3480620"/>
              <a:gd name="connsiteY7" fmla="*/ 1956620 h 3628104"/>
              <a:gd name="connsiteX8" fmla="*/ 0 w 3480620"/>
              <a:gd name="connsiteY8" fmla="*/ 1956620 h 3628104"/>
              <a:gd name="connsiteX0" fmla="*/ 0 w 3480620"/>
              <a:gd name="connsiteY0" fmla="*/ 1956620 h 3628104"/>
              <a:gd name="connsiteX1" fmla="*/ 2094272 w 3480620"/>
              <a:gd name="connsiteY1" fmla="*/ 1465006 h 3628104"/>
              <a:gd name="connsiteX2" fmla="*/ 3480620 w 3480620"/>
              <a:gd name="connsiteY2" fmla="*/ 0 h 3628104"/>
              <a:gd name="connsiteX3" fmla="*/ 1750142 w 3480620"/>
              <a:gd name="connsiteY3" fmla="*/ 1976284 h 3628104"/>
              <a:gd name="connsiteX4" fmla="*/ 1750142 w 3480620"/>
              <a:gd name="connsiteY4" fmla="*/ 3628104 h 3628104"/>
              <a:gd name="connsiteX5" fmla="*/ 3460955 w 3480620"/>
              <a:gd name="connsiteY5" fmla="*/ 1730478 h 3628104"/>
              <a:gd name="connsiteX6" fmla="*/ 3480620 w 3480620"/>
              <a:gd name="connsiteY6" fmla="*/ 9833 h 3628104"/>
              <a:gd name="connsiteX7" fmla="*/ 1740310 w 3480620"/>
              <a:gd name="connsiteY7" fmla="*/ 1956620 h 3628104"/>
              <a:gd name="connsiteX8" fmla="*/ 0 w 3480620"/>
              <a:gd name="connsiteY8" fmla="*/ 1956620 h 3628104"/>
              <a:gd name="connsiteX0" fmla="*/ 0 w 3647768"/>
              <a:gd name="connsiteY0" fmla="*/ 1956620 h 3628104"/>
              <a:gd name="connsiteX1" fmla="*/ 2094272 w 3647768"/>
              <a:gd name="connsiteY1" fmla="*/ 1465006 h 3628104"/>
              <a:gd name="connsiteX2" fmla="*/ 3480620 w 3647768"/>
              <a:gd name="connsiteY2" fmla="*/ 0 h 3628104"/>
              <a:gd name="connsiteX3" fmla="*/ 1750142 w 3647768"/>
              <a:gd name="connsiteY3" fmla="*/ 1976284 h 3628104"/>
              <a:gd name="connsiteX4" fmla="*/ 1750142 w 3647768"/>
              <a:gd name="connsiteY4" fmla="*/ 3628104 h 3628104"/>
              <a:gd name="connsiteX5" fmla="*/ 3647768 w 3647768"/>
              <a:gd name="connsiteY5" fmla="*/ 3175820 h 3628104"/>
              <a:gd name="connsiteX6" fmla="*/ 3480620 w 3647768"/>
              <a:gd name="connsiteY6" fmla="*/ 9833 h 3628104"/>
              <a:gd name="connsiteX7" fmla="*/ 1740310 w 3647768"/>
              <a:gd name="connsiteY7" fmla="*/ 1956620 h 3628104"/>
              <a:gd name="connsiteX8" fmla="*/ 0 w 3647768"/>
              <a:gd name="connsiteY8" fmla="*/ 1956620 h 3628104"/>
              <a:gd name="connsiteX0" fmla="*/ 0 w 3657601"/>
              <a:gd name="connsiteY0" fmla="*/ 1956620 h 3628104"/>
              <a:gd name="connsiteX1" fmla="*/ 2094272 w 3657601"/>
              <a:gd name="connsiteY1" fmla="*/ 1465006 h 3628104"/>
              <a:gd name="connsiteX2" fmla="*/ 3480620 w 3657601"/>
              <a:gd name="connsiteY2" fmla="*/ 0 h 3628104"/>
              <a:gd name="connsiteX3" fmla="*/ 1750142 w 3657601"/>
              <a:gd name="connsiteY3" fmla="*/ 1976284 h 3628104"/>
              <a:gd name="connsiteX4" fmla="*/ 1750142 w 3657601"/>
              <a:gd name="connsiteY4" fmla="*/ 3628104 h 3628104"/>
              <a:gd name="connsiteX5" fmla="*/ 3647768 w 3657601"/>
              <a:gd name="connsiteY5" fmla="*/ 3175820 h 3628104"/>
              <a:gd name="connsiteX6" fmla="*/ 3657601 w 3657601"/>
              <a:gd name="connsiteY6" fmla="*/ 1445342 h 3628104"/>
              <a:gd name="connsiteX7" fmla="*/ 1740310 w 3657601"/>
              <a:gd name="connsiteY7" fmla="*/ 1956620 h 3628104"/>
              <a:gd name="connsiteX8" fmla="*/ 0 w 3657601"/>
              <a:gd name="connsiteY8" fmla="*/ 1956620 h 3628104"/>
              <a:gd name="connsiteX0" fmla="*/ 0 w 3677265"/>
              <a:gd name="connsiteY0" fmla="*/ 521110 h 2192594"/>
              <a:gd name="connsiteX1" fmla="*/ 2094272 w 3677265"/>
              <a:gd name="connsiteY1" fmla="*/ 29496 h 2192594"/>
              <a:gd name="connsiteX2" fmla="*/ 3677265 w 3677265"/>
              <a:gd name="connsiteY2" fmla="*/ 0 h 2192594"/>
              <a:gd name="connsiteX3" fmla="*/ 1750142 w 3677265"/>
              <a:gd name="connsiteY3" fmla="*/ 540774 h 2192594"/>
              <a:gd name="connsiteX4" fmla="*/ 1750142 w 3677265"/>
              <a:gd name="connsiteY4" fmla="*/ 2192594 h 2192594"/>
              <a:gd name="connsiteX5" fmla="*/ 3647768 w 3677265"/>
              <a:gd name="connsiteY5" fmla="*/ 1740310 h 2192594"/>
              <a:gd name="connsiteX6" fmla="*/ 3657601 w 3677265"/>
              <a:gd name="connsiteY6" fmla="*/ 9832 h 2192594"/>
              <a:gd name="connsiteX7" fmla="*/ 1740310 w 3677265"/>
              <a:gd name="connsiteY7" fmla="*/ 521110 h 2192594"/>
              <a:gd name="connsiteX8" fmla="*/ 0 w 3677265"/>
              <a:gd name="connsiteY8" fmla="*/ 521110 h 2192594"/>
              <a:gd name="connsiteX0" fmla="*/ 0 w 3677265"/>
              <a:gd name="connsiteY0" fmla="*/ 521111 h 2192595"/>
              <a:gd name="connsiteX1" fmla="*/ 2064775 w 3677265"/>
              <a:gd name="connsiteY1" fmla="*/ 0 h 2192595"/>
              <a:gd name="connsiteX2" fmla="*/ 3677265 w 3677265"/>
              <a:gd name="connsiteY2" fmla="*/ 1 h 2192595"/>
              <a:gd name="connsiteX3" fmla="*/ 1750142 w 3677265"/>
              <a:gd name="connsiteY3" fmla="*/ 540775 h 2192595"/>
              <a:gd name="connsiteX4" fmla="*/ 1750142 w 3677265"/>
              <a:gd name="connsiteY4" fmla="*/ 2192595 h 2192595"/>
              <a:gd name="connsiteX5" fmla="*/ 3647768 w 3677265"/>
              <a:gd name="connsiteY5" fmla="*/ 1740311 h 2192595"/>
              <a:gd name="connsiteX6" fmla="*/ 3657601 w 3677265"/>
              <a:gd name="connsiteY6" fmla="*/ 9833 h 2192595"/>
              <a:gd name="connsiteX7" fmla="*/ 1740310 w 3677265"/>
              <a:gd name="connsiteY7" fmla="*/ 521111 h 2192595"/>
              <a:gd name="connsiteX8" fmla="*/ 0 w 3677265"/>
              <a:gd name="connsiteY8" fmla="*/ 521111 h 2192595"/>
              <a:gd name="connsiteX0" fmla="*/ 0 w 3677265"/>
              <a:gd name="connsiteY0" fmla="*/ 521110 h 2192594"/>
              <a:gd name="connsiteX1" fmla="*/ 2192594 w 3677265"/>
              <a:gd name="connsiteY1" fmla="*/ 9832 h 2192594"/>
              <a:gd name="connsiteX2" fmla="*/ 3677265 w 3677265"/>
              <a:gd name="connsiteY2" fmla="*/ 0 h 2192594"/>
              <a:gd name="connsiteX3" fmla="*/ 1750142 w 3677265"/>
              <a:gd name="connsiteY3" fmla="*/ 540774 h 2192594"/>
              <a:gd name="connsiteX4" fmla="*/ 1750142 w 3677265"/>
              <a:gd name="connsiteY4" fmla="*/ 2192594 h 2192594"/>
              <a:gd name="connsiteX5" fmla="*/ 3647768 w 3677265"/>
              <a:gd name="connsiteY5" fmla="*/ 1740310 h 2192594"/>
              <a:gd name="connsiteX6" fmla="*/ 3657601 w 3677265"/>
              <a:gd name="connsiteY6" fmla="*/ 9832 h 2192594"/>
              <a:gd name="connsiteX7" fmla="*/ 1740310 w 3677265"/>
              <a:gd name="connsiteY7" fmla="*/ 521110 h 2192594"/>
              <a:gd name="connsiteX8" fmla="*/ 0 w 3677265"/>
              <a:gd name="connsiteY8" fmla="*/ 521110 h 219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7265" h="2192594">
                <a:moveTo>
                  <a:pt x="0" y="521110"/>
                </a:moveTo>
                <a:lnTo>
                  <a:pt x="2192594" y="9832"/>
                </a:lnTo>
                <a:lnTo>
                  <a:pt x="3677265" y="0"/>
                </a:lnTo>
                <a:lnTo>
                  <a:pt x="1750142" y="540774"/>
                </a:lnTo>
                <a:lnTo>
                  <a:pt x="1750142" y="2192594"/>
                </a:lnTo>
                <a:lnTo>
                  <a:pt x="3647768" y="1740310"/>
                </a:lnTo>
                <a:cubicBezTo>
                  <a:pt x="3651046" y="1163484"/>
                  <a:pt x="3654323" y="586658"/>
                  <a:pt x="3657601" y="9832"/>
                </a:cubicBezTo>
                <a:lnTo>
                  <a:pt x="1740310" y="521110"/>
                </a:lnTo>
                <a:lnTo>
                  <a:pt x="0" y="52111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191759" y="4793623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41057" y="5535561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188546" y="5624049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4916" y="59288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7492180" y="5574890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85187" y="2989005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4386" y="4277031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96413" y="4100052"/>
            <a:ext cx="1192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M = </a:t>
            </a: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936956" y="3835400"/>
          <a:ext cx="13175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174"/>
                <a:gridCol w="439174"/>
                <a:gridCol w="4391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29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Transformations of </a:t>
            </a:r>
            <a:r>
              <a:rPr lang="en-US" dirty="0" err="1" smtClean="0"/>
              <a:t>Polyhedra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904568"/>
            <a:ext cx="8842160" cy="54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 { x :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msy10"/>
              </a:rPr>
              <a:t>·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}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msy10"/>
              </a:rPr>
              <a:t>µ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 polyhedron.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M be any matrix </a:t>
            </a:r>
            <a:r>
              <a:rPr lang="en-US" sz="2800" dirty="0" smtClean="0"/>
              <a:t>of size </a:t>
            </a:r>
            <a:r>
              <a:rPr lang="en-US" sz="2800" dirty="0" err="1" smtClean="0"/>
              <a:t>p</a:t>
            </a:r>
            <a:r>
              <a:rPr lang="en-US" sz="2000" dirty="0" err="1" smtClean="0"/>
              <a:t>x</a:t>
            </a:r>
            <a:r>
              <a:rPr lang="en-US" sz="2800" dirty="0" err="1" smtClean="0"/>
              <a:t>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/>
              <a:t> = { </a:t>
            </a:r>
            <a:r>
              <a:rPr lang="en-US" sz="2800" dirty="0" err="1" smtClean="0"/>
              <a:t>Mx</a:t>
            </a:r>
            <a:r>
              <a:rPr lang="en-US" sz="2800" dirty="0" smtClean="0"/>
              <a:t> :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}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p</a:t>
            </a:r>
            <a:r>
              <a:rPr lang="en-US" sz="2800" dirty="0" smtClean="0"/>
              <a:t>. </a:t>
            </a:r>
            <a:r>
              <a:rPr lang="en-US" sz="2800" noProof="0" dirty="0" smtClean="0"/>
              <a:t>Then </a:t>
            </a:r>
            <a:r>
              <a:rPr lang="en-US" sz="2800" noProof="0" dirty="0" smtClean="0">
                <a:solidFill>
                  <a:srgbClr val="FF0000"/>
                </a:solidFill>
              </a:rPr>
              <a:t>Q</a:t>
            </a:r>
            <a:r>
              <a:rPr lang="en-US" sz="2800" noProof="0" dirty="0" smtClean="0"/>
              <a:t> is a polyhedron.</a:t>
            </a:r>
            <a:endParaRPr lang="en-US" sz="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Geometrically obvious, but not easy to prove…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…unless you know Fourier-</a:t>
            </a:r>
            <a:r>
              <a:rPr lang="en-US" sz="2800" dirty="0" err="1" smtClean="0"/>
              <a:t>Motzkin</a:t>
            </a:r>
            <a:r>
              <a:rPr lang="en-US" sz="2800" dirty="0" smtClean="0"/>
              <a:t> Elimination!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/>
              <a:t>Proof:</a:t>
            </a:r>
            <a:endParaRPr lang="en-US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Let P’ = { (</a:t>
            </a:r>
            <a:r>
              <a:rPr lang="en-US" sz="2800" dirty="0" err="1" smtClean="0"/>
              <a:t>x,y</a:t>
            </a:r>
            <a:r>
              <a:rPr lang="en-US" sz="2800" dirty="0" smtClean="0"/>
              <a:t>) : </a:t>
            </a:r>
            <a:r>
              <a:rPr lang="en-US" sz="2800" dirty="0" err="1" smtClean="0"/>
              <a:t>Mx</a:t>
            </a:r>
            <a:r>
              <a:rPr lang="en-US" sz="2800" dirty="0" smtClean="0"/>
              <a:t>=y, </a:t>
            </a:r>
            <a:r>
              <a:rPr lang="en-US" sz="2800" dirty="0" err="1" smtClean="0"/>
              <a:t>Ax</a:t>
            </a:r>
            <a:r>
              <a:rPr lang="en-US" sz="2800" dirty="0" err="1" smtClean="0">
                <a:latin typeface="cmsy10"/>
              </a:rPr>
              <a:t>·</a:t>
            </a:r>
            <a:r>
              <a:rPr lang="en-US" sz="2800" dirty="0" err="1" smtClean="0"/>
              <a:t>b</a:t>
            </a:r>
            <a:r>
              <a:rPr lang="en-US" sz="2800" dirty="0" smtClean="0"/>
              <a:t> }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n+p</a:t>
            </a:r>
            <a:r>
              <a:rPr lang="en-US" sz="2800" dirty="0" smtClean="0"/>
              <a:t>, where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, 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/>
              <a:t>p</a:t>
            </a:r>
            <a:r>
              <a:rPr lang="en-US" sz="2800" dirty="0" smtClean="0"/>
              <a:t>.</a:t>
            </a:r>
            <a:endParaRPr lang="en-US" sz="2800" baseline="30000" dirty="0" smtClean="0">
              <a:latin typeface="msam1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P’ is obviously a polyhedron.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Note that Q is projection of P’ onto y-coordinates.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By previous lemma, Q is a polyhedron.			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536"/>
            <a:ext cx="8229600" cy="792162"/>
          </a:xfrm>
        </p:spPr>
        <p:txBody>
          <a:bodyPr/>
          <a:lstStyle/>
          <a:p>
            <a:r>
              <a:rPr lang="en-US" dirty="0" smtClean="0"/>
              <a:t>Ellipsoids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54842" y="996287"/>
            <a:ext cx="8434316" cy="570931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Def:</a:t>
            </a:r>
            <a:r>
              <a:rPr lang="en-US" sz="2800" dirty="0" smtClean="0"/>
              <a:t> </a:t>
            </a:r>
            <a:r>
              <a:rPr lang="en-CA" sz="2800" dirty="0" smtClean="0"/>
              <a:t>Let B = { x : </a:t>
            </a:r>
            <a:r>
              <a:rPr lang="en-CA" sz="2800" dirty="0" smtClean="0">
                <a:latin typeface="cmsy10"/>
              </a:rPr>
              <a:t>k</a:t>
            </a:r>
            <a:r>
              <a:rPr lang="en-CA" sz="2800" dirty="0" smtClean="0"/>
              <a:t>x</a:t>
            </a:r>
            <a:r>
              <a:rPr lang="en-CA" sz="2800" dirty="0" smtClean="0">
                <a:latin typeface="cmsy10"/>
              </a:rPr>
              <a:t>k·</a:t>
            </a:r>
            <a:r>
              <a:rPr lang="en-CA" sz="2800" dirty="0" smtClean="0"/>
              <a:t>1 }. Let f :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m</a:t>
            </a:r>
            <a:r>
              <a:rPr lang="en-US" sz="2800" dirty="0" smtClean="0"/>
              <a:t> be an affine map. Then f(B) is an </a:t>
            </a:r>
            <a:r>
              <a:rPr lang="en-US" sz="2800" b="1" dirty="0" smtClean="0">
                <a:solidFill>
                  <a:srgbClr val="FF0000"/>
                </a:solidFill>
              </a:rPr>
              <a:t>ellipsoid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 restrict to the case n=m and f invertible.</a:t>
            </a:r>
            <a:br>
              <a:rPr lang="en-US" sz="2800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(i.e., f(x) =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Ax+b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where A is square and non-singular)</a:t>
            </a:r>
          </a:p>
          <a:p>
            <a:r>
              <a:rPr lang="en-US" sz="2800" b="1" dirty="0" smtClean="0"/>
              <a:t>Claim 2:</a:t>
            </a:r>
            <a:r>
              <a:rPr lang="en-US" sz="2800" dirty="0" smtClean="0"/>
              <a:t> f(B) = {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: (</a:t>
            </a:r>
            <a:r>
              <a:rPr lang="en-US" sz="2800" dirty="0" smtClean="0">
                <a:latin typeface="Calibri"/>
              </a:rPr>
              <a:t>x-b)</a:t>
            </a:r>
            <a:r>
              <a:rPr lang="en-US" sz="2800" baseline="30000" dirty="0" smtClean="0">
                <a:latin typeface="Calibri"/>
              </a:rPr>
              <a:t>T</a:t>
            </a:r>
            <a:r>
              <a:rPr lang="en-US" sz="2800" dirty="0" smtClean="0"/>
              <a:t>A</a:t>
            </a:r>
            <a:r>
              <a:rPr lang="en-US" sz="2800" baseline="30000" dirty="0" smtClean="0"/>
              <a:t>-T</a:t>
            </a:r>
            <a:r>
              <a:rPr lang="en-US" sz="2800" dirty="0" smtClean="0"/>
              <a:t>A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(x-b)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1 }.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970"/>
            <a:ext cx="8229600" cy="1143000"/>
          </a:xfrm>
        </p:spPr>
        <p:txBody>
          <a:bodyPr/>
          <a:lstStyle/>
          <a:p>
            <a:r>
              <a:rPr lang="en-US" dirty="0" smtClean="0"/>
              <a:t>2D 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89936"/>
            <a:ext cx="8229600" cy="42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32289" y="5407054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Unit ball 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4658" y="2643758"/>
            <a:ext cx="1794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Ellipsoid T(B)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291372" y="1055839"/>
            <a:ext cx="6199514" cy="635653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3858"/>
            <a:ext cx="8229600" cy="926365"/>
          </a:xfrm>
        </p:spPr>
        <p:txBody>
          <a:bodyPr>
            <a:normAutofit/>
          </a:bodyPr>
          <a:lstStyle/>
          <a:p>
            <a:r>
              <a:rPr lang="en-CA" sz="4000" dirty="0" smtClean="0"/>
              <a:t>Positive Semi-Definite Matrices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1570"/>
            <a:ext cx="8229600" cy="5800299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Def:</a:t>
            </a:r>
            <a:r>
              <a:rPr lang="en-CA" sz="2800" dirty="0" smtClean="0"/>
              <a:t> A real, symmetric matrix M is called</a:t>
            </a:r>
            <a:br>
              <a:rPr lang="en-CA" sz="2800" dirty="0" smtClean="0"/>
            </a:br>
            <a:r>
              <a:rPr lang="en-CA" sz="2800" b="1" dirty="0" smtClean="0">
                <a:solidFill>
                  <a:srgbClr val="FF0000"/>
                </a:solidFill>
              </a:rPr>
              <a:t>positive semi-definite</a:t>
            </a:r>
            <a:r>
              <a:rPr lang="en-CA" sz="2800" b="1" dirty="0" smtClean="0"/>
              <a:t> </a:t>
            </a:r>
            <a:r>
              <a:rPr lang="en-CA" sz="2800" dirty="0" smtClean="0"/>
              <a:t>if</a:t>
            </a:r>
            <a:br>
              <a:rPr lang="en-CA" sz="2800" dirty="0" smtClean="0"/>
            </a:br>
            <a:r>
              <a:rPr lang="en-CA" dirty="0" smtClean="0"/>
              <a:t>    </a:t>
            </a:r>
            <a:r>
              <a:rPr lang="en-CA" sz="2800" dirty="0" smtClean="0"/>
              <a:t>M = V</a:t>
            </a:r>
            <a:r>
              <a:rPr lang="en-CA" sz="2800" baseline="30000" dirty="0" smtClean="0"/>
              <a:t>T</a:t>
            </a:r>
            <a:r>
              <a:rPr lang="en-CA" sz="2800" dirty="0" smtClean="0"/>
              <a:t>V, for some matrix V 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>(not necessarily square)</a:t>
            </a:r>
            <a:r>
              <a:rPr lang="en-CA" sz="2800" dirty="0" smtClean="0"/>
              <a:t>.</a:t>
            </a:r>
            <a: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CA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2800" dirty="0" smtClean="0"/>
              <a:t>If M is also non-singular it is called </a:t>
            </a:r>
            <a:r>
              <a:rPr lang="en-CA" sz="2800" b="1" dirty="0" smtClean="0">
                <a:solidFill>
                  <a:srgbClr val="FF0000"/>
                </a:solidFill>
              </a:rPr>
              <a:t>positive definite</a:t>
            </a:r>
            <a:r>
              <a:rPr lang="en-CA" sz="2800" dirty="0" smtClean="0"/>
              <a:t>.</a:t>
            </a:r>
          </a:p>
          <a:p>
            <a:r>
              <a:rPr lang="en-CA" sz="2800" dirty="0" smtClean="0"/>
              <a:t>From now on “positive definite” means</a:t>
            </a:r>
            <a:br>
              <a:rPr lang="en-CA" sz="2800" dirty="0" smtClean="0"/>
            </a:br>
            <a:r>
              <a:rPr lang="en-CA" sz="2800" dirty="0" smtClean="0"/>
              <a:t>“real, symmetric, positive definite”.</a:t>
            </a:r>
          </a:p>
          <a:p>
            <a:r>
              <a:rPr lang="en-CA" sz="2800" b="1" dirty="0" smtClean="0"/>
              <a:t>Fact:</a:t>
            </a:r>
            <a:r>
              <a:rPr lang="en-CA" sz="2800" dirty="0" smtClean="0"/>
              <a:t> If M is positive definite,</a:t>
            </a:r>
            <a:br>
              <a:rPr lang="en-CA" sz="2800" dirty="0" smtClean="0"/>
            </a:br>
            <a:r>
              <a:rPr lang="en-CA" sz="2800" dirty="0" smtClean="0"/>
              <a:t>then M</a:t>
            </a:r>
            <a:r>
              <a:rPr lang="en-CA" sz="2800" baseline="30000" dirty="0" smtClean="0"/>
              <a:t>-1</a:t>
            </a:r>
            <a:r>
              <a:rPr lang="en-CA" sz="2800" dirty="0" smtClean="0"/>
              <a:t> is also positive definite.</a:t>
            </a:r>
            <a:endParaRPr lang="en-CA" sz="2800" baseline="30000" dirty="0" smtClean="0"/>
          </a:p>
          <a:p>
            <a:r>
              <a:rPr lang="en-CA" sz="2800" b="1" dirty="0" smtClean="0"/>
              <a:t>Fact:</a:t>
            </a:r>
            <a:r>
              <a:rPr lang="en-CA" sz="2800" dirty="0" smtClean="0"/>
              <a:t> If M is positive definite, there is a unique positive definite matrix M</a:t>
            </a:r>
            <a:r>
              <a:rPr lang="en-CA" sz="2800" baseline="30000" dirty="0" smtClean="0"/>
              <a:t>1/2</a:t>
            </a:r>
            <a:r>
              <a:rPr lang="en-CA" sz="2800" dirty="0" smtClean="0"/>
              <a:t> such that M = M</a:t>
            </a:r>
            <a:r>
              <a:rPr lang="en-CA" sz="2800" baseline="30000" dirty="0" smtClean="0"/>
              <a:t>1/2</a:t>
            </a:r>
            <a:r>
              <a:rPr lang="en-CA" sz="2800" dirty="0" smtClean="0"/>
              <a:t> M</a:t>
            </a:r>
            <a:r>
              <a:rPr lang="en-CA" sz="2800" baseline="30000" dirty="0" smtClean="0"/>
              <a:t>1/2</a:t>
            </a:r>
            <a:r>
              <a:rPr lang="en-CA" sz="2800" dirty="0" smtClean="0"/>
              <a:t>.</a:t>
            </a:r>
            <a:br>
              <a:rPr lang="en-CA" sz="2800" dirty="0" smtClean="0"/>
            </a:br>
            <a:r>
              <a:rPr lang="en-CA" sz="2800" dirty="0" smtClean="0"/>
              <a:t>M</a:t>
            </a:r>
            <a:r>
              <a:rPr lang="en-CA" sz="2800" baseline="30000" dirty="0" smtClean="0"/>
              <a:t>1/2</a:t>
            </a:r>
            <a:r>
              <a:rPr lang="en-CA" sz="2800" dirty="0" smtClean="0"/>
              <a:t> is called the </a:t>
            </a:r>
            <a:r>
              <a:rPr lang="en-CA" sz="2800" b="1" dirty="0" smtClean="0">
                <a:solidFill>
                  <a:srgbClr val="FF0000"/>
                </a:solidFill>
              </a:rPr>
              <a:t>square root</a:t>
            </a:r>
            <a:r>
              <a:rPr lang="en-CA" sz="2800" dirty="0" smtClean="0"/>
              <a:t> of M.</a:t>
            </a:r>
          </a:p>
          <a:p>
            <a:r>
              <a:rPr lang="en-CA" sz="2800" b="1" dirty="0" smtClean="0"/>
              <a:t>Claim:</a:t>
            </a:r>
            <a:r>
              <a:rPr lang="en-CA" sz="2800" dirty="0" smtClean="0"/>
              <a:t> If M is positive definite then (M</a:t>
            </a:r>
            <a:r>
              <a:rPr lang="en-CA" sz="2800" baseline="30000" dirty="0" smtClean="0"/>
              <a:t>1/2</a:t>
            </a:r>
            <a:r>
              <a:rPr lang="en-CA" sz="2800" dirty="0" smtClean="0"/>
              <a:t>)</a:t>
            </a:r>
            <a:r>
              <a:rPr lang="en-CA" sz="2800" baseline="30000" dirty="0" smtClean="0"/>
              <a:t>-1</a:t>
            </a:r>
            <a:r>
              <a:rPr lang="en-CA" sz="2800" dirty="0" smtClean="0"/>
              <a:t> = (M</a:t>
            </a:r>
            <a:r>
              <a:rPr lang="en-CA" sz="2800" baseline="30000" dirty="0" smtClean="0"/>
              <a:t>-1</a:t>
            </a:r>
            <a:r>
              <a:rPr lang="en-CA" sz="2800" dirty="0" smtClean="0"/>
              <a:t>)</a:t>
            </a:r>
            <a:r>
              <a:rPr lang="en-CA" sz="2800" baseline="30000" dirty="0" smtClean="0"/>
              <a:t>1/2</a:t>
            </a:r>
            <a:r>
              <a:rPr lang="en-CA" sz="2800" dirty="0" smtClean="0"/>
              <a:t>.</a:t>
            </a:r>
            <a:endParaRPr lang="en-CA" sz="28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422"/>
            <a:ext cx="8229600" cy="858126"/>
          </a:xfrm>
        </p:spPr>
        <p:txBody>
          <a:bodyPr>
            <a:normAutofit/>
          </a:bodyPr>
          <a:lstStyle/>
          <a:p>
            <a:r>
              <a:rPr lang="en-CA" sz="4000" dirty="0" smtClean="0"/>
              <a:t>More on Ellipsoids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412"/>
            <a:ext cx="8229600" cy="5512015"/>
          </a:xfrm>
        </p:spPr>
        <p:txBody>
          <a:bodyPr/>
          <a:lstStyle/>
          <a:p>
            <a:r>
              <a:rPr lang="en-CA" sz="2800" dirty="0" smtClean="0"/>
              <a:t>We’re studying ellipsoids of the form</a:t>
            </a:r>
            <a:br>
              <a:rPr lang="en-CA" sz="2800" dirty="0" smtClean="0"/>
            </a:br>
            <a:r>
              <a:rPr lang="en-CA" sz="2800" dirty="0" smtClean="0"/>
              <a:t>	</a:t>
            </a:r>
            <a:r>
              <a:rPr lang="en-US" sz="2800" dirty="0" smtClean="0"/>
              <a:t>{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: (x-b)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A</a:t>
            </a:r>
            <a:r>
              <a:rPr lang="en-US" sz="2800" baseline="30000" dirty="0" smtClean="0"/>
              <a:t>-T</a:t>
            </a:r>
            <a:r>
              <a:rPr lang="en-US" sz="2800" dirty="0" smtClean="0"/>
              <a:t>A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(x-b)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1 },</a:t>
            </a:r>
            <a:br>
              <a:rPr lang="en-US" sz="2800" dirty="0" smtClean="0"/>
            </a:br>
            <a:r>
              <a:rPr lang="en-US" sz="2800" dirty="0" smtClean="0"/>
              <a:t>for some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(non-singular)</a:t>
            </a:r>
            <a:r>
              <a:rPr lang="en-US" sz="2800" dirty="0" smtClean="0"/>
              <a:t> matrix A and vector b.</a:t>
            </a:r>
          </a:p>
          <a:p>
            <a:r>
              <a:rPr lang="en-US" sz="2800" dirty="0" smtClean="0"/>
              <a:t>Equivalently, this is ellipsoids of the form</a:t>
            </a:r>
            <a:br>
              <a:rPr lang="en-US" sz="2800" dirty="0" smtClean="0"/>
            </a:br>
            <a:r>
              <a:rPr lang="en-US" sz="2800" dirty="0" smtClean="0"/>
              <a:t>	E(</a:t>
            </a:r>
            <a:r>
              <a:rPr lang="en-US" sz="2800" dirty="0" err="1" smtClean="0"/>
              <a:t>M,b</a:t>
            </a:r>
            <a:r>
              <a:rPr lang="en-US" sz="2800" dirty="0" smtClean="0"/>
              <a:t>)  =  {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: (x-b)</a:t>
            </a:r>
            <a:r>
              <a:rPr lang="en-US" sz="2800" baseline="30000" dirty="0" smtClean="0"/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baseline="30000" dirty="0" smtClean="0">
                <a:solidFill>
                  <a:srgbClr val="FF0000"/>
                </a:solidFill>
              </a:rPr>
              <a:t>-1</a:t>
            </a:r>
            <a:r>
              <a:rPr lang="en-US" sz="2800" dirty="0" smtClean="0"/>
              <a:t>(x-b)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1 },</a:t>
            </a:r>
            <a:br>
              <a:rPr lang="en-US" sz="2800" dirty="0" smtClean="0"/>
            </a:br>
            <a:r>
              <a:rPr lang="en-US" sz="2800" dirty="0" smtClean="0"/>
              <a:t>for some </a:t>
            </a:r>
            <a:r>
              <a:rPr lang="en-US" sz="2800" dirty="0" smtClean="0">
                <a:solidFill>
                  <a:srgbClr val="FF0000"/>
                </a:solidFill>
              </a:rPr>
              <a:t>positive definite matrix M </a:t>
            </a:r>
            <a:r>
              <a:rPr lang="en-US" sz="2800" dirty="0" smtClean="0"/>
              <a:t>and vector b.</a:t>
            </a:r>
          </a:p>
          <a:p>
            <a:r>
              <a:rPr lang="en-US" sz="2800" dirty="0" smtClean="0"/>
              <a:t>This helps us understand positive definite matrices.</a:t>
            </a:r>
            <a:br>
              <a:rPr lang="en-US" sz="2800" dirty="0" smtClean="0"/>
            </a:br>
            <a:r>
              <a:rPr lang="en-US" sz="2800" dirty="0" smtClean="0"/>
              <a:t>Consider f(x) = 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T</a:t>
            </a:r>
            <a:r>
              <a:rPr lang="en-US" sz="1800" baseline="300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M</a:t>
            </a:r>
            <a:r>
              <a:rPr lang="en-US" sz="1000" dirty="0" smtClean="0"/>
              <a:t> </a:t>
            </a:r>
            <a:r>
              <a:rPr lang="en-US" sz="2800" dirty="0" smtClean="0"/>
              <a:t>x, where </a:t>
            </a:r>
            <a:r>
              <a:rPr lang="en-US" sz="2800" dirty="0" smtClean="0">
                <a:solidFill>
                  <a:srgbClr val="0000FF"/>
                </a:solidFill>
              </a:rPr>
              <a:t>M</a:t>
            </a:r>
            <a:r>
              <a:rPr lang="en-US" sz="2800" dirty="0" smtClean="0"/>
              <a:t> is positive definite.</a:t>
            </a:r>
            <a:br>
              <a:rPr lang="en-US" sz="2800" dirty="0" smtClean="0"/>
            </a:br>
            <a:r>
              <a:rPr lang="en-US" sz="2800" dirty="0" smtClean="0"/>
              <a:t>Its sub-level sets are {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: 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T</a:t>
            </a:r>
            <a:r>
              <a:rPr lang="en-US" sz="2800" dirty="0" err="1" smtClean="0">
                <a:solidFill>
                  <a:srgbClr val="0000FF"/>
                </a:solidFill>
              </a:rPr>
              <a:t>M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a } = E(aM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,0).</a:t>
            </a:r>
            <a:endParaRPr lang="en-CA" sz="2800" dirty="0" smtClean="0"/>
          </a:p>
          <a:p>
            <a:r>
              <a:rPr lang="en-US" sz="2800" b="1" dirty="0" smtClean="0"/>
              <a:t>Note: </a:t>
            </a:r>
            <a:r>
              <a:rPr lang="en-US" sz="2800" dirty="0" smtClean="0"/>
              <a:t>E(</a:t>
            </a:r>
            <a:r>
              <a:rPr lang="en-US" sz="2800" dirty="0" err="1" smtClean="0"/>
              <a:t>M,b</a:t>
            </a:r>
            <a:r>
              <a:rPr lang="en-US" sz="2800" dirty="0" smtClean="0"/>
              <a:t>) = f(B) where f(x) = M</a:t>
            </a:r>
            <a:r>
              <a:rPr lang="en-US" sz="2800" baseline="30000" dirty="0" smtClean="0"/>
              <a:t>1/2</a:t>
            </a:r>
            <a:r>
              <a:rPr lang="en-US" sz="2800" dirty="0" smtClean="0"/>
              <a:t>x + b.</a:t>
            </a:r>
            <a:br>
              <a:rPr lang="en-US" sz="2800" dirty="0" smtClean="0"/>
            </a:br>
            <a:r>
              <a:rPr lang="en-US" sz="2800" dirty="0" smtClean="0"/>
              <a:t>So </a:t>
            </a:r>
            <a:r>
              <a:rPr lang="en-US" sz="2800" dirty="0" err="1" smtClean="0"/>
              <a:t>vol</a:t>
            </a:r>
            <a:r>
              <a:rPr lang="en-US" sz="2800" dirty="0" smtClean="0"/>
              <a:t> E(</a:t>
            </a:r>
            <a:r>
              <a:rPr lang="en-US" sz="2800" dirty="0" err="1" smtClean="0"/>
              <a:t>M,b</a:t>
            </a:r>
            <a:r>
              <a:rPr lang="en-US" sz="2800" dirty="0" smtClean="0"/>
              <a:t>) = |</a:t>
            </a:r>
            <a:r>
              <a:rPr lang="en-US" sz="2800" dirty="0" err="1" smtClean="0"/>
              <a:t>det</a:t>
            </a:r>
            <a:r>
              <a:rPr lang="en-US" sz="2800" dirty="0" smtClean="0"/>
              <a:t> M</a:t>
            </a:r>
            <a:r>
              <a:rPr lang="en-US" sz="2800" baseline="30000" dirty="0" smtClean="0"/>
              <a:t>1/2</a:t>
            </a:r>
            <a:r>
              <a:rPr lang="en-US" sz="2800" dirty="0" smtClean="0"/>
              <a:t>| </a:t>
            </a:r>
            <a:r>
              <a:rPr lang="en-US" sz="2800" dirty="0" smtClean="0">
                <a:latin typeface="cmsy10"/>
              </a:rPr>
              <a:t>¢</a:t>
            </a:r>
            <a:r>
              <a:rPr lang="en-US" sz="1600" dirty="0" smtClean="0"/>
              <a:t> </a:t>
            </a:r>
            <a:r>
              <a:rPr lang="en-US" sz="2800" dirty="0" err="1" smtClean="0"/>
              <a:t>vol</a:t>
            </a:r>
            <a:r>
              <a:rPr lang="en-US" sz="2800" dirty="0" smtClean="0"/>
              <a:t> B = |</a:t>
            </a:r>
            <a:r>
              <a:rPr lang="en-US" sz="2800" dirty="0" err="1" smtClean="0"/>
              <a:t>det</a:t>
            </a:r>
            <a:r>
              <a:rPr lang="en-US" sz="2800" dirty="0" smtClean="0"/>
              <a:t> M|</a:t>
            </a:r>
            <a:r>
              <a:rPr lang="en-US" sz="2800" baseline="30000" dirty="0" smtClean="0"/>
              <a:t>1/2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¢</a:t>
            </a:r>
            <a:r>
              <a:rPr lang="en-US" sz="1600" dirty="0" smtClean="0"/>
              <a:t> </a:t>
            </a:r>
            <a:r>
              <a:rPr lang="en-US" sz="2800" dirty="0" err="1" smtClean="0"/>
              <a:t>vol</a:t>
            </a:r>
            <a:r>
              <a:rPr lang="en-US" sz="2800" dirty="0" smtClean="0"/>
              <a:t>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llipsoi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5214938"/>
          </a:xfrm>
          <a:prstGeom prst="rect">
            <a:avLst/>
          </a:prstGeom>
        </p:spPr>
      </p:pic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562170" y="4908284"/>
            <a:ext cx="2001072" cy="878367"/>
          </a:xfrm>
          <a:prstGeom prst="rect">
            <a:avLst/>
          </a:prstGeom>
          <a:noFill/>
          <a:ln/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2386"/>
            <a:ext cx="8229600" cy="1690641"/>
          </a:xfrm>
        </p:spPr>
        <p:txBody>
          <a:bodyPr>
            <a:normAutofit/>
          </a:bodyPr>
          <a:lstStyle/>
          <a:p>
            <a:r>
              <a:rPr lang="en-CA" dirty="0" smtClean="0"/>
              <a:t>Let</a:t>
            </a:r>
          </a:p>
          <a:p>
            <a:endParaRPr lang="en-CA" sz="400" dirty="0" smtClean="0"/>
          </a:p>
          <a:p>
            <a:r>
              <a:rPr lang="en-CA" dirty="0" smtClean="0"/>
              <a:t>Plot of level sets of </a:t>
            </a:r>
            <a:r>
              <a:rPr lang="en-CA" dirty="0" err="1" smtClean="0"/>
              <a:t>x</a:t>
            </a:r>
            <a:r>
              <a:rPr lang="en-CA" baseline="30000" dirty="0" err="1" smtClean="0"/>
              <a:t>T</a:t>
            </a:r>
            <a:r>
              <a:rPr lang="en-CA" dirty="0" smtClean="0"/>
              <a:t> M x.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err="1" smtClean="0"/>
              <a:t>Polyhedra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1054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Definition:</a:t>
            </a:r>
            <a:r>
              <a:rPr lang="en-US" sz="2800" dirty="0" smtClean="0"/>
              <a:t> For any a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, b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dirty="0" smtClean="0"/>
              <a:t>, define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3600" dirty="0"/>
          </a:p>
          <a:p>
            <a:r>
              <a:rPr lang="en-US" sz="2800" b="1" dirty="0" smtClean="0"/>
              <a:t>Def: </a:t>
            </a:r>
            <a:r>
              <a:rPr lang="en-US" sz="2800" dirty="0" smtClean="0"/>
              <a:t>Intersection of finitely many </a:t>
            </a:r>
            <a:r>
              <a:rPr lang="en-US" sz="2800" dirty="0" err="1" smtClean="0"/>
              <a:t>halfspaces</a:t>
            </a:r>
            <a:r>
              <a:rPr lang="en-US" sz="2800" dirty="0" smtClean="0"/>
              <a:t> is a </a:t>
            </a:r>
            <a:r>
              <a:rPr lang="en-US" sz="2800" b="1" dirty="0" smtClean="0">
                <a:solidFill>
                  <a:srgbClr val="FF0000"/>
                </a:solidFill>
              </a:rPr>
              <a:t>polyhedron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Def:</a:t>
            </a:r>
            <a:r>
              <a:rPr lang="en-US" sz="2800" dirty="0" smtClean="0"/>
              <a:t> A </a:t>
            </a:r>
            <a:r>
              <a:rPr lang="en-US" sz="2800" b="1" dirty="0" smtClean="0"/>
              <a:t>bounded </a:t>
            </a:r>
            <a:r>
              <a:rPr lang="en-US" sz="2800" dirty="0" smtClean="0"/>
              <a:t>polyhedron is a </a:t>
            </a:r>
            <a:r>
              <a:rPr lang="en-US" sz="2800" b="1" dirty="0" err="1" smtClean="0">
                <a:solidFill>
                  <a:srgbClr val="FF0000"/>
                </a:solidFill>
              </a:rPr>
              <a:t>polytope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i.e., P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{ x : -M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M  </a:t>
            </a:r>
            <a:r>
              <a:rPr lang="en-US" sz="2800" dirty="0" smtClean="0">
                <a:latin typeface="cmsy10"/>
              </a:rPr>
              <a:t>8</a:t>
            </a:r>
            <a:r>
              <a:rPr lang="en-US" sz="2800" dirty="0" smtClean="0"/>
              <a:t>i }  for some scalar M</a:t>
            </a:r>
          </a:p>
          <a:p>
            <a:endParaRPr lang="en-US" sz="3600" dirty="0" smtClean="0"/>
          </a:p>
          <a:p>
            <a:r>
              <a:rPr lang="en-US" sz="2800" dirty="0" smtClean="0"/>
              <a:t>So the feasible region of LP  </a:t>
            </a:r>
          </a:p>
          <a:p>
            <a:pPr>
              <a:spcBef>
                <a:spcPts val="1300"/>
              </a:spcBef>
              <a:buNone/>
            </a:pPr>
            <a:r>
              <a:rPr lang="en-US" sz="2800" dirty="0" smtClean="0"/>
              <a:t>	is polyhedron </a:t>
            </a:r>
          </a:p>
          <a:p>
            <a:endParaRPr lang="en-US" sz="900" dirty="0" smtClean="0"/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12" name="Picture 11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1097013" y="1447800"/>
            <a:ext cx="4059933" cy="1465018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6096000" y="1442112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Hyperplane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0866" y="2209800"/>
            <a:ext cx="154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Halfspaces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562600" y="1981200"/>
            <a:ext cx="381000" cy="914400"/>
          </a:xfrm>
          <a:prstGeom prst="rightBrace">
            <a:avLst>
              <a:gd name="adj1" fmla="val 33333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 bwMode="auto">
          <a:xfrm>
            <a:off x="4535603" y="4603845"/>
            <a:ext cx="3762233" cy="923495"/>
            <a:chOff x="4644788" y="4617494"/>
            <a:chExt cx="3762233" cy="923495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644788" y="4617494"/>
              <a:ext cx="3762233" cy="9234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 descr="TP_tmp.emf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759341" y="4698619"/>
              <a:ext cx="3422676" cy="745141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13" name="Picture 1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2620691" y="5309882"/>
            <a:ext cx="1725869" cy="83359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58352" y="900752"/>
            <a:ext cx="1801505" cy="3493827"/>
          </a:xfrm>
          <a:prstGeom prst="rect">
            <a:avLst/>
          </a:prstGeom>
          <a:solidFill>
            <a:srgbClr val="7030A0">
              <a:alpha val="20000"/>
            </a:srgbClr>
          </a:solidFill>
          <a:ln w="762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 13"/>
          <p:cNvSpPr/>
          <p:nvPr/>
        </p:nvSpPr>
        <p:spPr>
          <a:xfrm>
            <a:off x="4553025" y="1373045"/>
            <a:ext cx="1192443" cy="2371228"/>
          </a:xfrm>
          <a:custGeom>
            <a:avLst/>
            <a:gdLst>
              <a:gd name="connsiteX0" fmla="*/ 18975 w 1192443"/>
              <a:gd name="connsiteY0" fmla="*/ 722 h 2371228"/>
              <a:gd name="connsiteX1" fmla="*/ 5974 w 1192443"/>
              <a:gd name="connsiteY1" fmla="*/ 9389 h 2371228"/>
              <a:gd name="connsiteX2" fmla="*/ 1640 w 1192443"/>
              <a:gd name="connsiteY2" fmla="*/ 44058 h 2371228"/>
              <a:gd name="connsiteX3" fmla="*/ 5974 w 1192443"/>
              <a:gd name="connsiteY3" fmla="*/ 57059 h 2371228"/>
              <a:gd name="connsiteX4" fmla="*/ 10308 w 1192443"/>
              <a:gd name="connsiteY4" fmla="*/ 74394 h 2371228"/>
              <a:gd name="connsiteX5" fmla="*/ 5974 w 1192443"/>
              <a:gd name="connsiteY5" fmla="*/ 321412 h 2371228"/>
              <a:gd name="connsiteX6" fmla="*/ 1640 w 1192443"/>
              <a:gd name="connsiteY6" fmla="*/ 386417 h 2371228"/>
              <a:gd name="connsiteX7" fmla="*/ 10308 w 1192443"/>
              <a:gd name="connsiteY7" fmla="*/ 486091 h 2371228"/>
              <a:gd name="connsiteX8" fmla="*/ 18975 w 1192443"/>
              <a:gd name="connsiteY8" fmla="*/ 598765 h 2371228"/>
              <a:gd name="connsiteX9" fmla="*/ 23309 w 1192443"/>
              <a:gd name="connsiteY9" fmla="*/ 616100 h 2371228"/>
              <a:gd name="connsiteX10" fmla="*/ 27642 w 1192443"/>
              <a:gd name="connsiteY10" fmla="*/ 646436 h 2371228"/>
              <a:gd name="connsiteX11" fmla="*/ 23309 w 1192443"/>
              <a:gd name="connsiteY11" fmla="*/ 793780 h 2371228"/>
              <a:gd name="connsiteX12" fmla="*/ 18975 w 1192443"/>
              <a:gd name="connsiteY12" fmla="*/ 824115 h 2371228"/>
              <a:gd name="connsiteX13" fmla="*/ 10308 w 1192443"/>
              <a:gd name="connsiteY13" fmla="*/ 902121 h 2371228"/>
              <a:gd name="connsiteX14" fmla="*/ 18975 w 1192443"/>
              <a:gd name="connsiteY14" fmla="*/ 1149139 h 2371228"/>
              <a:gd name="connsiteX15" fmla="*/ 10308 w 1192443"/>
              <a:gd name="connsiteY15" fmla="*/ 1413491 h 2371228"/>
              <a:gd name="connsiteX16" fmla="*/ 5974 w 1192443"/>
              <a:gd name="connsiteY16" fmla="*/ 1578170 h 2371228"/>
              <a:gd name="connsiteX17" fmla="*/ 10308 w 1192443"/>
              <a:gd name="connsiteY17" fmla="*/ 1621507 h 2371228"/>
              <a:gd name="connsiteX18" fmla="*/ 10308 w 1192443"/>
              <a:gd name="connsiteY18" fmla="*/ 1981200 h 2371228"/>
              <a:gd name="connsiteX19" fmla="*/ 5974 w 1192443"/>
              <a:gd name="connsiteY19" fmla="*/ 2141545 h 2371228"/>
              <a:gd name="connsiteX20" fmla="*/ 14641 w 1192443"/>
              <a:gd name="connsiteY20" fmla="*/ 2301890 h 2371228"/>
              <a:gd name="connsiteX21" fmla="*/ 31976 w 1192443"/>
              <a:gd name="connsiteY21" fmla="*/ 2366894 h 2371228"/>
              <a:gd name="connsiteX22" fmla="*/ 70979 w 1192443"/>
              <a:gd name="connsiteY22" fmla="*/ 2366894 h 2371228"/>
              <a:gd name="connsiteX23" fmla="*/ 109982 w 1192443"/>
              <a:gd name="connsiteY23" fmla="*/ 2371228 h 2371228"/>
              <a:gd name="connsiteX24" fmla="*/ 135984 w 1192443"/>
              <a:gd name="connsiteY24" fmla="*/ 2366894 h 2371228"/>
              <a:gd name="connsiteX25" fmla="*/ 157652 w 1192443"/>
              <a:gd name="connsiteY25" fmla="*/ 2362561 h 2371228"/>
              <a:gd name="connsiteX26" fmla="*/ 226990 w 1192443"/>
              <a:gd name="connsiteY26" fmla="*/ 2353893 h 2371228"/>
              <a:gd name="connsiteX27" fmla="*/ 257326 w 1192443"/>
              <a:gd name="connsiteY27" fmla="*/ 2345226 h 2371228"/>
              <a:gd name="connsiteX28" fmla="*/ 270327 w 1192443"/>
              <a:gd name="connsiteY28" fmla="*/ 2340892 h 2371228"/>
              <a:gd name="connsiteX29" fmla="*/ 304996 w 1192443"/>
              <a:gd name="connsiteY29" fmla="*/ 2332225 h 2371228"/>
              <a:gd name="connsiteX30" fmla="*/ 317997 w 1192443"/>
              <a:gd name="connsiteY30" fmla="*/ 2323558 h 2371228"/>
              <a:gd name="connsiteX31" fmla="*/ 343999 w 1192443"/>
              <a:gd name="connsiteY31" fmla="*/ 2314891 h 2371228"/>
              <a:gd name="connsiteX32" fmla="*/ 357000 w 1192443"/>
              <a:gd name="connsiteY32" fmla="*/ 2306223 h 2371228"/>
              <a:gd name="connsiteX33" fmla="*/ 383002 w 1192443"/>
              <a:gd name="connsiteY33" fmla="*/ 2301890 h 2371228"/>
              <a:gd name="connsiteX34" fmla="*/ 396002 w 1192443"/>
              <a:gd name="connsiteY34" fmla="*/ 2297556 h 2371228"/>
              <a:gd name="connsiteX35" fmla="*/ 404670 w 1192443"/>
              <a:gd name="connsiteY35" fmla="*/ 2288889 h 2371228"/>
              <a:gd name="connsiteX36" fmla="*/ 430672 w 1192443"/>
              <a:gd name="connsiteY36" fmla="*/ 2280221 h 2371228"/>
              <a:gd name="connsiteX37" fmla="*/ 461007 w 1192443"/>
              <a:gd name="connsiteY37" fmla="*/ 2271554 h 2371228"/>
              <a:gd name="connsiteX38" fmla="*/ 487009 w 1192443"/>
              <a:gd name="connsiteY38" fmla="*/ 2262887 h 2371228"/>
              <a:gd name="connsiteX39" fmla="*/ 526012 w 1192443"/>
              <a:gd name="connsiteY39" fmla="*/ 2249886 h 2371228"/>
              <a:gd name="connsiteX40" fmla="*/ 539013 w 1192443"/>
              <a:gd name="connsiteY40" fmla="*/ 2241219 h 2371228"/>
              <a:gd name="connsiteX41" fmla="*/ 556348 w 1192443"/>
              <a:gd name="connsiteY41" fmla="*/ 2232551 h 2371228"/>
              <a:gd name="connsiteX42" fmla="*/ 573682 w 1192443"/>
              <a:gd name="connsiteY42" fmla="*/ 2219550 h 2371228"/>
              <a:gd name="connsiteX43" fmla="*/ 586683 w 1192443"/>
              <a:gd name="connsiteY43" fmla="*/ 2210883 h 2371228"/>
              <a:gd name="connsiteX44" fmla="*/ 617019 w 1192443"/>
              <a:gd name="connsiteY44" fmla="*/ 2189215 h 2371228"/>
              <a:gd name="connsiteX45" fmla="*/ 638687 w 1192443"/>
              <a:gd name="connsiteY45" fmla="*/ 2176214 h 2371228"/>
              <a:gd name="connsiteX46" fmla="*/ 651688 w 1192443"/>
              <a:gd name="connsiteY46" fmla="*/ 2167546 h 2371228"/>
              <a:gd name="connsiteX47" fmla="*/ 677690 w 1192443"/>
              <a:gd name="connsiteY47" fmla="*/ 2158879 h 2371228"/>
              <a:gd name="connsiteX48" fmla="*/ 690691 w 1192443"/>
              <a:gd name="connsiteY48" fmla="*/ 2150212 h 2371228"/>
              <a:gd name="connsiteX49" fmla="*/ 703692 w 1192443"/>
              <a:gd name="connsiteY49" fmla="*/ 2145878 h 2371228"/>
              <a:gd name="connsiteX50" fmla="*/ 742694 w 1192443"/>
              <a:gd name="connsiteY50" fmla="*/ 2119876 h 2371228"/>
              <a:gd name="connsiteX51" fmla="*/ 764363 w 1192443"/>
              <a:gd name="connsiteY51" fmla="*/ 2098208 h 2371228"/>
              <a:gd name="connsiteX52" fmla="*/ 777364 w 1192443"/>
              <a:gd name="connsiteY52" fmla="*/ 2089541 h 2371228"/>
              <a:gd name="connsiteX53" fmla="*/ 786031 w 1192443"/>
              <a:gd name="connsiteY53" fmla="*/ 2080873 h 2371228"/>
              <a:gd name="connsiteX54" fmla="*/ 799032 w 1192443"/>
              <a:gd name="connsiteY54" fmla="*/ 2072206 h 2371228"/>
              <a:gd name="connsiteX55" fmla="*/ 825034 w 1192443"/>
              <a:gd name="connsiteY55" fmla="*/ 2050538 h 2371228"/>
              <a:gd name="connsiteX56" fmla="*/ 838035 w 1192443"/>
              <a:gd name="connsiteY56" fmla="*/ 2033203 h 2371228"/>
              <a:gd name="connsiteX57" fmla="*/ 851036 w 1192443"/>
              <a:gd name="connsiteY57" fmla="*/ 2020202 h 2371228"/>
              <a:gd name="connsiteX58" fmla="*/ 859703 w 1192443"/>
              <a:gd name="connsiteY58" fmla="*/ 2007201 h 2371228"/>
              <a:gd name="connsiteX59" fmla="*/ 872704 w 1192443"/>
              <a:gd name="connsiteY59" fmla="*/ 1994200 h 2371228"/>
              <a:gd name="connsiteX60" fmla="*/ 881371 w 1192443"/>
              <a:gd name="connsiteY60" fmla="*/ 1981200 h 2371228"/>
              <a:gd name="connsiteX61" fmla="*/ 890039 w 1192443"/>
              <a:gd name="connsiteY61" fmla="*/ 1972532 h 2371228"/>
              <a:gd name="connsiteX62" fmla="*/ 916040 w 1192443"/>
              <a:gd name="connsiteY62" fmla="*/ 1933529 h 2371228"/>
              <a:gd name="connsiteX63" fmla="*/ 929041 w 1192443"/>
              <a:gd name="connsiteY63" fmla="*/ 1924862 h 2371228"/>
              <a:gd name="connsiteX64" fmla="*/ 937709 w 1192443"/>
              <a:gd name="connsiteY64" fmla="*/ 1911861 h 2371228"/>
              <a:gd name="connsiteX65" fmla="*/ 950710 w 1192443"/>
              <a:gd name="connsiteY65" fmla="*/ 1903194 h 2371228"/>
              <a:gd name="connsiteX66" fmla="*/ 968044 w 1192443"/>
              <a:gd name="connsiteY66" fmla="*/ 1877192 h 2371228"/>
              <a:gd name="connsiteX67" fmla="*/ 976711 w 1192443"/>
              <a:gd name="connsiteY67" fmla="*/ 1864191 h 2371228"/>
              <a:gd name="connsiteX68" fmla="*/ 1007047 w 1192443"/>
              <a:gd name="connsiteY68" fmla="*/ 1838189 h 2371228"/>
              <a:gd name="connsiteX69" fmla="*/ 1033049 w 1192443"/>
              <a:gd name="connsiteY69" fmla="*/ 1799186 h 2371228"/>
              <a:gd name="connsiteX70" fmla="*/ 1037383 w 1192443"/>
              <a:gd name="connsiteY70" fmla="*/ 1786185 h 2371228"/>
              <a:gd name="connsiteX71" fmla="*/ 1054717 w 1192443"/>
              <a:gd name="connsiteY71" fmla="*/ 1760183 h 2371228"/>
              <a:gd name="connsiteX72" fmla="*/ 1063384 w 1192443"/>
              <a:gd name="connsiteY72" fmla="*/ 1729848 h 2371228"/>
              <a:gd name="connsiteX73" fmla="*/ 1072052 w 1192443"/>
              <a:gd name="connsiteY73" fmla="*/ 1703846 h 2371228"/>
              <a:gd name="connsiteX74" fmla="*/ 1076385 w 1192443"/>
              <a:gd name="connsiteY74" fmla="*/ 1690845 h 2371228"/>
              <a:gd name="connsiteX75" fmla="*/ 1085053 w 1192443"/>
              <a:gd name="connsiteY75" fmla="*/ 1677844 h 2371228"/>
              <a:gd name="connsiteX76" fmla="*/ 1098054 w 1192443"/>
              <a:gd name="connsiteY76" fmla="*/ 1651842 h 2371228"/>
              <a:gd name="connsiteX77" fmla="*/ 1102387 w 1192443"/>
              <a:gd name="connsiteY77" fmla="*/ 1638841 h 2371228"/>
              <a:gd name="connsiteX78" fmla="*/ 1111055 w 1192443"/>
              <a:gd name="connsiteY78" fmla="*/ 1604172 h 2371228"/>
              <a:gd name="connsiteX79" fmla="*/ 1119722 w 1192443"/>
              <a:gd name="connsiteY79" fmla="*/ 1578170 h 2371228"/>
              <a:gd name="connsiteX80" fmla="*/ 1141390 w 1192443"/>
              <a:gd name="connsiteY80" fmla="*/ 1513165 h 2371228"/>
              <a:gd name="connsiteX81" fmla="*/ 1154391 w 1192443"/>
              <a:gd name="connsiteY81" fmla="*/ 1469829 h 2371228"/>
              <a:gd name="connsiteX82" fmla="*/ 1158725 w 1192443"/>
              <a:gd name="connsiteY82" fmla="*/ 1443827 h 2371228"/>
              <a:gd name="connsiteX83" fmla="*/ 1163058 w 1192443"/>
              <a:gd name="connsiteY83" fmla="*/ 1422159 h 2371228"/>
              <a:gd name="connsiteX84" fmla="*/ 1171726 w 1192443"/>
              <a:gd name="connsiteY84" fmla="*/ 1357154 h 2371228"/>
              <a:gd name="connsiteX85" fmla="*/ 1180393 w 1192443"/>
              <a:gd name="connsiteY85" fmla="*/ 1313818 h 2371228"/>
              <a:gd name="connsiteX86" fmla="*/ 1184727 w 1192443"/>
              <a:gd name="connsiteY86" fmla="*/ 1300817 h 2371228"/>
              <a:gd name="connsiteX87" fmla="*/ 1176059 w 1192443"/>
              <a:gd name="connsiteY87" fmla="*/ 1088468 h 2371228"/>
              <a:gd name="connsiteX88" fmla="*/ 1171726 w 1192443"/>
              <a:gd name="connsiteY88" fmla="*/ 1075467 h 2371228"/>
              <a:gd name="connsiteX89" fmla="*/ 1167392 w 1192443"/>
              <a:gd name="connsiteY89" fmla="*/ 1040798 h 2371228"/>
              <a:gd name="connsiteX90" fmla="*/ 1163058 w 1192443"/>
              <a:gd name="connsiteY90" fmla="*/ 1001795 h 2371228"/>
              <a:gd name="connsiteX91" fmla="*/ 1158725 w 1192443"/>
              <a:gd name="connsiteY91" fmla="*/ 971459 h 2371228"/>
              <a:gd name="connsiteX92" fmla="*/ 1154391 w 1192443"/>
              <a:gd name="connsiteY92" fmla="*/ 932456 h 2371228"/>
              <a:gd name="connsiteX93" fmla="*/ 1150057 w 1192443"/>
              <a:gd name="connsiteY93" fmla="*/ 919455 h 2371228"/>
              <a:gd name="connsiteX94" fmla="*/ 1137057 w 1192443"/>
              <a:gd name="connsiteY94" fmla="*/ 876119 h 2371228"/>
              <a:gd name="connsiteX95" fmla="*/ 1128389 w 1192443"/>
              <a:gd name="connsiteY95" fmla="*/ 863118 h 2371228"/>
              <a:gd name="connsiteX96" fmla="*/ 1124056 w 1192443"/>
              <a:gd name="connsiteY96" fmla="*/ 850117 h 2371228"/>
              <a:gd name="connsiteX97" fmla="*/ 1106721 w 1192443"/>
              <a:gd name="connsiteY97" fmla="*/ 772111 h 2371228"/>
              <a:gd name="connsiteX98" fmla="*/ 1098054 w 1192443"/>
              <a:gd name="connsiteY98" fmla="*/ 737442 h 2371228"/>
              <a:gd name="connsiteX99" fmla="*/ 1089386 w 1192443"/>
              <a:gd name="connsiteY99" fmla="*/ 728775 h 2371228"/>
              <a:gd name="connsiteX100" fmla="*/ 1067718 w 1192443"/>
              <a:gd name="connsiteY100" fmla="*/ 689772 h 2371228"/>
              <a:gd name="connsiteX101" fmla="*/ 1063384 w 1192443"/>
              <a:gd name="connsiteY101" fmla="*/ 676771 h 2371228"/>
              <a:gd name="connsiteX102" fmla="*/ 1059051 w 1192443"/>
              <a:gd name="connsiteY102" fmla="*/ 659437 h 2371228"/>
              <a:gd name="connsiteX103" fmla="*/ 1050384 w 1192443"/>
              <a:gd name="connsiteY103" fmla="*/ 642102 h 2371228"/>
              <a:gd name="connsiteX104" fmla="*/ 1046050 w 1192443"/>
              <a:gd name="connsiteY104" fmla="*/ 620434 h 2371228"/>
              <a:gd name="connsiteX105" fmla="*/ 1037383 w 1192443"/>
              <a:gd name="connsiteY105" fmla="*/ 607433 h 2371228"/>
              <a:gd name="connsiteX106" fmla="*/ 1033049 w 1192443"/>
              <a:gd name="connsiteY106" fmla="*/ 594432 h 2371228"/>
              <a:gd name="connsiteX107" fmla="*/ 1020048 w 1192443"/>
              <a:gd name="connsiteY107" fmla="*/ 577097 h 2371228"/>
              <a:gd name="connsiteX108" fmla="*/ 998380 w 1192443"/>
              <a:gd name="connsiteY108" fmla="*/ 546762 h 2371228"/>
              <a:gd name="connsiteX109" fmla="*/ 972378 w 1192443"/>
              <a:gd name="connsiteY109" fmla="*/ 520760 h 2371228"/>
              <a:gd name="connsiteX110" fmla="*/ 963711 w 1192443"/>
              <a:gd name="connsiteY110" fmla="*/ 512092 h 2371228"/>
              <a:gd name="connsiteX111" fmla="*/ 955043 w 1192443"/>
              <a:gd name="connsiteY111" fmla="*/ 503425 h 2371228"/>
              <a:gd name="connsiteX112" fmla="*/ 946376 w 1192443"/>
              <a:gd name="connsiteY112" fmla="*/ 490424 h 2371228"/>
              <a:gd name="connsiteX113" fmla="*/ 933375 w 1192443"/>
              <a:gd name="connsiteY113" fmla="*/ 481757 h 2371228"/>
              <a:gd name="connsiteX114" fmla="*/ 924708 w 1192443"/>
              <a:gd name="connsiteY114" fmla="*/ 468756 h 2371228"/>
              <a:gd name="connsiteX115" fmla="*/ 916040 w 1192443"/>
              <a:gd name="connsiteY115" fmla="*/ 460089 h 2371228"/>
              <a:gd name="connsiteX116" fmla="*/ 907373 w 1192443"/>
              <a:gd name="connsiteY116" fmla="*/ 442754 h 2371228"/>
              <a:gd name="connsiteX117" fmla="*/ 894372 w 1192443"/>
              <a:gd name="connsiteY117" fmla="*/ 425419 h 2371228"/>
              <a:gd name="connsiteX118" fmla="*/ 881371 w 1192443"/>
              <a:gd name="connsiteY118" fmla="*/ 403751 h 2371228"/>
              <a:gd name="connsiteX119" fmla="*/ 872704 w 1192443"/>
              <a:gd name="connsiteY119" fmla="*/ 390750 h 2371228"/>
              <a:gd name="connsiteX120" fmla="*/ 859703 w 1192443"/>
              <a:gd name="connsiteY120" fmla="*/ 373416 h 2371228"/>
              <a:gd name="connsiteX121" fmla="*/ 851036 w 1192443"/>
              <a:gd name="connsiteY121" fmla="*/ 364748 h 2371228"/>
              <a:gd name="connsiteX122" fmla="*/ 842368 w 1192443"/>
              <a:gd name="connsiteY122" fmla="*/ 351747 h 2371228"/>
              <a:gd name="connsiteX123" fmla="*/ 812033 w 1192443"/>
              <a:gd name="connsiteY123" fmla="*/ 334413 h 2371228"/>
              <a:gd name="connsiteX124" fmla="*/ 790365 w 1192443"/>
              <a:gd name="connsiteY124" fmla="*/ 308411 h 2371228"/>
              <a:gd name="connsiteX125" fmla="*/ 768696 w 1192443"/>
              <a:gd name="connsiteY125" fmla="*/ 291076 h 2371228"/>
              <a:gd name="connsiteX126" fmla="*/ 760029 w 1192443"/>
              <a:gd name="connsiteY126" fmla="*/ 278075 h 2371228"/>
              <a:gd name="connsiteX127" fmla="*/ 747028 w 1192443"/>
              <a:gd name="connsiteY127" fmla="*/ 269408 h 2371228"/>
              <a:gd name="connsiteX128" fmla="*/ 729693 w 1192443"/>
              <a:gd name="connsiteY128" fmla="*/ 256407 h 2371228"/>
              <a:gd name="connsiteX129" fmla="*/ 716693 w 1192443"/>
              <a:gd name="connsiteY129" fmla="*/ 243406 h 2371228"/>
              <a:gd name="connsiteX130" fmla="*/ 695024 w 1192443"/>
              <a:gd name="connsiteY130" fmla="*/ 230405 h 2371228"/>
              <a:gd name="connsiteX131" fmla="*/ 673356 w 1192443"/>
              <a:gd name="connsiteY131" fmla="*/ 213071 h 2371228"/>
              <a:gd name="connsiteX132" fmla="*/ 656021 w 1192443"/>
              <a:gd name="connsiteY132" fmla="*/ 204403 h 2371228"/>
              <a:gd name="connsiteX133" fmla="*/ 638687 w 1192443"/>
              <a:gd name="connsiteY133" fmla="*/ 191402 h 2371228"/>
              <a:gd name="connsiteX134" fmla="*/ 599684 w 1192443"/>
              <a:gd name="connsiteY134" fmla="*/ 165400 h 2371228"/>
              <a:gd name="connsiteX135" fmla="*/ 573682 w 1192443"/>
              <a:gd name="connsiteY135" fmla="*/ 148066 h 2371228"/>
              <a:gd name="connsiteX136" fmla="*/ 556348 w 1192443"/>
              <a:gd name="connsiteY136" fmla="*/ 139399 h 2371228"/>
              <a:gd name="connsiteX137" fmla="*/ 543347 w 1192443"/>
              <a:gd name="connsiteY137" fmla="*/ 130731 h 2371228"/>
              <a:gd name="connsiteX138" fmla="*/ 517345 w 1192443"/>
              <a:gd name="connsiteY138" fmla="*/ 122064 h 2371228"/>
              <a:gd name="connsiteX139" fmla="*/ 491343 w 1192443"/>
              <a:gd name="connsiteY139" fmla="*/ 109063 h 2371228"/>
              <a:gd name="connsiteX140" fmla="*/ 482675 w 1192443"/>
              <a:gd name="connsiteY140" fmla="*/ 100396 h 2371228"/>
              <a:gd name="connsiteX141" fmla="*/ 461007 w 1192443"/>
              <a:gd name="connsiteY141" fmla="*/ 96062 h 2371228"/>
              <a:gd name="connsiteX142" fmla="*/ 435005 w 1192443"/>
              <a:gd name="connsiteY142" fmla="*/ 87395 h 2371228"/>
              <a:gd name="connsiteX143" fmla="*/ 400336 w 1192443"/>
              <a:gd name="connsiteY143" fmla="*/ 78728 h 2371228"/>
              <a:gd name="connsiteX144" fmla="*/ 374334 w 1192443"/>
              <a:gd name="connsiteY144" fmla="*/ 70060 h 2371228"/>
              <a:gd name="connsiteX145" fmla="*/ 322330 w 1192443"/>
              <a:gd name="connsiteY145" fmla="*/ 52726 h 2371228"/>
              <a:gd name="connsiteX146" fmla="*/ 278994 w 1192443"/>
              <a:gd name="connsiteY146" fmla="*/ 44058 h 2371228"/>
              <a:gd name="connsiteX147" fmla="*/ 209656 w 1192443"/>
              <a:gd name="connsiteY147" fmla="*/ 26724 h 2371228"/>
              <a:gd name="connsiteX148" fmla="*/ 192321 w 1192443"/>
              <a:gd name="connsiteY148" fmla="*/ 22390 h 2371228"/>
              <a:gd name="connsiteX149" fmla="*/ 166319 w 1192443"/>
              <a:gd name="connsiteY149" fmla="*/ 18056 h 2371228"/>
              <a:gd name="connsiteX150" fmla="*/ 122983 w 1192443"/>
              <a:gd name="connsiteY150" fmla="*/ 9389 h 2371228"/>
              <a:gd name="connsiteX151" fmla="*/ 79646 w 1192443"/>
              <a:gd name="connsiteY151" fmla="*/ 5055 h 2371228"/>
              <a:gd name="connsiteX152" fmla="*/ 36310 w 1192443"/>
              <a:gd name="connsiteY152" fmla="*/ 5055 h 2371228"/>
              <a:gd name="connsiteX153" fmla="*/ 18975 w 1192443"/>
              <a:gd name="connsiteY153" fmla="*/ 722 h 237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1192443" h="2371228">
                <a:moveTo>
                  <a:pt x="18975" y="722"/>
                </a:moveTo>
                <a:cubicBezTo>
                  <a:pt x="13919" y="1444"/>
                  <a:pt x="7908" y="4553"/>
                  <a:pt x="5974" y="9389"/>
                </a:cubicBezTo>
                <a:cubicBezTo>
                  <a:pt x="1649" y="20202"/>
                  <a:pt x="1640" y="32412"/>
                  <a:pt x="1640" y="44058"/>
                </a:cubicBezTo>
                <a:cubicBezTo>
                  <a:pt x="1640" y="48626"/>
                  <a:pt x="4719" y="52667"/>
                  <a:pt x="5974" y="57059"/>
                </a:cubicBezTo>
                <a:cubicBezTo>
                  <a:pt x="7610" y="62786"/>
                  <a:pt x="8863" y="68616"/>
                  <a:pt x="10308" y="74394"/>
                </a:cubicBezTo>
                <a:cubicBezTo>
                  <a:pt x="8863" y="156733"/>
                  <a:pt x="8261" y="239092"/>
                  <a:pt x="5974" y="321412"/>
                </a:cubicBezTo>
                <a:cubicBezTo>
                  <a:pt x="5371" y="343120"/>
                  <a:pt x="1640" y="364701"/>
                  <a:pt x="1640" y="386417"/>
                </a:cubicBezTo>
                <a:cubicBezTo>
                  <a:pt x="1640" y="429978"/>
                  <a:pt x="7132" y="446394"/>
                  <a:pt x="10308" y="486091"/>
                </a:cubicBezTo>
                <a:cubicBezTo>
                  <a:pt x="13107" y="521077"/>
                  <a:pt x="13866" y="563004"/>
                  <a:pt x="18975" y="598765"/>
                </a:cubicBezTo>
                <a:cubicBezTo>
                  <a:pt x="19817" y="604661"/>
                  <a:pt x="22244" y="610240"/>
                  <a:pt x="23309" y="616100"/>
                </a:cubicBezTo>
                <a:cubicBezTo>
                  <a:pt x="25136" y="626150"/>
                  <a:pt x="26198" y="636324"/>
                  <a:pt x="27642" y="646436"/>
                </a:cubicBezTo>
                <a:cubicBezTo>
                  <a:pt x="26198" y="695551"/>
                  <a:pt x="25703" y="744702"/>
                  <a:pt x="23309" y="793780"/>
                </a:cubicBezTo>
                <a:cubicBezTo>
                  <a:pt x="22811" y="803982"/>
                  <a:pt x="20325" y="813990"/>
                  <a:pt x="18975" y="824115"/>
                </a:cubicBezTo>
                <a:cubicBezTo>
                  <a:pt x="14066" y="860929"/>
                  <a:pt x="14272" y="862479"/>
                  <a:pt x="10308" y="902121"/>
                </a:cubicBezTo>
                <a:cubicBezTo>
                  <a:pt x="12220" y="949926"/>
                  <a:pt x="18975" y="1110932"/>
                  <a:pt x="18975" y="1149139"/>
                </a:cubicBezTo>
                <a:cubicBezTo>
                  <a:pt x="18975" y="1233104"/>
                  <a:pt x="13012" y="1328320"/>
                  <a:pt x="10308" y="1413491"/>
                </a:cubicBezTo>
                <a:cubicBezTo>
                  <a:pt x="8566" y="1468375"/>
                  <a:pt x="7419" y="1523277"/>
                  <a:pt x="5974" y="1578170"/>
                </a:cubicBezTo>
                <a:cubicBezTo>
                  <a:pt x="7419" y="1592616"/>
                  <a:pt x="9677" y="1607003"/>
                  <a:pt x="10308" y="1621507"/>
                </a:cubicBezTo>
                <a:cubicBezTo>
                  <a:pt x="17450" y="1785768"/>
                  <a:pt x="14542" y="1803348"/>
                  <a:pt x="10308" y="1981200"/>
                </a:cubicBezTo>
                <a:cubicBezTo>
                  <a:pt x="9035" y="2034653"/>
                  <a:pt x="7419" y="2088097"/>
                  <a:pt x="5974" y="2141545"/>
                </a:cubicBezTo>
                <a:cubicBezTo>
                  <a:pt x="15857" y="2279894"/>
                  <a:pt x="4213" y="2108959"/>
                  <a:pt x="14641" y="2301890"/>
                </a:cubicBezTo>
                <a:cubicBezTo>
                  <a:pt x="18146" y="2366733"/>
                  <a:pt x="0" y="2356237"/>
                  <a:pt x="31976" y="2366894"/>
                </a:cubicBezTo>
                <a:cubicBezTo>
                  <a:pt x="54445" y="2359405"/>
                  <a:pt x="38293" y="2362536"/>
                  <a:pt x="70979" y="2366894"/>
                </a:cubicBezTo>
                <a:cubicBezTo>
                  <a:pt x="83945" y="2368623"/>
                  <a:pt x="96981" y="2369783"/>
                  <a:pt x="109982" y="2371228"/>
                </a:cubicBezTo>
                <a:lnTo>
                  <a:pt x="135984" y="2366894"/>
                </a:lnTo>
                <a:cubicBezTo>
                  <a:pt x="143231" y="2365576"/>
                  <a:pt x="150360" y="2363603"/>
                  <a:pt x="157652" y="2362561"/>
                </a:cubicBezTo>
                <a:cubicBezTo>
                  <a:pt x="180710" y="2359267"/>
                  <a:pt x="226990" y="2353893"/>
                  <a:pt x="226990" y="2353893"/>
                </a:cubicBezTo>
                <a:cubicBezTo>
                  <a:pt x="258182" y="2343497"/>
                  <a:pt x="219208" y="2356117"/>
                  <a:pt x="257326" y="2345226"/>
                </a:cubicBezTo>
                <a:cubicBezTo>
                  <a:pt x="261718" y="2343971"/>
                  <a:pt x="265895" y="2342000"/>
                  <a:pt x="270327" y="2340892"/>
                </a:cubicBezTo>
                <a:cubicBezTo>
                  <a:pt x="280223" y="2338418"/>
                  <a:pt x="295086" y="2337180"/>
                  <a:pt x="304996" y="2332225"/>
                </a:cubicBezTo>
                <a:cubicBezTo>
                  <a:pt x="309654" y="2329896"/>
                  <a:pt x="313238" y="2325673"/>
                  <a:pt x="317997" y="2323558"/>
                </a:cubicBezTo>
                <a:cubicBezTo>
                  <a:pt x="326346" y="2319848"/>
                  <a:pt x="343999" y="2314891"/>
                  <a:pt x="343999" y="2314891"/>
                </a:cubicBezTo>
                <a:cubicBezTo>
                  <a:pt x="348333" y="2312002"/>
                  <a:pt x="352059" y="2307870"/>
                  <a:pt x="357000" y="2306223"/>
                </a:cubicBezTo>
                <a:cubicBezTo>
                  <a:pt x="365336" y="2303444"/>
                  <a:pt x="374424" y="2303796"/>
                  <a:pt x="383002" y="2301890"/>
                </a:cubicBezTo>
                <a:cubicBezTo>
                  <a:pt x="387461" y="2300899"/>
                  <a:pt x="391669" y="2299001"/>
                  <a:pt x="396002" y="2297556"/>
                </a:cubicBezTo>
                <a:cubicBezTo>
                  <a:pt x="398891" y="2294667"/>
                  <a:pt x="401015" y="2290716"/>
                  <a:pt x="404670" y="2288889"/>
                </a:cubicBezTo>
                <a:cubicBezTo>
                  <a:pt x="412842" y="2284803"/>
                  <a:pt x="422005" y="2283110"/>
                  <a:pt x="430672" y="2280221"/>
                </a:cubicBezTo>
                <a:cubicBezTo>
                  <a:pt x="474327" y="2265669"/>
                  <a:pt x="406642" y="2287864"/>
                  <a:pt x="461007" y="2271554"/>
                </a:cubicBezTo>
                <a:cubicBezTo>
                  <a:pt x="469758" y="2268929"/>
                  <a:pt x="478342" y="2265776"/>
                  <a:pt x="487009" y="2262887"/>
                </a:cubicBezTo>
                <a:lnTo>
                  <a:pt x="526012" y="2249886"/>
                </a:lnTo>
                <a:cubicBezTo>
                  <a:pt x="530953" y="2248239"/>
                  <a:pt x="534491" y="2243803"/>
                  <a:pt x="539013" y="2241219"/>
                </a:cubicBezTo>
                <a:cubicBezTo>
                  <a:pt x="544622" y="2238014"/>
                  <a:pt x="550870" y="2235975"/>
                  <a:pt x="556348" y="2232551"/>
                </a:cubicBezTo>
                <a:cubicBezTo>
                  <a:pt x="562473" y="2228723"/>
                  <a:pt x="567805" y="2223748"/>
                  <a:pt x="573682" y="2219550"/>
                </a:cubicBezTo>
                <a:cubicBezTo>
                  <a:pt x="577920" y="2216523"/>
                  <a:pt x="582682" y="2214217"/>
                  <a:pt x="586683" y="2210883"/>
                </a:cubicBezTo>
                <a:cubicBezTo>
                  <a:pt x="613037" y="2188922"/>
                  <a:pt x="584942" y="2205252"/>
                  <a:pt x="617019" y="2189215"/>
                </a:cubicBezTo>
                <a:cubicBezTo>
                  <a:pt x="633948" y="2172284"/>
                  <a:pt x="616184" y="2187466"/>
                  <a:pt x="638687" y="2176214"/>
                </a:cubicBezTo>
                <a:cubicBezTo>
                  <a:pt x="643346" y="2173885"/>
                  <a:pt x="646928" y="2169661"/>
                  <a:pt x="651688" y="2167546"/>
                </a:cubicBezTo>
                <a:cubicBezTo>
                  <a:pt x="660037" y="2163835"/>
                  <a:pt x="670088" y="2163947"/>
                  <a:pt x="677690" y="2158879"/>
                </a:cubicBezTo>
                <a:cubicBezTo>
                  <a:pt x="682024" y="2155990"/>
                  <a:pt x="686033" y="2152541"/>
                  <a:pt x="690691" y="2150212"/>
                </a:cubicBezTo>
                <a:cubicBezTo>
                  <a:pt x="694777" y="2148169"/>
                  <a:pt x="699699" y="2148096"/>
                  <a:pt x="703692" y="2145878"/>
                </a:cubicBezTo>
                <a:cubicBezTo>
                  <a:pt x="703706" y="2145870"/>
                  <a:pt x="736188" y="2124214"/>
                  <a:pt x="742694" y="2119876"/>
                </a:cubicBezTo>
                <a:cubicBezTo>
                  <a:pt x="751193" y="2114210"/>
                  <a:pt x="757140" y="2105431"/>
                  <a:pt x="764363" y="2098208"/>
                </a:cubicBezTo>
                <a:cubicBezTo>
                  <a:pt x="768046" y="2094525"/>
                  <a:pt x="773297" y="2092795"/>
                  <a:pt x="777364" y="2089541"/>
                </a:cubicBezTo>
                <a:cubicBezTo>
                  <a:pt x="780555" y="2086989"/>
                  <a:pt x="782840" y="2083425"/>
                  <a:pt x="786031" y="2080873"/>
                </a:cubicBezTo>
                <a:cubicBezTo>
                  <a:pt x="790098" y="2077619"/>
                  <a:pt x="795031" y="2075540"/>
                  <a:pt x="799032" y="2072206"/>
                </a:cubicBezTo>
                <a:cubicBezTo>
                  <a:pt x="832400" y="2044400"/>
                  <a:pt x="792755" y="2072056"/>
                  <a:pt x="825034" y="2050538"/>
                </a:cubicBezTo>
                <a:cubicBezTo>
                  <a:pt x="829368" y="2044760"/>
                  <a:pt x="833334" y="2038687"/>
                  <a:pt x="838035" y="2033203"/>
                </a:cubicBezTo>
                <a:cubicBezTo>
                  <a:pt x="842023" y="2028550"/>
                  <a:pt x="847113" y="2024910"/>
                  <a:pt x="851036" y="2020202"/>
                </a:cubicBezTo>
                <a:cubicBezTo>
                  <a:pt x="854370" y="2016201"/>
                  <a:pt x="856369" y="2011202"/>
                  <a:pt x="859703" y="2007201"/>
                </a:cubicBezTo>
                <a:cubicBezTo>
                  <a:pt x="863626" y="2002493"/>
                  <a:pt x="868780" y="1998908"/>
                  <a:pt x="872704" y="1994200"/>
                </a:cubicBezTo>
                <a:cubicBezTo>
                  <a:pt x="876038" y="1990199"/>
                  <a:pt x="878117" y="1985267"/>
                  <a:pt x="881371" y="1981200"/>
                </a:cubicBezTo>
                <a:cubicBezTo>
                  <a:pt x="883924" y="1978009"/>
                  <a:pt x="887587" y="1975801"/>
                  <a:pt x="890039" y="1972532"/>
                </a:cubicBezTo>
                <a:lnTo>
                  <a:pt x="916040" y="1933529"/>
                </a:lnTo>
                <a:cubicBezTo>
                  <a:pt x="918929" y="1929195"/>
                  <a:pt x="924707" y="1927751"/>
                  <a:pt x="929041" y="1924862"/>
                </a:cubicBezTo>
                <a:cubicBezTo>
                  <a:pt x="931930" y="1920528"/>
                  <a:pt x="934026" y="1915544"/>
                  <a:pt x="937709" y="1911861"/>
                </a:cubicBezTo>
                <a:cubicBezTo>
                  <a:pt x="941392" y="1908178"/>
                  <a:pt x="947280" y="1907114"/>
                  <a:pt x="950710" y="1903194"/>
                </a:cubicBezTo>
                <a:cubicBezTo>
                  <a:pt x="957569" y="1895355"/>
                  <a:pt x="962266" y="1885859"/>
                  <a:pt x="968044" y="1877192"/>
                </a:cubicBezTo>
                <a:cubicBezTo>
                  <a:pt x="970933" y="1872858"/>
                  <a:pt x="973028" y="1867874"/>
                  <a:pt x="976711" y="1864191"/>
                </a:cubicBezTo>
                <a:cubicBezTo>
                  <a:pt x="997729" y="1843173"/>
                  <a:pt x="987247" y="1851389"/>
                  <a:pt x="1007047" y="1838189"/>
                </a:cubicBezTo>
                <a:lnTo>
                  <a:pt x="1033049" y="1799186"/>
                </a:lnTo>
                <a:cubicBezTo>
                  <a:pt x="1035583" y="1795385"/>
                  <a:pt x="1035165" y="1790178"/>
                  <a:pt x="1037383" y="1786185"/>
                </a:cubicBezTo>
                <a:cubicBezTo>
                  <a:pt x="1042442" y="1777079"/>
                  <a:pt x="1051423" y="1770065"/>
                  <a:pt x="1054717" y="1760183"/>
                </a:cubicBezTo>
                <a:cubicBezTo>
                  <a:pt x="1069283" y="1716489"/>
                  <a:pt x="1047059" y="1784264"/>
                  <a:pt x="1063384" y="1729848"/>
                </a:cubicBezTo>
                <a:cubicBezTo>
                  <a:pt x="1066009" y="1721097"/>
                  <a:pt x="1069163" y="1712513"/>
                  <a:pt x="1072052" y="1703846"/>
                </a:cubicBezTo>
                <a:cubicBezTo>
                  <a:pt x="1073497" y="1699512"/>
                  <a:pt x="1073851" y="1694646"/>
                  <a:pt x="1076385" y="1690845"/>
                </a:cubicBezTo>
                <a:lnTo>
                  <a:pt x="1085053" y="1677844"/>
                </a:lnTo>
                <a:cubicBezTo>
                  <a:pt x="1095944" y="1645166"/>
                  <a:pt x="1081252" y="1685445"/>
                  <a:pt x="1098054" y="1651842"/>
                </a:cubicBezTo>
                <a:cubicBezTo>
                  <a:pt x="1100097" y="1647756"/>
                  <a:pt x="1101185" y="1643248"/>
                  <a:pt x="1102387" y="1638841"/>
                </a:cubicBezTo>
                <a:cubicBezTo>
                  <a:pt x="1105521" y="1627349"/>
                  <a:pt x="1108166" y="1615728"/>
                  <a:pt x="1111055" y="1604172"/>
                </a:cubicBezTo>
                <a:cubicBezTo>
                  <a:pt x="1113271" y="1595309"/>
                  <a:pt x="1116833" y="1586837"/>
                  <a:pt x="1119722" y="1578170"/>
                </a:cubicBezTo>
                <a:lnTo>
                  <a:pt x="1141390" y="1513165"/>
                </a:lnTo>
                <a:cubicBezTo>
                  <a:pt x="1146179" y="1498797"/>
                  <a:pt x="1151412" y="1484725"/>
                  <a:pt x="1154391" y="1469829"/>
                </a:cubicBezTo>
                <a:cubicBezTo>
                  <a:pt x="1156114" y="1461213"/>
                  <a:pt x="1157153" y="1452472"/>
                  <a:pt x="1158725" y="1443827"/>
                </a:cubicBezTo>
                <a:cubicBezTo>
                  <a:pt x="1160043" y="1436580"/>
                  <a:pt x="1161938" y="1429439"/>
                  <a:pt x="1163058" y="1422159"/>
                </a:cubicBezTo>
                <a:cubicBezTo>
                  <a:pt x="1167828" y="1391154"/>
                  <a:pt x="1166474" y="1386916"/>
                  <a:pt x="1171726" y="1357154"/>
                </a:cubicBezTo>
                <a:cubicBezTo>
                  <a:pt x="1174286" y="1342647"/>
                  <a:pt x="1177504" y="1328263"/>
                  <a:pt x="1180393" y="1313818"/>
                </a:cubicBezTo>
                <a:cubicBezTo>
                  <a:pt x="1181289" y="1309339"/>
                  <a:pt x="1183282" y="1305151"/>
                  <a:pt x="1184727" y="1300817"/>
                </a:cubicBezTo>
                <a:cubicBezTo>
                  <a:pt x="1183850" y="1262224"/>
                  <a:pt x="1192443" y="1154004"/>
                  <a:pt x="1176059" y="1088468"/>
                </a:cubicBezTo>
                <a:cubicBezTo>
                  <a:pt x="1174951" y="1084036"/>
                  <a:pt x="1173170" y="1079801"/>
                  <a:pt x="1171726" y="1075467"/>
                </a:cubicBezTo>
                <a:cubicBezTo>
                  <a:pt x="1170281" y="1063911"/>
                  <a:pt x="1168753" y="1052364"/>
                  <a:pt x="1167392" y="1040798"/>
                </a:cubicBezTo>
                <a:cubicBezTo>
                  <a:pt x="1165863" y="1027807"/>
                  <a:pt x="1164680" y="1014775"/>
                  <a:pt x="1163058" y="1001795"/>
                </a:cubicBezTo>
                <a:cubicBezTo>
                  <a:pt x="1161791" y="991659"/>
                  <a:pt x="1159992" y="981595"/>
                  <a:pt x="1158725" y="971459"/>
                </a:cubicBezTo>
                <a:cubicBezTo>
                  <a:pt x="1157103" y="958479"/>
                  <a:pt x="1156542" y="945359"/>
                  <a:pt x="1154391" y="932456"/>
                </a:cubicBezTo>
                <a:cubicBezTo>
                  <a:pt x="1153640" y="927950"/>
                  <a:pt x="1151312" y="923847"/>
                  <a:pt x="1150057" y="919455"/>
                </a:cubicBezTo>
                <a:cubicBezTo>
                  <a:pt x="1136954" y="873593"/>
                  <a:pt x="1157662" y="937937"/>
                  <a:pt x="1137057" y="876119"/>
                </a:cubicBezTo>
                <a:cubicBezTo>
                  <a:pt x="1135410" y="871178"/>
                  <a:pt x="1131278" y="867452"/>
                  <a:pt x="1128389" y="863118"/>
                </a:cubicBezTo>
                <a:cubicBezTo>
                  <a:pt x="1126945" y="858784"/>
                  <a:pt x="1125258" y="854524"/>
                  <a:pt x="1124056" y="850117"/>
                </a:cubicBezTo>
                <a:cubicBezTo>
                  <a:pt x="1114871" y="816437"/>
                  <a:pt x="1113945" y="808231"/>
                  <a:pt x="1106721" y="772111"/>
                </a:cubicBezTo>
                <a:cubicBezTo>
                  <a:pt x="1105790" y="767457"/>
                  <a:pt x="1102050" y="744101"/>
                  <a:pt x="1098054" y="737442"/>
                </a:cubicBezTo>
                <a:cubicBezTo>
                  <a:pt x="1095952" y="733938"/>
                  <a:pt x="1092275" y="731664"/>
                  <a:pt x="1089386" y="728775"/>
                </a:cubicBezTo>
                <a:cubicBezTo>
                  <a:pt x="1078781" y="696959"/>
                  <a:pt x="1087179" y="709233"/>
                  <a:pt x="1067718" y="689772"/>
                </a:cubicBezTo>
                <a:cubicBezTo>
                  <a:pt x="1066273" y="685438"/>
                  <a:pt x="1064639" y="681163"/>
                  <a:pt x="1063384" y="676771"/>
                </a:cubicBezTo>
                <a:cubicBezTo>
                  <a:pt x="1061748" y="671044"/>
                  <a:pt x="1061142" y="665014"/>
                  <a:pt x="1059051" y="659437"/>
                </a:cubicBezTo>
                <a:cubicBezTo>
                  <a:pt x="1056783" y="653388"/>
                  <a:pt x="1053273" y="647880"/>
                  <a:pt x="1050384" y="642102"/>
                </a:cubicBezTo>
                <a:cubicBezTo>
                  <a:pt x="1048939" y="634879"/>
                  <a:pt x="1048636" y="627331"/>
                  <a:pt x="1046050" y="620434"/>
                </a:cubicBezTo>
                <a:cubicBezTo>
                  <a:pt x="1044221" y="615557"/>
                  <a:pt x="1039712" y="612091"/>
                  <a:pt x="1037383" y="607433"/>
                </a:cubicBezTo>
                <a:cubicBezTo>
                  <a:pt x="1035340" y="603347"/>
                  <a:pt x="1035315" y="598398"/>
                  <a:pt x="1033049" y="594432"/>
                </a:cubicBezTo>
                <a:cubicBezTo>
                  <a:pt x="1029465" y="588161"/>
                  <a:pt x="1024246" y="582975"/>
                  <a:pt x="1020048" y="577097"/>
                </a:cubicBezTo>
                <a:cubicBezTo>
                  <a:pt x="1011930" y="565731"/>
                  <a:pt x="1008189" y="557661"/>
                  <a:pt x="998380" y="546762"/>
                </a:cubicBezTo>
                <a:cubicBezTo>
                  <a:pt x="990180" y="537651"/>
                  <a:pt x="981045" y="529427"/>
                  <a:pt x="972378" y="520760"/>
                </a:cubicBezTo>
                <a:lnTo>
                  <a:pt x="963711" y="512092"/>
                </a:lnTo>
                <a:cubicBezTo>
                  <a:pt x="960822" y="509203"/>
                  <a:pt x="957309" y="506825"/>
                  <a:pt x="955043" y="503425"/>
                </a:cubicBezTo>
                <a:cubicBezTo>
                  <a:pt x="952154" y="499091"/>
                  <a:pt x="950059" y="494107"/>
                  <a:pt x="946376" y="490424"/>
                </a:cubicBezTo>
                <a:cubicBezTo>
                  <a:pt x="942693" y="486741"/>
                  <a:pt x="937709" y="484646"/>
                  <a:pt x="933375" y="481757"/>
                </a:cubicBezTo>
                <a:cubicBezTo>
                  <a:pt x="930486" y="477423"/>
                  <a:pt x="927962" y="472823"/>
                  <a:pt x="924708" y="468756"/>
                </a:cubicBezTo>
                <a:cubicBezTo>
                  <a:pt x="922156" y="465565"/>
                  <a:pt x="918306" y="463489"/>
                  <a:pt x="916040" y="460089"/>
                </a:cubicBezTo>
                <a:cubicBezTo>
                  <a:pt x="912456" y="454714"/>
                  <a:pt x="910797" y="448232"/>
                  <a:pt x="907373" y="442754"/>
                </a:cubicBezTo>
                <a:cubicBezTo>
                  <a:pt x="903545" y="436629"/>
                  <a:pt x="898706" y="431197"/>
                  <a:pt x="894372" y="425419"/>
                </a:cubicBezTo>
                <a:cubicBezTo>
                  <a:pt x="886847" y="402842"/>
                  <a:pt x="894968" y="420748"/>
                  <a:pt x="881371" y="403751"/>
                </a:cubicBezTo>
                <a:cubicBezTo>
                  <a:pt x="878117" y="399684"/>
                  <a:pt x="875731" y="394988"/>
                  <a:pt x="872704" y="390750"/>
                </a:cubicBezTo>
                <a:cubicBezTo>
                  <a:pt x="868506" y="384873"/>
                  <a:pt x="864327" y="378965"/>
                  <a:pt x="859703" y="373416"/>
                </a:cubicBezTo>
                <a:cubicBezTo>
                  <a:pt x="857087" y="370277"/>
                  <a:pt x="853588" y="367939"/>
                  <a:pt x="851036" y="364748"/>
                </a:cubicBezTo>
                <a:cubicBezTo>
                  <a:pt x="847782" y="360681"/>
                  <a:pt x="846051" y="355430"/>
                  <a:pt x="842368" y="351747"/>
                </a:cubicBezTo>
                <a:cubicBezTo>
                  <a:pt x="832132" y="341511"/>
                  <a:pt x="823929" y="342910"/>
                  <a:pt x="812033" y="334413"/>
                </a:cubicBezTo>
                <a:cubicBezTo>
                  <a:pt x="797618" y="324117"/>
                  <a:pt x="800503" y="321083"/>
                  <a:pt x="790365" y="308411"/>
                </a:cubicBezTo>
                <a:cubicBezTo>
                  <a:pt x="783310" y="299592"/>
                  <a:pt x="778346" y="297510"/>
                  <a:pt x="768696" y="291076"/>
                </a:cubicBezTo>
                <a:cubicBezTo>
                  <a:pt x="765807" y="286742"/>
                  <a:pt x="763712" y="281758"/>
                  <a:pt x="760029" y="278075"/>
                </a:cubicBezTo>
                <a:cubicBezTo>
                  <a:pt x="756346" y="274392"/>
                  <a:pt x="751266" y="272435"/>
                  <a:pt x="747028" y="269408"/>
                </a:cubicBezTo>
                <a:cubicBezTo>
                  <a:pt x="741150" y="265210"/>
                  <a:pt x="735177" y="261108"/>
                  <a:pt x="729693" y="256407"/>
                </a:cubicBezTo>
                <a:cubicBezTo>
                  <a:pt x="725040" y="252419"/>
                  <a:pt x="721596" y="247083"/>
                  <a:pt x="716693" y="243406"/>
                </a:cubicBezTo>
                <a:cubicBezTo>
                  <a:pt x="709954" y="238352"/>
                  <a:pt x="701925" y="235235"/>
                  <a:pt x="695024" y="230405"/>
                </a:cubicBezTo>
                <a:cubicBezTo>
                  <a:pt x="687446" y="225101"/>
                  <a:pt x="681052" y="218202"/>
                  <a:pt x="673356" y="213071"/>
                </a:cubicBezTo>
                <a:cubicBezTo>
                  <a:pt x="667981" y="209487"/>
                  <a:pt x="661499" y="207827"/>
                  <a:pt x="656021" y="204403"/>
                </a:cubicBezTo>
                <a:cubicBezTo>
                  <a:pt x="649896" y="200575"/>
                  <a:pt x="644604" y="195544"/>
                  <a:pt x="638687" y="191402"/>
                </a:cubicBezTo>
                <a:cubicBezTo>
                  <a:pt x="625886" y="182442"/>
                  <a:pt x="612685" y="174067"/>
                  <a:pt x="599684" y="165400"/>
                </a:cubicBezTo>
                <a:lnTo>
                  <a:pt x="573682" y="148066"/>
                </a:lnTo>
                <a:cubicBezTo>
                  <a:pt x="568307" y="144483"/>
                  <a:pt x="561957" y="142604"/>
                  <a:pt x="556348" y="139399"/>
                </a:cubicBezTo>
                <a:cubicBezTo>
                  <a:pt x="551826" y="136815"/>
                  <a:pt x="548107" y="132846"/>
                  <a:pt x="543347" y="130731"/>
                </a:cubicBezTo>
                <a:cubicBezTo>
                  <a:pt x="534998" y="127020"/>
                  <a:pt x="517345" y="122064"/>
                  <a:pt x="517345" y="122064"/>
                </a:cubicBezTo>
                <a:cubicBezTo>
                  <a:pt x="497159" y="101880"/>
                  <a:pt x="523291" y="125037"/>
                  <a:pt x="491343" y="109063"/>
                </a:cubicBezTo>
                <a:cubicBezTo>
                  <a:pt x="487688" y="107236"/>
                  <a:pt x="486431" y="102005"/>
                  <a:pt x="482675" y="100396"/>
                </a:cubicBezTo>
                <a:cubicBezTo>
                  <a:pt x="475905" y="97495"/>
                  <a:pt x="468113" y="98000"/>
                  <a:pt x="461007" y="96062"/>
                </a:cubicBezTo>
                <a:cubicBezTo>
                  <a:pt x="452193" y="93658"/>
                  <a:pt x="443868" y="89611"/>
                  <a:pt x="435005" y="87395"/>
                </a:cubicBezTo>
                <a:lnTo>
                  <a:pt x="400336" y="78728"/>
                </a:lnTo>
                <a:cubicBezTo>
                  <a:pt x="391473" y="76512"/>
                  <a:pt x="383001" y="72949"/>
                  <a:pt x="374334" y="70060"/>
                </a:cubicBezTo>
                <a:lnTo>
                  <a:pt x="322330" y="52726"/>
                </a:lnTo>
                <a:cubicBezTo>
                  <a:pt x="308354" y="48068"/>
                  <a:pt x="292970" y="48716"/>
                  <a:pt x="278994" y="44058"/>
                </a:cubicBezTo>
                <a:cubicBezTo>
                  <a:pt x="239017" y="30733"/>
                  <a:pt x="261951" y="37183"/>
                  <a:pt x="209656" y="26724"/>
                </a:cubicBezTo>
                <a:cubicBezTo>
                  <a:pt x="203815" y="25556"/>
                  <a:pt x="198162" y="23558"/>
                  <a:pt x="192321" y="22390"/>
                </a:cubicBezTo>
                <a:cubicBezTo>
                  <a:pt x="183705" y="20667"/>
                  <a:pt x="174955" y="19675"/>
                  <a:pt x="166319" y="18056"/>
                </a:cubicBezTo>
                <a:cubicBezTo>
                  <a:pt x="151840" y="15341"/>
                  <a:pt x="137551" y="11574"/>
                  <a:pt x="122983" y="9389"/>
                </a:cubicBezTo>
                <a:cubicBezTo>
                  <a:pt x="108626" y="7235"/>
                  <a:pt x="94092" y="6500"/>
                  <a:pt x="79646" y="5055"/>
                </a:cubicBezTo>
                <a:cubicBezTo>
                  <a:pt x="50274" y="14847"/>
                  <a:pt x="86106" y="5055"/>
                  <a:pt x="36310" y="5055"/>
                </a:cubicBezTo>
                <a:cubicBezTo>
                  <a:pt x="18915" y="5055"/>
                  <a:pt x="24031" y="0"/>
                  <a:pt x="18975" y="72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1116"/>
          </a:xfrm>
        </p:spPr>
        <p:txBody>
          <a:bodyPr/>
          <a:lstStyle/>
          <a:p>
            <a:r>
              <a:rPr lang="en-US" dirty="0" smtClean="0"/>
              <a:t>Covering Hemispheres by Ellipsoids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71516"/>
            <a:ext cx="8229600" cy="2019719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= { unit ball }.</a:t>
            </a:r>
          </a:p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7030A0"/>
                </a:solidFill>
              </a:rPr>
              <a:t>H</a:t>
            </a:r>
            <a:r>
              <a:rPr lang="en-US" dirty="0" smtClean="0"/>
              <a:t> = { x :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e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 = { x :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}.</a:t>
            </a:r>
          </a:p>
          <a:p>
            <a:r>
              <a:rPr lang="en-US" dirty="0" smtClean="0"/>
              <a:t>Find a small ellipsoid </a:t>
            </a:r>
            <a:r>
              <a:rPr lang="en-US" dirty="0" smtClean="0">
                <a:solidFill>
                  <a:srgbClr val="0070C0"/>
                </a:solidFill>
              </a:rPr>
              <a:t>B’</a:t>
            </a:r>
            <a:r>
              <a:rPr lang="en-US" dirty="0" smtClean="0"/>
              <a:t> that covers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Å</a:t>
            </a:r>
            <a:r>
              <a:rPr lang="en-US" dirty="0" smtClean="0">
                <a:solidFill>
                  <a:srgbClr val="00B050"/>
                </a:solidFill>
              </a:rPr>
              <a:t>H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2813078" y="2634719"/>
            <a:ext cx="3508592" cy="925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2564842"/>
            <a:ext cx="3657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396343" y="1386673"/>
            <a:ext cx="2351314" cy="2351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2993" y="1125416"/>
            <a:ext cx="1587640" cy="28738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56633" y="124599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6790" y="1245996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B’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2814758" y="2636399"/>
            <a:ext cx="3508592" cy="9253"/>
          </a:xfrm>
          <a:prstGeom prst="straightConnector1">
            <a:avLst/>
          </a:prstGeom>
          <a:ln w="762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40"/>
            <a:ext cx="8229600" cy="858126"/>
          </a:xfrm>
        </p:spPr>
        <p:txBody>
          <a:bodyPr>
            <a:normAutofit/>
          </a:bodyPr>
          <a:lstStyle/>
          <a:p>
            <a:r>
              <a:rPr lang="en-CA" sz="4000" dirty="0" smtClean="0"/>
              <a:t>Rank-1 Updates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3" y="873454"/>
            <a:ext cx="8809636" cy="5034342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CA" b="1" dirty="0" smtClean="0"/>
              <a:t>Def: </a:t>
            </a:r>
            <a:r>
              <a:rPr lang="en-CA" dirty="0" smtClean="0"/>
              <a:t>Let z be a column vector and 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/>
              <a:t> a scalar.</a:t>
            </a:r>
            <a:br>
              <a:rPr lang="en-CA" dirty="0" smtClean="0"/>
            </a:br>
            <a:r>
              <a:rPr lang="en-CA" dirty="0" smtClean="0"/>
              <a:t>A matrix of the form                    is called a </a:t>
            </a:r>
            <a:r>
              <a:rPr lang="en-CA" b="1" dirty="0" smtClean="0">
                <a:solidFill>
                  <a:srgbClr val="FF0000"/>
                </a:solidFill>
              </a:rPr>
              <a:t>rank-1 update matrix</a:t>
            </a:r>
            <a:r>
              <a:rPr lang="en-CA" dirty="0" smtClean="0"/>
              <a:t>.</a:t>
            </a:r>
          </a:p>
          <a:p>
            <a:pPr>
              <a:spcBef>
                <a:spcPts val="1600"/>
              </a:spcBef>
            </a:pPr>
            <a:r>
              <a:rPr lang="en-CA" b="1" dirty="0" smtClean="0"/>
              <a:t>Claim 1:</a:t>
            </a:r>
            <a:r>
              <a:rPr lang="en-CA" dirty="0" smtClean="0"/>
              <a:t> Suppose 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/>
              <a:t> </a:t>
            </a:r>
            <a:r>
              <a:rPr lang="en-CA" dirty="0" smtClean="0">
                <a:latin typeface="Symbol"/>
                <a:sym typeface="Symbol"/>
              </a:rPr>
              <a:t></a:t>
            </a:r>
            <a:r>
              <a:rPr lang="en-CA" dirty="0" smtClean="0"/>
              <a:t> -</a:t>
            </a:r>
            <a:r>
              <a:rPr lang="en-CA" dirty="0" smtClean="0">
                <a:latin typeface="Calibri"/>
              </a:rPr>
              <a:t>1/</a:t>
            </a:r>
            <a:r>
              <a:rPr lang="en-CA" dirty="0" err="1" smtClean="0">
                <a:latin typeface="Calibri"/>
              </a:rPr>
              <a:t>z</a:t>
            </a:r>
            <a:r>
              <a:rPr lang="en-CA" baseline="30000" dirty="0" err="1" smtClean="0">
                <a:latin typeface="Calibri"/>
              </a:rPr>
              <a:t>T</a:t>
            </a:r>
            <a:r>
              <a:rPr lang="en-CA" dirty="0" err="1" smtClean="0"/>
              <a:t>z</a:t>
            </a:r>
            <a:r>
              <a:rPr lang="en-CA" dirty="0" smtClean="0"/>
              <a:t>. Then</a:t>
            </a:r>
            <a:br>
              <a:rPr lang="en-CA" dirty="0" smtClean="0"/>
            </a:br>
            <a:r>
              <a:rPr lang="en-CA" dirty="0" smtClean="0"/>
              <a:t> 					  where  </a:t>
            </a:r>
            <a:r>
              <a:rPr lang="en-CA" dirty="0" smtClean="0">
                <a:latin typeface="cmmi10"/>
              </a:rPr>
              <a:t>¯</a:t>
            </a:r>
            <a:r>
              <a:rPr lang="en-CA" dirty="0" smtClean="0"/>
              <a:t> = -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/>
              <a:t>/(1+</a:t>
            </a:r>
            <a:r>
              <a:rPr lang="en-CA" dirty="0" smtClean="0">
                <a:latin typeface="cmmi10"/>
              </a:rPr>
              <a:t>®</a:t>
            </a:r>
            <a:r>
              <a:rPr lang="en-CA" dirty="0" err="1" smtClean="0"/>
              <a:t>z</a:t>
            </a:r>
            <a:r>
              <a:rPr lang="en-CA" baseline="30000" dirty="0" err="1" smtClean="0"/>
              <a:t>T</a:t>
            </a:r>
            <a:r>
              <a:rPr lang="en-CA" dirty="0" err="1" smtClean="0"/>
              <a:t>z</a:t>
            </a:r>
            <a:r>
              <a:rPr lang="en-CA" dirty="0" smtClean="0"/>
              <a:t>).</a:t>
            </a:r>
          </a:p>
          <a:p>
            <a:pPr>
              <a:spcBef>
                <a:spcPts val="1600"/>
              </a:spcBef>
            </a:pPr>
            <a:r>
              <a:rPr lang="en-CA" b="1" dirty="0" smtClean="0"/>
              <a:t>Claim 2:</a:t>
            </a:r>
            <a:r>
              <a:rPr lang="en-CA" dirty="0" smtClean="0"/>
              <a:t> If 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>
                <a:latin typeface="cmsy10"/>
              </a:rPr>
              <a:t>¸</a:t>
            </a:r>
            <a:r>
              <a:rPr lang="en-CA" dirty="0" smtClean="0"/>
              <a:t>-</a:t>
            </a:r>
            <a:r>
              <a:rPr lang="en-CA" dirty="0" smtClean="0">
                <a:latin typeface="Calibri"/>
              </a:rPr>
              <a:t>1/</a:t>
            </a:r>
            <a:r>
              <a:rPr lang="en-CA" dirty="0" err="1" smtClean="0">
                <a:latin typeface="Calibri"/>
              </a:rPr>
              <a:t>z</a:t>
            </a:r>
            <a:r>
              <a:rPr lang="en-CA" baseline="30000" dirty="0" err="1" smtClean="0">
                <a:latin typeface="Calibri"/>
              </a:rPr>
              <a:t>T</a:t>
            </a:r>
            <a:r>
              <a:rPr lang="en-CA" dirty="0" smtClean="0"/>
              <a:t> z then                    is PSD.</a:t>
            </a:r>
            <a:br>
              <a:rPr lang="en-CA" dirty="0" smtClean="0"/>
            </a:br>
            <a:r>
              <a:rPr lang="en-CA" dirty="0" smtClean="0"/>
              <a:t>   </a:t>
            </a:r>
            <a:r>
              <a:rPr lang="en-CA" sz="1200" dirty="0" smtClean="0"/>
              <a:t> </a:t>
            </a:r>
            <a:r>
              <a:rPr lang="en-CA" dirty="0" smtClean="0"/>
              <a:t>            </a:t>
            </a:r>
            <a:r>
              <a:rPr lang="en-CA" sz="1200" dirty="0" smtClean="0"/>
              <a:t> </a:t>
            </a:r>
            <a:r>
              <a:rPr lang="en-CA" dirty="0" smtClean="0"/>
              <a:t>If 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/>
              <a:t>&gt;-1/</a:t>
            </a:r>
            <a:r>
              <a:rPr lang="en-CA" dirty="0" err="1" smtClean="0"/>
              <a:t>z</a:t>
            </a:r>
            <a:r>
              <a:rPr lang="en-CA" baseline="30000" dirty="0" err="1" smtClean="0"/>
              <a:t>T</a:t>
            </a:r>
            <a:r>
              <a:rPr lang="en-CA" dirty="0" smtClean="0"/>
              <a:t> z then                     </a:t>
            </a:r>
            <a:r>
              <a:rPr lang="en-CA" sz="1100" dirty="0" smtClean="0"/>
              <a:t> </a:t>
            </a:r>
            <a:r>
              <a:rPr lang="en-CA" dirty="0" smtClean="0"/>
              <a:t>is PD.</a:t>
            </a:r>
          </a:p>
          <a:p>
            <a:pPr>
              <a:spcBef>
                <a:spcPts val="1600"/>
              </a:spcBef>
            </a:pPr>
            <a:r>
              <a:rPr lang="en-CA" b="1" dirty="0" smtClean="0"/>
              <a:t>Claim 3: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4143048" y="1378261"/>
            <a:ext cx="1469444" cy="413704"/>
          </a:xfrm>
          <a:prstGeom prst="rect">
            <a:avLst/>
          </a:prstGeom>
          <a:noFill/>
          <a:ln/>
          <a:effectLst/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624415" y="3070746"/>
            <a:ext cx="4179159" cy="469155"/>
          </a:xfrm>
          <a:prstGeom prst="rect">
            <a:avLst/>
          </a:prstGeom>
          <a:noFill/>
          <a:ln/>
          <a:effectLst/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4989213" y="3766620"/>
            <a:ext cx="1469444" cy="413704"/>
          </a:xfrm>
          <a:prstGeom prst="rect">
            <a:avLst/>
          </a:prstGeom>
          <a:noFill/>
          <a:ln/>
          <a:effectLst/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4989213" y="4257940"/>
            <a:ext cx="1469444" cy="413704"/>
          </a:xfrm>
          <a:prstGeom prst="rect">
            <a:avLst/>
          </a:prstGeom>
          <a:noFill/>
          <a:ln/>
          <a:effectLst/>
        </p:spPr>
      </p:pic>
      <p:pic>
        <p:nvPicPr>
          <p:cNvPr id="15" name="Picture 14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2082504" y="4967792"/>
            <a:ext cx="4107824" cy="46915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Convex Sets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Def: </a:t>
            </a:r>
            <a:r>
              <a:rPr lang="en-US" dirty="0" smtClean="0"/>
              <a:t>Let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k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Let </a:t>
            </a:r>
            <a:r>
              <a:rPr lang="en-US" dirty="0" smtClean="0">
                <a:latin typeface="cmmi10"/>
              </a:rPr>
              <a:t>®</a:t>
            </a:r>
            <a:r>
              <a:rPr lang="en-US" b="1" baseline="-25000" dirty="0" smtClean="0">
                <a:latin typeface="cmmi10"/>
              </a:rPr>
              <a:t>1</a:t>
            </a:r>
            <a:r>
              <a:rPr lang="en-US" dirty="0" smtClean="0"/>
              <a:t>,…,</a:t>
            </a:r>
            <a:r>
              <a:rPr lang="en-US" dirty="0" smtClean="0">
                <a:latin typeface="cmmi10"/>
              </a:rPr>
              <a:t>®</a:t>
            </a:r>
            <a:r>
              <a:rPr lang="en-US" baseline="-25000" dirty="0" smtClean="0">
                <a:latin typeface="cmmi10"/>
              </a:rPr>
              <a:t>k</a:t>
            </a:r>
            <a:r>
              <a:rPr lang="en-US" dirty="0" smtClean="0"/>
              <a:t> satisfy </a:t>
            </a:r>
            <a:r>
              <a:rPr lang="en-US" dirty="0" smtClean="0">
                <a:latin typeface="cmmi10"/>
              </a:rPr>
              <a:t>®</a:t>
            </a:r>
            <a:r>
              <a:rPr lang="en-US" baseline="-25000" dirty="0" err="1" smtClean="0">
                <a:latin typeface="cmmi10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 for all </a:t>
            </a:r>
            <a:r>
              <a:rPr lang="en-US" dirty="0" err="1" smtClean="0"/>
              <a:t>i</a:t>
            </a:r>
            <a:r>
              <a:rPr lang="en-US" dirty="0" smtClean="0"/>
              <a:t> and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®</a:t>
            </a:r>
            <a:r>
              <a:rPr lang="en-US" baseline="-25000" dirty="0" err="1" smtClean="0">
                <a:latin typeface="cmmi10"/>
              </a:rPr>
              <a:t>i</a:t>
            </a:r>
            <a:r>
              <a:rPr lang="en-US" dirty="0" smtClean="0"/>
              <a:t> = 1.</a:t>
            </a:r>
            <a:br>
              <a:rPr lang="en-US" dirty="0" smtClean="0"/>
            </a:br>
            <a:r>
              <a:rPr lang="en-US" dirty="0" smtClean="0"/>
              <a:t>The point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®</a:t>
            </a:r>
            <a:r>
              <a:rPr lang="en-US" baseline="-25000" dirty="0" err="1" smtClean="0">
                <a:latin typeface="cmmi10"/>
              </a:rPr>
              <a:t>i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FF0000"/>
                </a:solidFill>
              </a:rPr>
              <a:t>convex combination </a:t>
            </a:r>
            <a:r>
              <a:rPr lang="en-US" dirty="0" smtClean="0"/>
              <a:t>of the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’s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Def:</a:t>
            </a:r>
            <a:r>
              <a:rPr lang="en-US" dirty="0" smtClean="0"/>
              <a:t> A set C </a:t>
            </a:r>
            <a:r>
              <a:rPr lang="en-US" dirty="0" smtClean="0">
                <a:latin typeface="cmsy10"/>
              </a:rPr>
              <a:t>µ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convex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for every x, y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C and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[0,1], the convex combination 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x</a:t>
            </a:r>
            <a:r>
              <a:rPr lang="en-US" sz="1600" dirty="0" smtClean="0"/>
              <a:t> </a:t>
            </a:r>
            <a:r>
              <a:rPr lang="en-US" dirty="0" smtClean="0"/>
              <a:t>+</a:t>
            </a:r>
            <a:r>
              <a:rPr lang="en-US" sz="1300" dirty="0" smtClean="0"/>
              <a:t> </a:t>
            </a:r>
            <a:r>
              <a:rPr lang="en-US" dirty="0" smtClean="0"/>
              <a:t>(1-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)y is in C.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b="1" dirty="0" smtClean="0"/>
              <a:t>Claim 1</a:t>
            </a:r>
            <a:r>
              <a:rPr lang="en-US" dirty="0" smtClean="0"/>
              <a:t>: Any </a:t>
            </a:r>
            <a:r>
              <a:rPr lang="en-US" dirty="0" err="1" smtClean="0"/>
              <a:t>halfspace</a:t>
            </a:r>
            <a:r>
              <a:rPr lang="en-US" dirty="0" smtClean="0"/>
              <a:t> is convex.</a:t>
            </a:r>
          </a:p>
          <a:p>
            <a:r>
              <a:rPr lang="en-US" b="1" dirty="0" smtClean="0"/>
              <a:t>Claim 2</a:t>
            </a:r>
            <a:r>
              <a:rPr lang="en-US" dirty="0" smtClean="0"/>
              <a:t>: The intersection of any number of convex sets is convex.</a:t>
            </a:r>
          </a:p>
          <a:p>
            <a:r>
              <a:rPr lang="en-US" b="1" dirty="0" smtClean="0"/>
              <a:t>Corollary</a:t>
            </a:r>
            <a:r>
              <a:rPr lang="en-US" dirty="0" smtClean="0"/>
              <a:t>: Every polyhedron is convex.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4851779" y="2887051"/>
            <a:ext cx="2008505" cy="1319544"/>
            <a:chOff x="5105392" y="2296316"/>
            <a:chExt cx="2613797" cy="1717211"/>
          </a:xfrm>
        </p:grpSpPr>
        <p:sp>
          <p:nvSpPr>
            <p:cNvPr id="17" name="Freeform 16"/>
            <p:cNvSpPr/>
            <p:nvPr/>
          </p:nvSpPr>
          <p:spPr>
            <a:xfrm>
              <a:off x="5105392" y="2397726"/>
              <a:ext cx="2228848" cy="1362076"/>
            </a:xfrm>
            <a:custGeom>
              <a:avLst/>
              <a:gdLst>
                <a:gd name="connsiteX0" fmla="*/ 819150 w 2228850"/>
                <a:gd name="connsiteY0" fmla="*/ 114300 h 1362075"/>
                <a:gd name="connsiteX1" fmla="*/ 781050 w 2228850"/>
                <a:gd name="connsiteY1" fmla="*/ 123825 h 1362075"/>
                <a:gd name="connsiteX2" fmla="*/ 409575 w 2228850"/>
                <a:gd name="connsiteY2" fmla="*/ 352425 h 1362075"/>
                <a:gd name="connsiteX3" fmla="*/ 285750 w 2228850"/>
                <a:gd name="connsiteY3" fmla="*/ 466725 h 1362075"/>
                <a:gd name="connsiteX4" fmla="*/ 200025 w 2228850"/>
                <a:gd name="connsiteY4" fmla="*/ 590550 h 1362075"/>
                <a:gd name="connsiteX5" fmla="*/ 171450 w 2228850"/>
                <a:gd name="connsiteY5" fmla="*/ 647700 h 1362075"/>
                <a:gd name="connsiteX6" fmla="*/ 142875 w 2228850"/>
                <a:gd name="connsiteY6" fmla="*/ 685800 h 1362075"/>
                <a:gd name="connsiteX7" fmla="*/ 104775 w 2228850"/>
                <a:gd name="connsiteY7" fmla="*/ 781050 h 1362075"/>
                <a:gd name="connsiteX8" fmla="*/ 85725 w 2228850"/>
                <a:gd name="connsiteY8" fmla="*/ 828675 h 1362075"/>
                <a:gd name="connsiteX9" fmla="*/ 66675 w 2228850"/>
                <a:gd name="connsiteY9" fmla="*/ 857250 h 1362075"/>
                <a:gd name="connsiteX10" fmla="*/ 47625 w 2228850"/>
                <a:gd name="connsiteY10" fmla="*/ 914400 h 1362075"/>
                <a:gd name="connsiteX11" fmla="*/ 28575 w 2228850"/>
                <a:gd name="connsiteY11" fmla="*/ 952500 h 1362075"/>
                <a:gd name="connsiteX12" fmla="*/ 0 w 2228850"/>
                <a:gd name="connsiteY12" fmla="*/ 1057275 h 1362075"/>
                <a:gd name="connsiteX13" fmla="*/ 19050 w 2228850"/>
                <a:gd name="connsiteY13" fmla="*/ 1219200 h 1362075"/>
                <a:gd name="connsiteX14" fmla="*/ 38100 w 2228850"/>
                <a:gd name="connsiteY14" fmla="*/ 1276350 h 1362075"/>
                <a:gd name="connsiteX15" fmla="*/ 123825 w 2228850"/>
                <a:gd name="connsiteY15" fmla="*/ 1323975 h 1362075"/>
                <a:gd name="connsiteX16" fmla="*/ 190500 w 2228850"/>
                <a:gd name="connsiteY16" fmla="*/ 1352550 h 1362075"/>
                <a:gd name="connsiteX17" fmla="*/ 295275 w 2228850"/>
                <a:gd name="connsiteY17" fmla="*/ 1362075 h 1362075"/>
                <a:gd name="connsiteX18" fmla="*/ 352425 w 2228850"/>
                <a:gd name="connsiteY18" fmla="*/ 1352550 h 1362075"/>
                <a:gd name="connsiteX19" fmla="*/ 419100 w 2228850"/>
                <a:gd name="connsiteY19" fmla="*/ 1343025 h 1362075"/>
                <a:gd name="connsiteX20" fmla="*/ 447675 w 2228850"/>
                <a:gd name="connsiteY20" fmla="*/ 1333500 h 1362075"/>
                <a:gd name="connsiteX21" fmla="*/ 504825 w 2228850"/>
                <a:gd name="connsiteY21" fmla="*/ 1285875 h 1362075"/>
                <a:gd name="connsiteX22" fmla="*/ 542925 w 2228850"/>
                <a:gd name="connsiteY22" fmla="*/ 1228725 h 1362075"/>
                <a:gd name="connsiteX23" fmla="*/ 561975 w 2228850"/>
                <a:gd name="connsiteY23" fmla="*/ 1162050 h 1362075"/>
                <a:gd name="connsiteX24" fmla="*/ 581025 w 2228850"/>
                <a:gd name="connsiteY24" fmla="*/ 1085850 h 1362075"/>
                <a:gd name="connsiteX25" fmla="*/ 600075 w 2228850"/>
                <a:gd name="connsiteY25" fmla="*/ 838200 h 1362075"/>
                <a:gd name="connsiteX26" fmla="*/ 619125 w 2228850"/>
                <a:gd name="connsiteY26" fmla="*/ 771525 h 1362075"/>
                <a:gd name="connsiteX27" fmla="*/ 657225 w 2228850"/>
                <a:gd name="connsiteY27" fmla="*/ 714375 h 1362075"/>
                <a:gd name="connsiteX28" fmla="*/ 714375 w 2228850"/>
                <a:gd name="connsiteY28" fmla="*/ 685800 h 1362075"/>
                <a:gd name="connsiteX29" fmla="*/ 742950 w 2228850"/>
                <a:gd name="connsiteY29" fmla="*/ 657225 h 1362075"/>
                <a:gd name="connsiteX30" fmla="*/ 771525 w 2228850"/>
                <a:gd name="connsiteY30" fmla="*/ 647700 h 1362075"/>
                <a:gd name="connsiteX31" fmla="*/ 819150 w 2228850"/>
                <a:gd name="connsiteY31" fmla="*/ 628650 h 1362075"/>
                <a:gd name="connsiteX32" fmla="*/ 847725 w 2228850"/>
                <a:gd name="connsiteY32" fmla="*/ 619125 h 1362075"/>
                <a:gd name="connsiteX33" fmla="*/ 914400 w 2228850"/>
                <a:gd name="connsiteY33" fmla="*/ 590550 h 1362075"/>
                <a:gd name="connsiteX34" fmla="*/ 952500 w 2228850"/>
                <a:gd name="connsiteY34" fmla="*/ 581025 h 1362075"/>
                <a:gd name="connsiteX35" fmla="*/ 990600 w 2228850"/>
                <a:gd name="connsiteY35" fmla="*/ 561975 h 1362075"/>
                <a:gd name="connsiteX36" fmla="*/ 1066800 w 2228850"/>
                <a:gd name="connsiteY36" fmla="*/ 552450 h 1362075"/>
                <a:gd name="connsiteX37" fmla="*/ 1123950 w 2228850"/>
                <a:gd name="connsiteY37" fmla="*/ 542925 h 1362075"/>
                <a:gd name="connsiteX38" fmla="*/ 1438275 w 2228850"/>
                <a:gd name="connsiteY38" fmla="*/ 552450 h 1362075"/>
                <a:gd name="connsiteX39" fmla="*/ 1628775 w 2228850"/>
                <a:gd name="connsiteY39" fmla="*/ 581025 h 1362075"/>
                <a:gd name="connsiteX40" fmla="*/ 1762125 w 2228850"/>
                <a:gd name="connsiteY40" fmla="*/ 600075 h 1362075"/>
                <a:gd name="connsiteX41" fmla="*/ 1819275 w 2228850"/>
                <a:gd name="connsiteY41" fmla="*/ 609600 h 1362075"/>
                <a:gd name="connsiteX42" fmla="*/ 1885950 w 2228850"/>
                <a:gd name="connsiteY42" fmla="*/ 600075 h 1362075"/>
                <a:gd name="connsiteX43" fmla="*/ 1933575 w 2228850"/>
                <a:gd name="connsiteY43" fmla="*/ 590550 h 1362075"/>
                <a:gd name="connsiteX44" fmla="*/ 2000250 w 2228850"/>
                <a:gd name="connsiteY44" fmla="*/ 571500 h 1362075"/>
                <a:gd name="connsiteX45" fmla="*/ 2047875 w 2228850"/>
                <a:gd name="connsiteY45" fmla="*/ 552450 h 1362075"/>
                <a:gd name="connsiteX46" fmla="*/ 2076450 w 2228850"/>
                <a:gd name="connsiteY46" fmla="*/ 533400 h 1362075"/>
                <a:gd name="connsiteX47" fmla="*/ 2133600 w 2228850"/>
                <a:gd name="connsiteY47" fmla="*/ 504825 h 1362075"/>
                <a:gd name="connsiteX48" fmla="*/ 2190750 w 2228850"/>
                <a:gd name="connsiteY48" fmla="*/ 447675 h 1362075"/>
                <a:gd name="connsiteX49" fmla="*/ 2209800 w 2228850"/>
                <a:gd name="connsiteY49" fmla="*/ 400050 h 1362075"/>
                <a:gd name="connsiteX50" fmla="*/ 2219325 w 2228850"/>
                <a:gd name="connsiteY50" fmla="*/ 361950 h 1362075"/>
                <a:gd name="connsiteX51" fmla="*/ 2228850 w 2228850"/>
                <a:gd name="connsiteY51" fmla="*/ 333375 h 1362075"/>
                <a:gd name="connsiteX52" fmla="*/ 2219325 w 2228850"/>
                <a:gd name="connsiteY52" fmla="*/ 266700 h 1362075"/>
                <a:gd name="connsiteX53" fmla="*/ 2190750 w 2228850"/>
                <a:gd name="connsiteY53" fmla="*/ 171450 h 1362075"/>
                <a:gd name="connsiteX54" fmla="*/ 2133600 w 2228850"/>
                <a:gd name="connsiteY54" fmla="*/ 114300 h 1362075"/>
                <a:gd name="connsiteX55" fmla="*/ 1962150 w 2228850"/>
                <a:gd name="connsiteY55" fmla="*/ 28575 h 1362075"/>
                <a:gd name="connsiteX56" fmla="*/ 1895475 w 2228850"/>
                <a:gd name="connsiteY56" fmla="*/ 9525 h 1362075"/>
                <a:gd name="connsiteX57" fmla="*/ 1828800 w 2228850"/>
                <a:gd name="connsiteY57" fmla="*/ 0 h 1362075"/>
                <a:gd name="connsiteX58" fmla="*/ 1666875 w 2228850"/>
                <a:gd name="connsiteY58" fmla="*/ 9525 h 1362075"/>
                <a:gd name="connsiteX59" fmla="*/ 1485900 w 2228850"/>
                <a:gd name="connsiteY59" fmla="*/ 19050 h 1362075"/>
                <a:gd name="connsiteX60" fmla="*/ 1047750 w 2228850"/>
                <a:gd name="connsiteY60" fmla="*/ 47625 h 1362075"/>
                <a:gd name="connsiteX61" fmla="*/ 914400 w 2228850"/>
                <a:gd name="connsiteY61" fmla="*/ 66675 h 1362075"/>
                <a:gd name="connsiteX62" fmla="*/ 847725 w 2228850"/>
                <a:gd name="connsiteY62" fmla="*/ 85725 h 1362075"/>
                <a:gd name="connsiteX63" fmla="*/ 809625 w 2228850"/>
                <a:gd name="connsiteY63" fmla="*/ 95250 h 1362075"/>
                <a:gd name="connsiteX64" fmla="*/ 819150 w 2228850"/>
                <a:gd name="connsiteY64" fmla="*/ 114300 h 136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228850" h="1362075">
                  <a:moveTo>
                    <a:pt x="819150" y="114300"/>
                  </a:moveTo>
                  <a:cubicBezTo>
                    <a:pt x="814388" y="119062"/>
                    <a:pt x="793637" y="120229"/>
                    <a:pt x="781050" y="123825"/>
                  </a:cubicBezTo>
                  <a:cubicBezTo>
                    <a:pt x="645352" y="162596"/>
                    <a:pt x="469773" y="312293"/>
                    <a:pt x="409575" y="352425"/>
                  </a:cubicBezTo>
                  <a:cubicBezTo>
                    <a:pt x="384401" y="369208"/>
                    <a:pt x="298825" y="447112"/>
                    <a:pt x="285750" y="466725"/>
                  </a:cubicBezTo>
                  <a:cubicBezTo>
                    <a:pt x="232500" y="546600"/>
                    <a:pt x="260958" y="505244"/>
                    <a:pt x="200025" y="590550"/>
                  </a:cubicBezTo>
                  <a:cubicBezTo>
                    <a:pt x="187645" y="607881"/>
                    <a:pt x="182408" y="629437"/>
                    <a:pt x="171450" y="647700"/>
                  </a:cubicBezTo>
                  <a:cubicBezTo>
                    <a:pt x="163282" y="661313"/>
                    <a:pt x="152400" y="673100"/>
                    <a:pt x="142875" y="685800"/>
                  </a:cubicBezTo>
                  <a:cubicBezTo>
                    <a:pt x="106121" y="796061"/>
                    <a:pt x="142149" y="696959"/>
                    <a:pt x="104775" y="781050"/>
                  </a:cubicBezTo>
                  <a:cubicBezTo>
                    <a:pt x="97831" y="796674"/>
                    <a:pt x="93371" y="813382"/>
                    <a:pt x="85725" y="828675"/>
                  </a:cubicBezTo>
                  <a:cubicBezTo>
                    <a:pt x="80605" y="838914"/>
                    <a:pt x="71324" y="846789"/>
                    <a:pt x="66675" y="857250"/>
                  </a:cubicBezTo>
                  <a:cubicBezTo>
                    <a:pt x="58520" y="875600"/>
                    <a:pt x="53975" y="895350"/>
                    <a:pt x="47625" y="914400"/>
                  </a:cubicBezTo>
                  <a:cubicBezTo>
                    <a:pt x="43135" y="927870"/>
                    <a:pt x="33848" y="939317"/>
                    <a:pt x="28575" y="952500"/>
                  </a:cubicBezTo>
                  <a:cubicBezTo>
                    <a:pt x="9239" y="1000839"/>
                    <a:pt x="9566" y="1009446"/>
                    <a:pt x="0" y="1057275"/>
                  </a:cubicBezTo>
                  <a:cubicBezTo>
                    <a:pt x="4437" y="1110523"/>
                    <a:pt x="4751" y="1166769"/>
                    <a:pt x="19050" y="1219200"/>
                  </a:cubicBezTo>
                  <a:cubicBezTo>
                    <a:pt x="24334" y="1238573"/>
                    <a:pt x="23901" y="1262151"/>
                    <a:pt x="38100" y="1276350"/>
                  </a:cubicBezTo>
                  <a:cubicBezTo>
                    <a:pt x="80874" y="1319124"/>
                    <a:pt x="53896" y="1300665"/>
                    <a:pt x="123825" y="1323975"/>
                  </a:cubicBezTo>
                  <a:cubicBezTo>
                    <a:pt x="152639" y="1333580"/>
                    <a:pt x="161371" y="1348389"/>
                    <a:pt x="190500" y="1352550"/>
                  </a:cubicBezTo>
                  <a:cubicBezTo>
                    <a:pt x="225217" y="1357510"/>
                    <a:pt x="260350" y="1358900"/>
                    <a:pt x="295275" y="1362075"/>
                  </a:cubicBezTo>
                  <a:lnTo>
                    <a:pt x="352425" y="1352550"/>
                  </a:lnTo>
                  <a:cubicBezTo>
                    <a:pt x="374615" y="1349136"/>
                    <a:pt x="397085" y="1347428"/>
                    <a:pt x="419100" y="1343025"/>
                  </a:cubicBezTo>
                  <a:cubicBezTo>
                    <a:pt x="428945" y="1341056"/>
                    <a:pt x="438150" y="1336675"/>
                    <a:pt x="447675" y="1333500"/>
                  </a:cubicBezTo>
                  <a:cubicBezTo>
                    <a:pt x="473075" y="1316567"/>
                    <a:pt x="485080" y="1311262"/>
                    <a:pt x="504825" y="1285875"/>
                  </a:cubicBezTo>
                  <a:cubicBezTo>
                    <a:pt x="518881" y="1267803"/>
                    <a:pt x="535685" y="1250445"/>
                    <a:pt x="542925" y="1228725"/>
                  </a:cubicBezTo>
                  <a:cubicBezTo>
                    <a:pt x="565763" y="1160212"/>
                    <a:pt x="538055" y="1245771"/>
                    <a:pt x="561975" y="1162050"/>
                  </a:cubicBezTo>
                  <a:cubicBezTo>
                    <a:pt x="581501" y="1093709"/>
                    <a:pt x="561660" y="1182676"/>
                    <a:pt x="581025" y="1085850"/>
                  </a:cubicBezTo>
                  <a:cubicBezTo>
                    <a:pt x="587130" y="963751"/>
                    <a:pt x="581429" y="931428"/>
                    <a:pt x="600075" y="838200"/>
                  </a:cubicBezTo>
                  <a:cubicBezTo>
                    <a:pt x="601616" y="830493"/>
                    <a:pt x="613451" y="781738"/>
                    <a:pt x="619125" y="771525"/>
                  </a:cubicBezTo>
                  <a:cubicBezTo>
                    <a:pt x="630244" y="751511"/>
                    <a:pt x="644525" y="733425"/>
                    <a:pt x="657225" y="714375"/>
                  </a:cubicBezTo>
                  <a:cubicBezTo>
                    <a:pt x="667776" y="698548"/>
                    <a:pt x="698075" y="691233"/>
                    <a:pt x="714375" y="685800"/>
                  </a:cubicBezTo>
                  <a:cubicBezTo>
                    <a:pt x="723900" y="676275"/>
                    <a:pt x="731742" y="664697"/>
                    <a:pt x="742950" y="657225"/>
                  </a:cubicBezTo>
                  <a:cubicBezTo>
                    <a:pt x="751304" y="651656"/>
                    <a:pt x="762124" y="651225"/>
                    <a:pt x="771525" y="647700"/>
                  </a:cubicBezTo>
                  <a:cubicBezTo>
                    <a:pt x="787534" y="641697"/>
                    <a:pt x="803141" y="634653"/>
                    <a:pt x="819150" y="628650"/>
                  </a:cubicBezTo>
                  <a:cubicBezTo>
                    <a:pt x="828551" y="625125"/>
                    <a:pt x="838403" y="622854"/>
                    <a:pt x="847725" y="619125"/>
                  </a:cubicBezTo>
                  <a:cubicBezTo>
                    <a:pt x="870176" y="610145"/>
                    <a:pt x="891676" y="598813"/>
                    <a:pt x="914400" y="590550"/>
                  </a:cubicBezTo>
                  <a:cubicBezTo>
                    <a:pt x="926703" y="586076"/>
                    <a:pt x="940243" y="585622"/>
                    <a:pt x="952500" y="581025"/>
                  </a:cubicBezTo>
                  <a:cubicBezTo>
                    <a:pt x="965795" y="576039"/>
                    <a:pt x="976825" y="565419"/>
                    <a:pt x="990600" y="561975"/>
                  </a:cubicBezTo>
                  <a:cubicBezTo>
                    <a:pt x="1015433" y="555767"/>
                    <a:pt x="1041460" y="556070"/>
                    <a:pt x="1066800" y="552450"/>
                  </a:cubicBezTo>
                  <a:cubicBezTo>
                    <a:pt x="1085919" y="549719"/>
                    <a:pt x="1104900" y="546100"/>
                    <a:pt x="1123950" y="542925"/>
                  </a:cubicBezTo>
                  <a:lnTo>
                    <a:pt x="1438275" y="552450"/>
                  </a:lnTo>
                  <a:cubicBezTo>
                    <a:pt x="1521322" y="556313"/>
                    <a:pt x="1547312" y="564732"/>
                    <a:pt x="1628775" y="581025"/>
                  </a:cubicBezTo>
                  <a:cubicBezTo>
                    <a:pt x="1685592" y="592388"/>
                    <a:pt x="1700669" y="591296"/>
                    <a:pt x="1762125" y="600075"/>
                  </a:cubicBezTo>
                  <a:cubicBezTo>
                    <a:pt x="1781244" y="602806"/>
                    <a:pt x="1800225" y="606425"/>
                    <a:pt x="1819275" y="609600"/>
                  </a:cubicBezTo>
                  <a:cubicBezTo>
                    <a:pt x="1841500" y="606425"/>
                    <a:pt x="1863805" y="603766"/>
                    <a:pt x="1885950" y="600075"/>
                  </a:cubicBezTo>
                  <a:cubicBezTo>
                    <a:pt x="1901919" y="597413"/>
                    <a:pt x="1917771" y="594062"/>
                    <a:pt x="1933575" y="590550"/>
                  </a:cubicBezTo>
                  <a:cubicBezTo>
                    <a:pt x="1958140" y="585091"/>
                    <a:pt x="1977107" y="580178"/>
                    <a:pt x="2000250" y="571500"/>
                  </a:cubicBezTo>
                  <a:cubicBezTo>
                    <a:pt x="2016259" y="565497"/>
                    <a:pt x="2032582" y="560096"/>
                    <a:pt x="2047875" y="552450"/>
                  </a:cubicBezTo>
                  <a:cubicBezTo>
                    <a:pt x="2058114" y="547330"/>
                    <a:pt x="2066443" y="538959"/>
                    <a:pt x="2076450" y="533400"/>
                  </a:cubicBezTo>
                  <a:cubicBezTo>
                    <a:pt x="2095068" y="523057"/>
                    <a:pt x="2116561" y="517604"/>
                    <a:pt x="2133600" y="504825"/>
                  </a:cubicBezTo>
                  <a:cubicBezTo>
                    <a:pt x="2155153" y="488661"/>
                    <a:pt x="2190750" y="447675"/>
                    <a:pt x="2190750" y="447675"/>
                  </a:cubicBezTo>
                  <a:cubicBezTo>
                    <a:pt x="2197100" y="431800"/>
                    <a:pt x="2204393" y="416270"/>
                    <a:pt x="2209800" y="400050"/>
                  </a:cubicBezTo>
                  <a:cubicBezTo>
                    <a:pt x="2213940" y="387631"/>
                    <a:pt x="2215729" y="374537"/>
                    <a:pt x="2219325" y="361950"/>
                  </a:cubicBezTo>
                  <a:cubicBezTo>
                    <a:pt x="2222083" y="352296"/>
                    <a:pt x="2225675" y="342900"/>
                    <a:pt x="2228850" y="333375"/>
                  </a:cubicBezTo>
                  <a:cubicBezTo>
                    <a:pt x="2225675" y="311150"/>
                    <a:pt x="2222739" y="288890"/>
                    <a:pt x="2219325" y="266700"/>
                  </a:cubicBezTo>
                  <a:cubicBezTo>
                    <a:pt x="2213975" y="231924"/>
                    <a:pt x="2213651" y="200077"/>
                    <a:pt x="2190750" y="171450"/>
                  </a:cubicBezTo>
                  <a:cubicBezTo>
                    <a:pt x="2173920" y="150413"/>
                    <a:pt x="2152650" y="133350"/>
                    <a:pt x="2133600" y="114300"/>
                  </a:cubicBezTo>
                  <a:cubicBezTo>
                    <a:pt x="2098355" y="79055"/>
                    <a:pt x="2005349" y="42975"/>
                    <a:pt x="1962150" y="28575"/>
                  </a:cubicBezTo>
                  <a:cubicBezTo>
                    <a:pt x="1937667" y="20414"/>
                    <a:pt x="1921787" y="14309"/>
                    <a:pt x="1895475" y="9525"/>
                  </a:cubicBezTo>
                  <a:cubicBezTo>
                    <a:pt x="1873386" y="5509"/>
                    <a:pt x="1851025" y="3175"/>
                    <a:pt x="1828800" y="0"/>
                  </a:cubicBezTo>
                  <a:lnTo>
                    <a:pt x="1666875" y="9525"/>
                  </a:lnTo>
                  <a:lnTo>
                    <a:pt x="1485900" y="19050"/>
                  </a:lnTo>
                  <a:cubicBezTo>
                    <a:pt x="1006136" y="51761"/>
                    <a:pt x="1474096" y="27323"/>
                    <a:pt x="1047750" y="47625"/>
                  </a:cubicBezTo>
                  <a:cubicBezTo>
                    <a:pt x="972864" y="55946"/>
                    <a:pt x="975054" y="53196"/>
                    <a:pt x="914400" y="66675"/>
                  </a:cubicBezTo>
                  <a:cubicBezTo>
                    <a:pt x="847402" y="81563"/>
                    <a:pt x="903412" y="69814"/>
                    <a:pt x="847725" y="85725"/>
                  </a:cubicBezTo>
                  <a:cubicBezTo>
                    <a:pt x="835138" y="89321"/>
                    <a:pt x="822325" y="92075"/>
                    <a:pt x="809625" y="95250"/>
                  </a:cubicBezTo>
                  <a:cubicBezTo>
                    <a:pt x="778408" y="116061"/>
                    <a:pt x="823912" y="109538"/>
                    <a:pt x="819150" y="11430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02923" y="3490306"/>
              <a:ext cx="1816266" cy="52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Not convex</a:t>
              </a:r>
              <a:endParaRPr lang="en-US" sz="28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5486390" y="2760964"/>
              <a:ext cx="1295399" cy="6858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128308" y="3053161"/>
              <a:ext cx="455186" cy="680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x</a:t>
              </a:r>
              <a:endParaRPr lang="en-US" sz="2800" b="1" baseline="-25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0745" y="2296316"/>
              <a:ext cx="461443" cy="680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y</a:t>
              </a:r>
              <a:endParaRPr lang="en-US" sz="2800" b="1" baseline="-25000" dirty="0"/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2489578" y="2883089"/>
            <a:ext cx="1823115" cy="1525136"/>
            <a:chOff x="1371600" y="2438400"/>
            <a:chExt cx="2219325" cy="1830176"/>
          </a:xfrm>
        </p:grpSpPr>
        <p:sp>
          <p:nvSpPr>
            <p:cNvPr id="15" name="Freeform 14"/>
            <p:cNvSpPr/>
            <p:nvPr/>
          </p:nvSpPr>
          <p:spPr>
            <a:xfrm>
              <a:off x="1371600" y="2438400"/>
              <a:ext cx="2219325" cy="1410650"/>
            </a:xfrm>
            <a:custGeom>
              <a:avLst/>
              <a:gdLst>
                <a:gd name="connsiteX0" fmla="*/ 685800 w 2219325"/>
                <a:gd name="connsiteY0" fmla="*/ 162875 h 1410650"/>
                <a:gd name="connsiteX1" fmla="*/ 657225 w 2219325"/>
                <a:gd name="connsiteY1" fmla="*/ 153350 h 1410650"/>
                <a:gd name="connsiteX2" fmla="*/ 600075 w 2219325"/>
                <a:gd name="connsiteY2" fmla="*/ 172400 h 1410650"/>
                <a:gd name="connsiteX3" fmla="*/ 161925 w 2219325"/>
                <a:gd name="connsiteY3" fmla="*/ 496250 h 1410650"/>
                <a:gd name="connsiteX4" fmla="*/ 114300 w 2219325"/>
                <a:gd name="connsiteY4" fmla="*/ 562925 h 1410650"/>
                <a:gd name="connsiteX5" fmla="*/ 76200 w 2219325"/>
                <a:gd name="connsiteY5" fmla="*/ 629600 h 1410650"/>
                <a:gd name="connsiteX6" fmla="*/ 28575 w 2219325"/>
                <a:gd name="connsiteY6" fmla="*/ 734375 h 1410650"/>
                <a:gd name="connsiteX7" fmla="*/ 19050 w 2219325"/>
                <a:gd name="connsiteY7" fmla="*/ 772475 h 1410650"/>
                <a:gd name="connsiteX8" fmla="*/ 0 w 2219325"/>
                <a:gd name="connsiteY8" fmla="*/ 896300 h 1410650"/>
                <a:gd name="connsiteX9" fmla="*/ 9525 w 2219325"/>
                <a:gd name="connsiteY9" fmla="*/ 1010600 h 1410650"/>
                <a:gd name="connsiteX10" fmla="*/ 66675 w 2219325"/>
                <a:gd name="connsiteY10" fmla="*/ 1143950 h 1410650"/>
                <a:gd name="connsiteX11" fmla="*/ 152400 w 2219325"/>
                <a:gd name="connsiteY11" fmla="*/ 1220150 h 1410650"/>
                <a:gd name="connsiteX12" fmla="*/ 180975 w 2219325"/>
                <a:gd name="connsiteY12" fmla="*/ 1248725 h 1410650"/>
                <a:gd name="connsiteX13" fmla="*/ 238125 w 2219325"/>
                <a:gd name="connsiteY13" fmla="*/ 1286825 h 1410650"/>
                <a:gd name="connsiteX14" fmla="*/ 295275 w 2219325"/>
                <a:gd name="connsiteY14" fmla="*/ 1324925 h 1410650"/>
                <a:gd name="connsiteX15" fmla="*/ 323850 w 2219325"/>
                <a:gd name="connsiteY15" fmla="*/ 1334450 h 1410650"/>
                <a:gd name="connsiteX16" fmla="*/ 504825 w 2219325"/>
                <a:gd name="connsiteY16" fmla="*/ 1391600 h 1410650"/>
                <a:gd name="connsiteX17" fmla="*/ 542925 w 2219325"/>
                <a:gd name="connsiteY17" fmla="*/ 1401125 h 1410650"/>
                <a:gd name="connsiteX18" fmla="*/ 723900 w 2219325"/>
                <a:gd name="connsiteY18" fmla="*/ 1410650 h 1410650"/>
                <a:gd name="connsiteX19" fmla="*/ 971550 w 2219325"/>
                <a:gd name="connsiteY19" fmla="*/ 1391600 h 1410650"/>
                <a:gd name="connsiteX20" fmla="*/ 1095375 w 2219325"/>
                <a:gd name="connsiteY20" fmla="*/ 1382075 h 1410650"/>
                <a:gd name="connsiteX21" fmla="*/ 1238250 w 2219325"/>
                <a:gd name="connsiteY21" fmla="*/ 1372550 h 1410650"/>
                <a:gd name="connsiteX22" fmla="*/ 1276350 w 2219325"/>
                <a:gd name="connsiteY22" fmla="*/ 1363025 h 1410650"/>
                <a:gd name="connsiteX23" fmla="*/ 1400175 w 2219325"/>
                <a:gd name="connsiteY23" fmla="*/ 1343975 h 1410650"/>
                <a:gd name="connsiteX24" fmla="*/ 1562100 w 2219325"/>
                <a:gd name="connsiteY24" fmla="*/ 1296350 h 1410650"/>
                <a:gd name="connsiteX25" fmla="*/ 1609725 w 2219325"/>
                <a:gd name="connsiteY25" fmla="*/ 1277300 h 1410650"/>
                <a:gd name="connsiteX26" fmla="*/ 1647825 w 2219325"/>
                <a:gd name="connsiteY26" fmla="*/ 1267775 h 1410650"/>
                <a:gd name="connsiteX27" fmla="*/ 1724025 w 2219325"/>
                <a:gd name="connsiteY27" fmla="*/ 1229675 h 1410650"/>
                <a:gd name="connsiteX28" fmla="*/ 1800225 w 2219325"/>
                <a:gd name="connsiteY28" fmla="*/ 1210625 h 1410650"/>
                <a:gd name="connsiteX29" fmla="*/ 1838325 w 2219325"/>
                <a:gd name="connsiteY29" fmla="*/ 1191575 h 1410650"/>
                <a:gd name="connsiteX30" fmla="*/ 1895475 w 2219325"/>
                <a:gd name="connsiteY30" fmla="*/ 1172525 h 1410650"/>
                <a:gd name="connsiteX31" fmla="*/ 1952625 w 2219325"/>
                <a:gd name="connsiteY31" fmla="*/ 1134425 h 1410650"/>
                <a:gd name="connsiteX32" fmla="*/ 2000250 w 2219325"/>
                <a:gd name="connsiteY32" fmla="*/ 1077275 h 1410650"/>
                <a:gd name="connsiteX33" fmla="*/ 2028825 w 2219325"/>
                <a:gd name="connsiteY33" fmla="*/ 1048700 h 1410650"/>
                <a:gd name="connsiteX34" fmla="*/ 2095500 w 2219325"/>
                <a:gd name="connsiteY34" fmla="*/ 962975 h 1410650"/>
                <a:gd name="connsiteX35" fmla="*/ 2143125 w 2219325"/>
                <a:gd name="connsiteY35" fmla="*/ 896300 h 1410650"/>
                <a:gd name="connsiteX36" fmla="*/ 2162175 w 2219325"/>
                <a:gd name="connsiteY36" fmla="*/ 848675 h 1410650"/>
                <a:gd name="connsiteX37" fmla="*/ 2200275 w 2219325"/>
                <a:gd name="connsiteY37" fmla="*/ 782000 h 1410650"/>
                <a:gd name="connsiteX38" fmla="*/ 2209800 w 2219325"/>
                <a:gd name="connsiteY38" fmla="*/ 743900 h 1410650"/>
                <a:gd name="connsiteX39" fmla="*/ 2219325 w 2219325"/>
                <a:gd name="connsiteY39" fmla="*/ 715325 h 1410650"/>
                <a:gd name="connsiteX40" fmla="*/ 2209800 w 2219325"/>
                <a:gd name="connsiteY40" fmla="*/ 486725 h 1410650"/>
                <a:gd name="connsiteX41" fmla="*/ 2190750 w 2219325"/>
                <a:gd name="connsiteY41" fmla="*/ 448625 h 1410650"/>
                <a:gd name="connsiteX42" fmla="*/ 2143125 w 2219325"/>
                <a:gd name="connsiteY42" fmla="*/ 381950 h 1410650"/>
                <a:gd name="connsiteX43" fmla="*/ 2114550 w 2219325"/>
                <a:gd name="connsiteY43" fmla="*/ 334325 h 1410650"/>
                <a:gd name="connsiteX44" fmla="*/ 2009775 w 2219325"/>
                <a:gd name="connsiteY44" fmla="*/ 239075 h 1410650"/>
                <a:gd name="connsiteX45" fmla="*/ 1981200 w 2219325"/>
                <a:gd name="connsiteY45" fmla="*/ 210500 h 1410650"/>
                <a:gd name="connsiteX46" fmla="*/ 1924050 w 2219325"/>
                <a:gd name="connsiteY46" fmla="*/ 172400 h 1410650"/>
                <a:gd name="connsiteX47" fmla="*/ 1895475 w 2219325"/>
                <a:gd name="connsiteY47" fmla="*/ 153350 h 1410650"/>
                <a:gd name="connsiteX48" fmla="*/ 1866900 w 2219325"/>
                <a:gd name="connsiteY48" fmla="*/ 143825 h 1410650"/>
                <a:gd name="connsiteX49" fmla="*/ 1733550 w 2219325"/>
                <a:gd name="connsiteY49" fmla="*/ 86675 h 1410650"/>
                <a:gd name="connsiteX50" fmla="*/ 1657350 w 2219325"/>
                <a:gd name="connsiteY50" fmla="*/ 48575 h 1410650"/>
                <a:gd name="connsiteX51" fmla="*/ 1619250 w 2219325"/>
                <a:gd name="connsiteY51" fmla="*/ 39050 h 1410650"/>
                <a:gd name="connsiteX52" fmla="*/ 1457325 w 2219325"/>
                <a:gd name="connsiteY52" fmla="*/ 10475 h 1410650"/>
                <a:gd name="connsiteX53" fmla="*/ 1285875 w 2219325"/>
                <a:gd name="connsiteY53" fmla="*/ 950 h 1410650"/>
                <a:gd name="connsiteX54" fmla="*/ 933450 w 2219325"/>
                <a:gd name="connsiteY54" fmla="*/ 20000 h 1410650"/>
                <a:gd name="connsiteX55" fmla="*/ 781050 w 2219325"/>
                <a:gd name="connsiteY55" fmla="*/ 48575 h 1410650"/>
                <a:gd name="connsiteX56" fmla="*/ 723900 w 2219325"/>
                <a:gd name="connsiteY56" fmla="*/ 67625 h 1410650"/>
                <a:gd name="connsiteX57" fmla="*/ 666750 w 2219325"/>
                <a:gd name="connsiteY57" fmla="*/ 105725 h 1410650"/>
                <a:gd name="connsiteX58" fmla="*/ 609600 w 2219325"/>
                <a:gd name="connsiteY58" fmla="*/ 153350 h 1410650"/>
                <a:gd name="connsiteX59" fmla="*/ 581025 w 2219325"/>
                <a:gd name="connsiteY59" fmla="*/ 200975 h 141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219325" h="1410650">
                  <a:moveTo>
                    <a:pt x="685800" y="162875"/>
                  </a:moveTo>
                  <a:cubicBezTo>
                    <a:pt x="676275" y="159700"/>
                    <a:pt x="667204" y="152241"/>
                    <a:pt x="657225" y="153350"/>
                  </a:cubicBezTo>
                  <a:cubicBezTo>
                    <a:pt x="637267" y="155568"/>
                    <a:pt x="600075" y="172400"/>
                    <a:pt x="600075" y="172400"/>
                  </a:cubicBezTo>
                  <a:cubicBezTo>
                    <a:pt x="443096" y="277053"/>
                    <a:pt x="384521" y="315391"/>
                    <a:pt x="161925" y="496250"/>
                  </a:cubicBezTo>
                  <a:cubicBezTo>
                    <a:pt x="140727" y="513473"/>
                    <a:pt x="129069" y="539950"/>
                    <a:pt x="114300" y="562925"/>
                  </a:cubicBezTo>
                  <a:cubicBezTo>
                    <a:pt x="100458" y="584457"/>
                    <a:pt x="88457" y="607128"/>
                    <a:pt x="76200" y="629600"/>
                  </a:cubicBezTo>
                  <a:cubicBezTo>
                    <a:pt x="60886" y="657675"/>
                    <a:pt x="37966" y="708551"/>
                    <a:pt x="28575" y="734375"/>
                  </a:cubicBezTo>
                  <a:cubicBezTo>
                    <a:pt x="24101" y="746678"/>
                    <a:pt x="21890" y="759696"/>
                    <a:pt x="19050" y="772475"/>
                  </a:cubicBezTo>
                  <a:cubicBezTo>
                    <a:pt x="6583" y="828578"/>
                    <a:pt x="8248" y="830319"/>
                    <a:pt x="0" y="896300"/>
                  </a:cubicBezTo>
                  <a:cubicBezTo>
                    <a:pt x="3175" y="934400"/>
                    <a:pt x="3240" y="972888"/>
                    <a:pt x="9525" y="1010600"/>
                  </a:cubicBezTo>
                  <a:cubicBezTo>
                    <a:pt x="16533" y="1052645"/>
                    <a:pt x="49325" y="1109251"/>
                    <a:pt x="66675" y="1143950"/>
                  </a:cubicBezTo>
                  <a:cubicBezTo>
                    <a:pt x="93139" y="1196878"/>
                    <a:pt x="117888" y="1191390"/>
                    <a:pt x="152400" y="1220150"/>
                  </a:cubicBezTo>
                  <a:cubicBezTo>
                    <a:pt x="162748" y="1228774"/>
                    <a:pt x="170342" y="1240455"/>
                    <a:pt x="180975" y="1248725"/>
                  </a:cubicBezTo>
                  <a:cubicBezTo>
                    <a:pt x="199047" y="1262781"/>
                    <a:pt x="219075" y="1274125"/>
                    <a:pt x="238125" y="1286825"/>
                  </a:cubicBezTo>
                  <a:lnTo>
                    <a:pt x="295275" y="1324925"/>
                  </a:lnTo>
                  <a:cubicBezTo>
                    <a:pt x="303629" y="1330494"/>
                    <a:pt x="314449" y="1330925"/>
                    <a:pt x="323850" y="1334450"/>
                  </a:cubicBezTo>
                  <a:cubicBezTo>
                    <a:pt x="416678" y="1369260"/>
                    <a:pt x="348868" y="1352611"/>
                    <a:pt x="504825" y="1391600"/>
                  </a:cubicBezTo>
                  <a:cubicBezTo>
                    <a:pt x="517525" y="1394775"/>
                    <a:pt x="529883" y="1399991"/>
                    <a:pt x="542925" y="1401125"/>
                  </a:cubicBezTo>
                  <a:cubicBezTo>
                    <a:pt x="603106" y="1406358"/>
                    <a:pt x="663575" y="1407475"/>
                    <a:pt x="723900" y="1410650"/>
                  </a:cubicBezTo>
                  <a:cubicBezTo>
                    <a:pt x="850137" y="1389611"/>
                    <a:pt x="740782" y="1405586"/>
                    <a:pt x="971550" y="1391600"/>
                  </a:cubicBezTo>
                  <a:cubicBezTo>
                    <a:pt x="1012871" y="1389096"/>
                    <a:pt x="1054083" y="1385024"/>
                    <a:pt x="1095375" y="1382075"/>
                  </a:cubicBezTo>
                  <a:lnTo>
                    <a:pt x="1238250" y="1372550"/>
                  </a:lnTo>
                  <a:cubicBezTo>
                    <a:pt x="1250950" y="1369375"/>
                    <a:pt x="1263437" y="1365177"/>
                    <a:pt x="1276350" y="1363025"/>
                  </a:cubicBezTo>
                  <a:cubicBezTo>
                    <a:pt x="1326011" y="1354748"/>
                    <a:pt x="1354394" y="1356461"/>
                    <a:pt x="1400175" y="1343975"/>
                  </a:cubicBezTo>
                  <a:cubicBezTo>
                    <a:pt x="1454454" y="1329172"/>
                    <a:pt x="1509863" y="1317245"/>
                    <a:pt x="1562100" y="1296350"/>
                  </a:cubicBezTo>
                  <a:cubicBezTo>
                    <a:pt x="1577975" y="1290000"/>
                    <a:pt x="1593505" y="1282707"/>
                    <a:pt x="1609725" y="1277300"/>
                  </a:cubicBezTo>
                  <a:cubicBezTo>
                    <a:pt x="1622144" y="1273160"/>
                    <a:pt x="1635741" y="1272810"/>
                    <a:pt x="1647825" y="1267775"/>
                  </a:cubicBezTo>
                  <a:cubicBezTo>
                    <a:pt x="1674039" y="1256853"/>
                    <a:pt x="1697435" y="1239646"/>
                    <a:pt x="1724025" y="1229675"/>
                  </a:cubicBezTo>
                  <a:cubicBezTo>
                    <a:pt x="1748540" y="1220482"/>
                    <a:pt x="1775387" y="1218904"/>
                    <a:pt x="1800225" y="1210625"/>
                  </a:cubicBezTo>
                  <a:cubicBezTo>
                    <a:pt x="1813695" y="1206135"/>
                    <a:pt x="1825142" y="1196848"/>
                    <a:pt x="1838325" y="1191575"/>
                  </a:cubicBezTo>
                  <a:cubicBezTo>
                    <a:pt x="1856969" y="1184117"/>
                    <a:pt x="1895475" y="1172525"/>
                    <a:pt x="1895475" y="1172525"/>
                  </a:cubicBezTo>
                  <a:cubicBezTo>
                    <a:pt x="1914525" y="1159825"/>
                    <a:pt x="1934553" y="1148481"/>
                    <a:pt x="1952625" y="1134425"/>
                  </a:cubicBezTo>
                  <a:cubicBezTo>
                    <a:pt x="1992169" y="1103668"/>
                    <a:pt x="1971285" y="1112033"/>
                    <a:pt x="2000250" y="1077275"/>
                  </a:cubicBezTo>
                  <a:cubicBezTo>
                    <a:pt x="2008874" y="1066927"/>
                    <a:pt x="2020201" y="1059048"/>
                    <a:pt x="2028825" y="1048700"/>
                  </a:cubicBezTo>
                  <a:cubicBezTo>
                    <a:pt x="2052000" y="1020890"/>
                    <a:pt x="2073428" y="991668"/>
                    <a:pt x="2095500" y="962975"/>
                  </a:cubicBezTo>
                  <a:cubicBezTo>
                    <a:pt x="2101664" y="954962"/>
                    <a:pt x="2136383" y="909783"/>
                    <a:pt x="2143125" y="896300"/>
                  </a:cubicBezTo>
                  <a:cubicBezTo>
                    <a:pt x="2150771" y="881007"/>
                    <a:pt x="2155231" y="864299"/>
                    <a:pt x="2162175" y="848675"/>
                  </a:cubicBezTo>
                  <a:cubicBezTo>
                    <a:pt x="2178288" y="812421"/>
                    <a:pt x="2179844" y="812646"/>
                    <a:pt x="2200275" y="782000"/>
                  </a:cubicBezTo>
                  <a:cubicBezTo>
                    <a:pt x="2203450" y="769300"/>
                    <a:pt x="2206204" y="756487"/>
                    <a:pt x="2209800" y="743900"/>
                  </a:cubicBezTo>
                  <a:cubicBezTo>
                    <a:pt x="2212558" y="734246"/>
                    <a:pt x="2219325" y="725365"/>
                    <a:pt x="2219325" y="715325"/>
                  </a:cubicBezTo>
                  <a:cubicBezTo>
                    <a:pt x="2219325" y="639059"/>
                    <a:pt x="2217925" y="562557"/>
                    <a:pt x="2209800" y="486725"/>
                  </a:cubicBezTo>
                  <a:cubicBezTo>
                    <a:pt x="2208287" y="472607"/>
                    <a:pt x="2197795" y="460953"/>
                    <a:pt x="2190750" y="448625"/>
                  </a:cubicBezTo>
                  <a:cubicBezTo>
                    <a:pt x="2173711" y="418806"/>
                    <a:pt x="2163568" y="412615"/>
                    <a:pt x="2143125" y="381950"/>
                  </a:cubicBezTo>
                  <a:cubicBezTo>
                    <a:pt x="2132856" y="366546"/>
                    <a:pt x="2126402" y="348547"/>
                    <a:pt x="2114550" y="334325"/>
                  </a:cubicBezTo>
                  <a:cubicBezTo>
                    <a:pt x="2042961" y="248418"/>
                    <a:pt x="2069832" y="290553"/>
                    <a:pt x="2009775" y="239075"/>
                  </a:cubicBezTo>
                  <a:cubicBezTo>
                    <a:pt x="1999548" y="230309"/>
                    <a:pt x="1991833" y="218770"/>
                    <a:pt x="1981200" y="210500"/>
                  </a:cubicBezTo>
                  <a:cubicBezTo>
                    <a:pt x="1963128" y="196444"/>
                    <a:pt x="1943100" y="185100"/>
                    <a:pt x="1924050" y="172400"/>
                  </a:cubicBezTo>
                  <a:cubicBezTo>
                    <a:pt x="1914525" y="166050"/>
                    <a:pt x="1906335" y="156970"/>
                    <a:pt x="1895475" y="153350"/>
                  </a:cubicBezTo>
                  <a:lnTo>
                    <a:pt x="1866900" y="143825"/>
                  </a:lnTo>
                  <a:cubicBezTo>
                    <a:pt x="1787965" y="91202"/>
                    <a:pt x="1831962" y="111278"/>
                    <a:pt x="1733550" y="86675"/>
                  </a:cubicBezTo>
                  <a:cubicBezTo>
                    <a:pt x="1706000" y="79787"/>
                    <a:pt x="1684900" y="55463"/>
                    <a:pt x="1657350" y="48575"/>
                  </a:cubicBezTo>
                  <a:cubicBezTo>
                    <a:pt x="1644650" y="45400"/>
                    <a:pt x="1632029" y="41890"/>
                    <a:pt x="1619250" y="39050"/>
                  </a:cubicBezTo>
                  <a:cubicBezTo>
                    <a:pt x="1567950" y="27650"/>
                    <a:pt x="1505997" y="18587"/>
                    <a:pt x="1457325" y="10475"/>
                  </a:cubicBezTo>
                  <a:cubicBezTo>
                    <a:pt x="1400866" y="1065"/>
                    <a:pt x="1343025" y="4125"/>
                    <a:pt x="1285875" y="950"/>
                  </a:cubicBezTo>
                  <a:cubicBezTo>
                    <a:pt x="1083472" y="7929"/>
                    <a:pt x="1073449" y="0"/>
                    <a:pt x="933450" y="20000"/>
                  </a:cubicBezTo>
                  <a:cubicBezTo>
                    <a:pt x="903174" y="24325"/>
                    <a:pt x="796636" y="43380"/>
                    <a:pt x="781050" y="48575"/>
                  </a:cubicBezTo>
                  <a:lnTo>
                    <a:pt x="723900" y="67625"/>
                  </a:lnTo>
                  <a:lnTo>
                    <a:pt x="666750" y="105725"/>
                  </a:lnTo>
                  <a:cubicBezTo>
                    <a:pt x="637355" y="125322"/>
                    <a:pt x="634046" y="124829"/>
                    <a:pt x="609600" y="153350"/>
                  </a:cubicBezTo>
                  <a:cubicBezTo>
                    <a:pt x="579120" y="188910"/>
                    <a:pt x="581025" y="176591"/>
                    <a:pt x="581025" y="200975"/>
                  </a:cubicBezTo>
                </a:path>
              </a:pathLst>
            </a:cu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46040" y="3745356"/>
              <a:ext cx="1234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Convex</a:t>
              </a:r>
              <a:endParaRPr lang="en-US" sz="28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1752600" y="2819400"/>
              <a:ext cx="1295400" cy="6858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399319" y="3200401"/>
              <a:ext cx="425791" cy="6278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x</a:t>
              </a:r>
              <a:endParaRPr lang="en-US" sz="2800" b="1" baseline="-25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83356" y="2514601"/>
              <a:ext cx="431644" cy="6278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y</a:t>
              </a:r>
              <a:endParaRPr lang="en-US" sz="28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1774"/>
          </a:xfrm>
        </p:spPr>
        <p:txBody>
          <a:bodyPr/>
          <a:lstStyle/>
          <a:p>
            <a:r>
              <a:rPr lang="en-CA" dirty="0" smtClean="0"/>
              <a:t>Convex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859809"/>
            <a:ext cx="8734568" cy="5798618"/>
          </a:xfrm>
        </p:spPr>
        <p:txBody>
          <a:bodyPr>
            <a:normAutofit/>
          </a:bodyPr>
          <a:lstStyle/>
          <a:p>
            <a:r>
              <a:rPr lang="en-CA" dirty="0" smtClean="0"/>
              <a:t>Let C </a:t>
            </a:r>
            <a:r>
              <a:rPr lang="en-CA" dirty="0" smtClean="0">
                <a:latin typeface="cmsy10"/>
              </a:rPr>
              <a:t>µ</a:t>
            </a:r>
            <a:r>
              <a:rPr lang="en-CA" dirty="0" smtClean="0"/>
              <a:t> </a:t>
            </a:r>
            <a:r>
              <a:rPr lang="en-CA" dirty="0" err="1" smtClean="0">
                <a:latin typeface="msbm10"/>
              </a:rPr>
              <a:t>R</a:t>
            </a:r>
            <a:r>
              <a:rPr lang="en-CA" baseline="30000" dirty="0" err="1" smtClean="0">
                <a:latin typeface="Calibri"/>
              </a:rPr>
              <a:t>n</a:t>
            </a:r>
            <a:r>
              <a:rPr lang="en-CA" dirty="0" smtClean="0"/>
              <a:t> be convex.</a:t>
            </a:r>
          </a:p>
          <a:p>
            <a:r>
              <a:rPr lang="en-CA" b="1" dirty="0" smtClean="0"/>
              <a:t>Def:</a:t>
            </a:r>
            <a:r>
              <a:rPr lang="en-CA" dirty="0" smtClean="0"/>
              <a:t> f : C </a:t>
            </a:r>
            <a:r>
              <a:rPr lang="en-CA" dirty="0" smtClean="0">
                <a:latin typeface="cmsy10"/>
              </a:rPr>
              <a:t>!</a:t>
            </a:r>
            <a:r>
              <a:rPr lang="en-CA" dirty="0" smtClean="0"/>
              <a:t> </a:t>
            </a:r>
            <a:r>
              <a:rPr lang="en-CA" dirty="0" smtClean="0">
                <a:latin typeface="msbm10"/>
              </a:rPr>
              <a:t>R</a:t>
            </a:r>
            <a:r>
              <a:rPr lang="en-CA" dirty="0" smtClean="0"/>
              <a:t> is a </a:t>
            </a:r>
            <a:r>
              <a:rPr lang="en-CA" b="1" dirty="0" smtClean="0">
                <a:solidFill>
                  <a:srgbClr val="FF0000"/>
                </a:solidFill>
              </a:rPr>
              <a:t>convex function</a:t>
            </a:r>
            <a:r>
              <a:rPr lang="en-CA" dirty="0" smtClean="0"/>
              <a:t> if</a:t>
            </a:r>
            <a:br>
              <a:rPr lang="en-CA" dirty="0" smtClean="0"/>
            </a:br>
            <a:r>
              <a:rPr lang="en-CA" dirty="0" smtClean="0"/>
              <a:t>    f(</a:t>
            </a:r>
            <a:r>
              <a:rPr lang="en-CA" sz="1800" dirty="0" smtClean="0"/>
              <a:t> 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/>
              <a:t>x+(1-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/>
              <a:t>)y</a:t>
            </a:r>
            <a:r>
              <a:rPr lang="en-CA" sz="1600" dirty="0" smtClean="0"/>
              <a:t> </a:t>
            </a:r>
            <a:r>
              <a:rPr lang="en-CA" dirty="0" smtClean="0"/>
              <a:t>) </a:t>
            </a:r>
            <a:r>
              <a:rPr lang="en-CA" dirty="0" smtClean="0">
                <a:latin typeface="cmsy10"/>
              </a:rPr>
              <a:t>·</a:t>
            </a:r>
            <a:r>
              <a:rPr lang="en-CA" dirty="0" smtClean="0"/>
              <a:t> 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/>
              <a:t>f(x) + (1-</a:t>
            </a:r>
            <a:r>
              <a:rPr lang="en-CA" dirty="0" smtClean="0">
                <a:latin typeface="cmmi10"/>
              </a:rPr>
              <a:t>®</a:t>
            </a:r>
            <a:r>
              <a:rPr lang="en-CA" dirty="0" smtClean="0"/>
              <a:t>)f(y)      </a:t>
            </a:r>
            <a:r>
              <a:rPr lang="en-CA" dirty="0" smtClean="0">
                <a:latin typeface="cmsy10"/>
              </a:rPr>
              <a:t>8</a:t>
            </a:r>
            <a:r>
              <a:rPr lang="en-CA" dirty="0" smtClean="0"/>
              <a:t>x,y</a:t>
            </a:r>
            <a:r>
              <a:rPr lang="en-CA" dirty="0" smtClean="0">
                <a:latin typeface="cmsy10"/>
              </a:rPr>
              <a:t>2</a:t>
            </a:r>
            <a:r>
              <a:rPr lang="en-CA" dirty="0" smtClean="0"/>
              <a:t>C</a:t>
            </a:r>
          </a:p>
          <a:p>
            <a:r>
              <a:rPr lang="en-CA" b="1" dirty="0" smtClean="0"/>
              <a:t>Claim: </a:t>
            </a:r>
            <a:r>
              <a:rPr lang="en-CA" dirty="0" smtClean="0"/>
              <a:t>Let f : C </a:t>
            </a:r>
            <a:r>
              <a:rPr lang="en-CA" dirty="0" smtClean="0">
                <a:latin typeface="cmsy10"/>
              </a:rPr>
              <a:t>!</a:t>
            </a:r>
            <a:r>
              <a:rPr lang="en-CA" dirty="0" smtClean="0"/>
              <a:t> </a:t>
            </a:r>
            <a:r>
              <a:rPr lang="en-CA" dirty="0" smtClean="0">
                <a:latin typeface="msbm10"/>
              </a:rPr>
              <a:t>R</a:t>
            </a:r>
            <a:r>
              <a:rPr lang="en-CA" dirty="0" smtClean="0"/>
              <a:t> be a convex function,</a:t>
            </a:r>
            <a:br>
              <a:rPr lang="en-CA" dirty="0" smtClean="0"/>
            </a:br>
            <a:r>
              <a:rPr lang="en-CA" dirty="0" smtClean="0"/>
              <a:t>and let a</a:t>
            </a:r>
            <a:r>
              <a:rPr lang="en-CA" dirty="0" smtClean="0">
                <a:latin typeface="cmsy10"/>
              </a:rPr>
              <a:t>2</a:t>
            </a:r>
            <a:r>
              <a:rPr lang="en-CA" dirty="0" smtClean="0">
                <a:latin typeface="msbm10"/>
              </a:rPr>
              <a:t>R</a:t>
            </a:r>
            <a:r>
              <a:rPr lang="en-CA" dirty="0" smtClean="0"/>
              <a:t>. Then</a:t>
            </a:r>
            <a:br>
              <a:rPr lang="en-CA" dirty="0" smtClean="0"/>
            </a:br>
            <a:r>
              <a:rPr lang="en-CA" dirty="0" smtClean="0"/>
              <a:t>			{ x</a:t>
            </a:r>
            <a:r>
              <a:rPr lang="en-CA" dirty="0" smtClean="0">
                <a:latin typeface="cmsy10"/>
              </a:rPr>
              <a:t>2</a:t>
            </a:r>
            <a:r>
              <a:rPr lang="en-CA" dirty="0" smtClean="0"/>
              <a:t>C : f(x) </a:t>
            </a:r>
            <a:r>
              <a:rPr lang="en-CA" dirty="0" smtClean="0">
                <a:latin typeface="cmsy10"/>
              </a:rPr>
              <a:t>·</a:t>
            </a:r>
            <a:r>
              <a:rPr lang="en-CA" dirty="0" smtClean="0"/>
              <a:t> a }      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(the “sub-level set”)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CA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dirty="0" smtClean="0"/>
              <a:t>is convex.</a:t>
            </a:r>
            <a:endParaRPr lang="en-CA" b="1" dirty="0" smtClean="0"/>
          </a:p>
          <a:p>
            <a:r>
              <a:rPr lang="en-CA" b="1" dirty="0" smtClean="0"/>
              <a:t>Example:</a:t>
            </a:r>
            <a:r>
              <a:rPr lang="en-CA" dirty="0" smtClean="0"/>
              <a:t> Let                                 . Then f is convex.</a:t>
            </a:r>
            <a:endParaRPr lang="en-CA" b="1" dirty="0" smtClean="0"/>
          </a:p>
          <a:p>
            <a:r>
              <a:rPr lang="en-CA" b="1" dirty="0" smtClean="0"/>
              <a:t>Corollary: </a:t>
            </a:r>
            <a:r>
              <a:rPr lang="en-CA" dirty="0" smtClean="0"/>
              <a:t>Let B = { x : </a:t>
            </a:r>
            <a:r>
              <a:rPr lang="en-CA" dirty="0" err="1" smtClean="0">
                <a:latin typeface="cmsy10"/>
              </a:rPr>
              <a:t>k</a:t>
            </a:r>
            <a:r>
              <a:rPr lang="en-CA" dirty="0" err="1" smtClean="0"/>
              <a:t>x</a:t>
            </a:r>
            <a:r>
              <a:rPr lang="en-CA" dirty="0" err="1" smtClean="0">
                <a:latin typeface="cmsy10"/>
              </a:rPr>
              <a:t>k</a:t>
            </a:r>
            <a:r>
              <a:rPr lang="en-CA" dirty="0" smtClean="0"/>
              <a:t> </a:t>
            </a:r>
            <a:r>
              <a:rPr lang="en-CA" dirty="0" smtClean="0">
                <a:latin typeface="cmsy10"/>
              </a:rPr>
              <a:t>·</a:t>
            </a:r>
            <a:r>
              <a:rPr lang="en-CA" dirty="0" smtClean="0"/>
              <a:t> 1 }.     </a:t>
            </a:r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  <a:t>(The Euclidean Ball)</a:t>
            </a:r>
            <a:br>
              <a:rPr lang="en-CA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dirty="0" smtClean="0"/>
              <a:t>Then B is convex.</a:t>
            </a:r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927338" y="4626593"/>
            <a:ext cx="2851429" cy="42178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536"/>
            <a:ext cx="8229600" cy="792162"/>
          </a:xfrm>
        </p:spPr>
        <p:txBody>
          <a:bodyPr/>
          <a:lstStyle/>
          <a:p>
            <a:r>
              <a:rPr lang="en-US" dirty="0" smtClean="0"/>
              <a:t>Affine Maps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54842" y="996287"/>
            <a:ext cx="8434316" cy="570931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Def:</a:t>
            </a:r>
            <a:r>
              <a:rPr lang="en-US" sz="2800" dirty="0" smtClean="0"/>
              <a:t> A map f :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m</a:t>
            </a:r>
            <a:r>
              <a:rPr lang="en-US" sz="2800" dirty="0" smtClean="0"/>
              <a:t> is called an </a:t>
            </a:r>
            <a:r>
              <a:rPr lang="en-US" sz="2800" b="1" dirty="0" smtClean="0">
                <a:solidFill>
                  <a:srgbClr val="FF0000"/>
                </a:solidFill>
              </a:rPr>
              <a:t>affine map </a:t>
            </a:r>
            <a:r>
              <a:rPr lang="en-US" sz="2800" dirty="0" smtClean="0"/>
              <a:t>if</a:t>
            </a:r>
            <a:br>
              <a:rPr lang="en-US" sz="2800" dirty="0" smtClean="0"/>
            </a:br>
            <a:r>
              <a:rPr lang="en-US" sz="2800" dirty="0" smtClean="0"/>
              <a:t>f(x) = Ax + b   for some matrix A and vector b.</a:t>
            </a:r>
            <a:endParaRPr lang="en-US" sz="1100" dirty="0" smtClean="0"/>
          </a:p>
          <a:p>
            <a:r>
              <a:rPr lang="en-US" sz="2800" b="1" dirty="0" smtClean="0"/>
              <a:t>Fact:</a:t>
            </a:r>
            <a:r>
              <a:rPr lang="en-US" sz="2800" dirty="0" smtClean="0"/>
              <a:t> Let </a:t>
            </a:r>
            <a:r>
              <a:rPr lang="en-US" sz="2800" dirty="0" err="1" smtClean="0"/>
              <a:t>C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have defined volume. Let f(x)=Ax + b.</a:t>
            </a:r>
            <a:br>
              <a:rPr lang="en-US" sz="2800" dirty="0" smtClean="0"/>
            </a:br>
            <a:r>
              <a:rPr lang="en-US" sz="2800" dirty="0" smtClean="0"/>
              <a:t>Then </a:t>
            </a:r>
            <a:r>
              <a:rPr lang="en-US" sz="2800" dirty="0" err="1" smtClean="0"/>
              <a:t>vol</a:t>
            </a:r>
            <a:r>
              <a:rPr lang="en-US" sz="2800" dirty="0" smtClean="0"/>
              <a:t> f(C) = |</a:t>
            </a:r>
            <a:r>
              <a:rPr lang="en-US" sz="2800" dirty="0" err="1" smtClean="0"/>
              <a:t>det</a:t>
            </a:r>
            <a:r>
              <a:rPr lang="en-US" sz="2800" dirty="0" smtClean="0"/>
              <a:t> A|</a:t>
            </a:r>
            <a:r>
              <a:rPr lang="en-US" sz="2800" dirty="0" smtClean="0">
                <a:latin typeface="cmsy10"/>
              </a:rPr>
              <a:t>¢</a:t>
            </a:r>
            <a:r>
              <a:rPr lang="en-US" sz="2800" dirty="0" err="1" smtClean="0"/>
              <a:t>vol</a:t>
            </a:r>
            <a:r>
              <a:rPr lang="en-US" sz="2800" dirty="0" smtClean="0"/>
              <a:t> C. </a:t>
            </a:r>
          </a:p>
          <a:p>
            <a:r>
              <a:rPr lang="en-US" sz="2800" b="1" dirty="0" smtClean="0"/>
              <a:t>Claim 1:</a:t>
            </a:r>
            <a:r>
              <a:rPr lang="en-US" sz="2800" dirty="0" smtClean="0"/>
              <a:t> Let </a:t>
            </a:r>
            <a:r>
              <a:rPr lang="en-US" sz="2800" dirty="0" err="1" smtClean="0"/>
              <a:t>C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n</a:t>
            </a:r>
            <a:r>
              <a:rPr lang="en-US" sz="2800" dirty="0" smtClean="0"/>
              <a:t> be convex and let f :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!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be an affine map. Then f(C) = { f(x) : x in C } is convex.</a:t>
            </a:r>
          </a:p>
          <a:p>
            <a:r>
              <a:rPr lang="en-US" sz="2800" b="1" dirty="0" smtClean="0"/>
              <a:t>Question:</a:t>
            </a:r>
            <a:r>
              <a:rPr lang="en-US" sz="2800" dirty="0" smtClean="0"/>
              <a:t> If </a:t>
            </a:r>
            <a:r>
              <a:rPr lang="en-US" sz="2800" dirty="0" err="1" smtClean="0"/>
              <a:t>P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is a polyhedron and f is an affine map, is it true that f(P) is a polyhedron?</a:t>
            </a:r>
          </a:p>
          <a:p>
            <a:r>
              <a:rPr lang="en-US" sz="2800" b="1" dirty="0" smtClean="0"/>
              <a:t>Answer:</a:t>
            </a:r>
            <a:r>
              <a:rPr lang="en-US" sz="2800" dirty="0" smtClean="0"/>
              <a:t> Yes, but it’s not so easy to prove…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761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Fourier-</a:t>
            </a:r>
            <a:r>
              <a:rPr lang="en-US" dirty="0" err="1" smtClean="0"/>
              <a:t>Motzkin</a:t>
            </a:r>
            <a:r>
              <a:rPr lang="en-US" dirty="0" smtClean="0"/>
              <a:t> Elimination</a:t>
            </a:r>
            <a:endParaRPr lang="en-US" dirty="0"/>
          </a:p>
        </p:txBody>
      </p:sp>
      <p:pic>
        <p:nvPicPr>
          <p:cNvPr id="5" name="Content Placeholder 4" descr="Fourier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162" cy="1619250"/>
          </a:xfrm>
        </p:spPr>
      </p:pic>
      <p:pic>
        <p:nvPicPr>
          <p:cNvPr id="6" name="Picture 5" descr="Motzki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2901" y="0"/>
            <a:ext cx="1181100" cy="16813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625" y="1619250"/>
            <a:ext cx="125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hlinkClick r:id="rId4"/>
              </a:rPr>
              <a:t>Joseph Fourier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692542" y="1619250"/>
            <a:ext cx="1528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hlinkClick r:id="rId5"/>
              </a:rPr>
              <a:t>Theodore </a:t>
            </a:r>
            <a:r>
              <a:rPr lang="en-US" sz="1400" dirty="0" err="1" smtClean="0">
                <a:hlinkClick r:id="rId5"/>
              </a:rPr>
              <a:t>Motzkin</a:t>
            </a:r>
            <a:endParaRPr lang="en-US" sz="14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1905672"/>
            <a:ext cx="8842160" cy="4592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polyhedron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2800" noProof="0" dirty="0" smtClean="0"/>
              <a:t>we want to find the set </a:t>
            </a:r>
            <a:r>
              <a:rPr lang="en-US" sz="2800" noProof="0" dirty="0" smtClean="0">
                <a:solidFill>
                  <a:srgbClr val="FF0000"/>
                </a:solidFill>
              </a:rPr>
              <a:t>Q’</a:t>
            </a:r>
            <a:r>
              <a:rPr lang="en-US" sz="2800" noProof="0" dirty="0" smtClean="0"/>
              <a:t> </a:t>
            </a:r>
            <a:r>
              <a:rPr lang="en-US" sz="2800" noProof="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n-1</a:t>
            </a:r>
            <a:r>
              <a:rPr lang="en-US" sz="2800" dirty="0" smtClean="0"/>
              <a:t> </a:t>
            </a:r>
            <a:r>
              <a:rPr lang="en-US" sz="2800" noProof="0" dirty="0" smtClean="0"/>
              <a:t>satisfying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     (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Q’</a:t>
            </a:r>
            <a:r>
              <a:rPr lang="en-US" sz="2800" dirty="0" smtClean="0"/>
              <a:t>     </a:t>
            </a:r>
            <a:r>
              <a:rPr lang="en-US" sz="2800" dirty="0" smtClean="0">
                <a:latin typeface="cmsy10"/>
              </a:rPr>
              <a:t>,</a:t>
            </a:r>
            <a:r>
              <a:rPr lang="en-US" sz="2800" dirty="0" smtClean="0"/>
              <a:t>   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 (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800" dirty="0" smtClean="0">
                <a:latin typeface="Calibri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800" dirty="0" smtClean="0">
                <a:latin typeface="Calibri"/>
              </a:rPr>
              <a:t>)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Q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Q’</a:t>
            </a:r>
            <a:r>
              <a:rPr lang="en-US" sz="2800" dirty="0" smtClean="0"/>
              <a:t> is called the </a:t>
            </a:r>
            <a:r>
              <a:rPr lang="en-US" sz="2800" b="1" dirty="0" smtClean="0"/>
              <a:t>projection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Q</a:t>
            </a:r>
            <a:r>
              <a:rPr lang="en-US" sz="2800" dirty="0" smtClean="0"/>
              <a:t> onto first </a:t>
            </a:r>
            <a:r>
              <a:rPr lang="en-US" sz="2800" dirty="0" smtClean="0">
                <a:solidFill>
                  <a:srgbClr val="FF0000"/>
                </a:solidFill>
              </a:rPr>
              <a:t>n-1</a:t>
            </a:r>
            <a:r>
              <a:rPr lang="en-US" sz="2800" dirty="0" smtClean="0"/>
              <a:t> coordinates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/>
              <a:t>Fourier-</a:t>
            </a:r>
            <a:r>
              <a:rPr lang="en-US" sz="2800" noProof="0" dirty="0" err="1" smtClean="0"/>
              <a:t>Motzkin</a:t>
            </a:r>
            <a:r>
              <a:rPr lang="en-US" sz="2800" noProof="0" dirty="0" smtClean="0"/>
              <a:t> Elimination </a:t>
            </a:r>
            <a:r>
              <a:rPr lang="en-US" sz="2800" dirty="0" smtClean="0"/>
              <a:t>constructs </a:t>
            </a:r>
            <a:r>
              <a:rPr lang="en-US" sz="2800" dirty="0" smtClean="0">
                <a:solidFill>
                  <a:srgbClr val="FF0000"/>
                </a:solidFill>
              </a:rPr>
              <a:t>Q’</a:t>
            </a:r>
            <a:r>
              <a:rPr lang="en-US" sz="2800" dirty="0" smtClean="0"/>
              <a:t> by generating</a:t>
            </a:r>
            <a:br>
              <a:rPr lang="en-US" sz="2800" dirty="0" smtClean="0"/>
            </a:br>
            <a:r>
              <a:rPr lang="en-US" sz="2800" dirty="0" smtClean="0"/>
              <a:t>(finitely many) constraints from the constraints of </a:t>
            </a:r>
            <a:r>
              <a:rPr lang="en-US" sz="2800" dirty="0" smtClean="0">
                <a:solidFill>
                  <a:srgbClr val="0070C0"/>
                </a:solidFill>
              </a:rPr>
              <a:t>Q</a:t>
            </a:r>
            <a:r>
              <a:rPr lang="en-US" sz="2800" dirty="0" smtClean="0"/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noProof="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/>
              <a:t>Corollary: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Q’</a:t>
            </a:r>
            <a:r>
              <a:rPr lang="en-US" sz="2800" dirty="0" smtClean="0"/>
              <a:t> is a polyhedron.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Elimination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61339" y="1773960"/>
            <a:ext cx="1738648" cy="1648495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 extrusionH="76200" prstMaterial="flat">
            <a:bevelT w="38100" prst="cross"/>
            <a:bevelB w="139700" prst="cross"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657601" y="1533831"/>
            <a:ext cx="2025445" cy="1887794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5445" h="1887794">
                <a:moveTo>
                  <a:pt x="0" y="216310"/>
                </a:moveTo>
                <a:lnTo>
                  <a:pt x="550606" y="0"/>
                </a:lnTo>
                <a:lnTo>
                  <a:pt x="2005781" y="0"/>
                </a:lnTo>
                <a:lnTo>
                  <a:pt x="1750142" y="235974"/>
                </a:lnTo>
                <a:lnTo>
                  <a:pt x="1750142" y="1887794"/>
                </a:lnTo>
                <a:lnTo>
                  <a:pt x="2025445" y="1592826"/>
                </a:lnTo>
                <a:lnTo>
                  <a:pt x="2005781" y="9833"/>
                </a:lnTo>
                <a:lnTo>
                  <a:pt x="1740310" y="216310"/>
                </a:lnTo>
                <a:lnTo>
                  <a:pt x="0" y="21631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74237" y="2679688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23535" y="3421626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71024" y="3510114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7394" y="381491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4658" y="282185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6864" y="2163096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endParaRPr lang="en-US" sz="40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199" y="4670322"/>
            <a:ext cx="8411497" cy="170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Q onto coordinates {x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x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}...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56156" y="7472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3667433" y="2723535"/>
            <a:ext cx="2104103" cy="688260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592826"/>
              <a:gd name="connsiteX1" fmla="*/ 550606 w 2025445"/>
              <a:gd name="connsiteY1" fmla="*/ 0 h 1592826"/>
              <a:gd name="connsiteX2" fmla="*/ 2005781 w 2025445"/>
              <a:gd name="connsiteY2" fmla="*/ 0 h 1592826"/>
              <a:gd name="connsiteX3" fmla="*/ 1750142 w 2025445"/>
              <a:gd name="connsiteY3" fmla="*/ 235974 h 1592826"/>
              <a:gd name="connsiteX4" fmla="*/ 2025445 w 2025445"/>
              <a:gd name="connsiteY4" fmla="*/ 1592826 h 1592826"/>
              <a:gd name="connsiteX5" fmla="*/ 2005781 w 2025445"/>
              <a:gd name="connsiteY5" fmla="*/ 9833 h 1592826"/>
              <a:gd name="connsiteX6" fmla="*/ 1740310 w 2025445"/>
              <a:gd name="connsiteY6" fmla="*/ 216310 h 1592826"/>
              <a:gd name="connsiteX7" fmla="*/ 0 w 2025445"/>
              <a:gd name="connsiteY7" fmla="*/ 216310 h 1592826"/>
              <a:gd name="connsiteX0" fmla="*/ 0 w 2005781"/>
              <a:gd name="connsiteY0" fmla="*/ 216310 h 235974"/>
              <a:gd name="connsiteX1" fmla="*/ 550606 w 2005781"/>
              <a:gd name="connsiteY1" fmla="*/ 0 h 235974"/>
              <a:gd name="connsiteX2" fmla="*/ 2005781 w 2005781"/>
              <a:gd name="connsiteY2" fmla="*/ 0 h 235974"/>
              <a:gd name="connsiteX3" fmla="*/ 1750142 w 2005781"/>
              <a:gd name="connsiteY3" fmla="*/ 235974 h 235974"/>
              <a:gd name="connsiteX4" fmla="*/ 2005781 w 2005781"/>
              <a:gd name="connsiteY4" fmla="*/ 9833 h 235974"/>
              <a:gd name="connsiteX5" fmla="*/ 1740310 w 2005781"/>
              <a:gd name="connsiteY5" fmla="*/ 216310 h 235974"/>
              <a:gd name="connsiteX6" fmla="*/ 0 w 2005781"/>
              <a:gd name="connsiteY6" fmla="*/ 216310 h 235974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1750142 w 2005781"/>
              <a:gd name="connsiteY3" fmla="*/ 235974 h 393291"/>
              <a:gd name="connsiteX4" fmla="*/ 2005781 w 2005781"/>
              <a:gd name="connsiteY4" fmla="*/ 9833 h 393291"/>
              <a:gd name="connsiteX5" fmla="*/ 1946787 w 2005781"/>
              <a:gd name="connsiteY5" fmla="*/ 393291 h 393291"/>
              <a:gd name="connsiteX6" fmla="*/ 0 w 2005781"/>
              <a:gd name="connsiteY6" fmla="*/ 216310 h 393291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2005781 w 2005781"/>
              <a:gd name="connsiteY3" fmla="*/ 9833 h 393291"/>
              <a:gd name="connsiteX4" fmla="*/ 1946787 w 2005781"/>
              <a:gd name="connsiteY4" fmla="*/ 393291 h 393291"/>
              <a:gd name="connsiteX5" fmla="*/ 0 w 2005781"/>
              <a:gd name="connsiteY5" fmla="*/ 216310 h 393291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2005781 w 2005781"/>
              <a:gd name="connsiteY3" fmla="*/ 481782 h 865240"/>
              <a:gd name="connsiteX4" fmla="*/ 1946787 w 2005781"/>
              <a:gd name="connsiteY4" fmla="*/ 865240 h 865240"/>
              <a:gd name="connsiteX5" fmla="*/ 0 w 2005781"/>
              <a:gd name="connsiteY5" fmla="*/ 688259 h 865240"/>
              <a:gd name="connsiteX0" fmla="*/ 0 w 2271252"/>
              <a:gd name="connsiteY0" fmla="*/ 688259 h 865240"/>
              <a:gd name="connsiteX1" fmla="*/ 521110 w 2271252"/>
              <a:gd name="connsiteY1" fmla="*/ 0 h 865240"/>
              <a:gd name="connsiteX2" fmla="*/ 2005781 w 2271252"/>
              <a:gd name="connsiteY2" fmla="*/ 471949 h 865240"/>
              <a:gd name="connsiteX3" fmla="*/ 2271252 w 2271252"/>
              <a:gd name="connsiteY3" fmla="*/ 216311 h 865240"/>
              <a:gd name="connsiteX4" fmla="*/ 1946787 w 2271252"/>
              <a:gd name="connsiteY4" fmla="*/ 865240 h 865240"/>
              <a:gd name="connsiteX5" fmla="*/ 0 w 2271252"/>
              <a:gd name="connsiteY5" fmla="*/ 688259 h 865240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1946787 w 2005781"/>
              <a:gd name="connsiteY3" fmla="*/ 865240 h 865240"/>
              <a:gd name="connsiteX4" fmla="*/ 0 w 2005781"/>
              <a:gd name="connsiteY4" fmla="*/ 688259 h 865240"/>
              <a:gd name="connsiteX0" fmla="*/ 0 w 2182761"/>
              <a:gd name="connsiteY0" fmla="*/ 688259 h 865240"/>
              <a:gd name="connsiteX1" fmla="*/ 521110 w 2182761"/>
              <a:gd name="connsiteY1" fmla="*/ 0 h 865240"/>
              <a:gd name="connsiteX2" fmla="*/ 2182761 w 2182761"/>
              <a:gd name="connsiteY2" fmla="*/ 9833 h 865240"/>
              <a:gd name="connsiteX3" fmla="*/ 1946787 w 2182761"/>
              <a:gd name="connsiteY3" fmla="*/ 865240 h 865240"/>
              <a:gd name="connsiteX4" fmla="*/ 0 w 2182761"/>
              <a:gd name="connsiteY4" fmla="*/ 688259 h 865240"/>
              <a:gd name="connsiteX0" fmla="*/ 0 w 2182761"/>
              <a:gd name="connsiteY0" fmla="*/ 688259 h 698092"/>
              <a:gd name="connsiteX1" fmla="*/ 521110 w 2182761"/>
              <a:gd name="connsiteY1" fmla="*/ 0 h 698092"/>
              <a:gd name="connsiteX2" fmla="*/ 2182761 w 2182761"/>
              <a:gd name="connsiteY2" fmla="*/ 9833 h 698092"/>
              <a:gd name="connsiteX3" fmla="*/ 1818968 w 2182761"/>
              <a:gd name="connsiteY3" fmla="*/ 698092 h 698092"/>
              <a:gd name="connsiteX4" fmla="*/ 0 w 2182761"/>
              <a:gd name="connsiteY4" fmla="*/ 688259 h 698092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828801 w 2182761"/>
              <a:gd name="connsiteY3" fmla="*/ 688260 h 688260"/>
              <a:gd name="connsiteX4" fmla="*/ 0 w 2182761"/>
              <a:gd name="connsiteY4" fmla="*/ 688259 h 688260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740310 w 2182761"/>
              <a:gd name="connsiteY3" fmla="*/ 688260 h 688260"/>
              <a:gd name="connsiteX4" fmla="*/ 0 w 2182761"/>
              <a:gd name="connsiteY4" fmla="*/ 688259 h 688260"/>
              <a:gd name="connsiteX0" fmla="*/ 0 w 2104103"/>
              <a:gd name="connsiteY0" fmla="*/ 688259 h 688260"/>
              <a:gd name="connsiteX1" fmla="*/ 521110 w 2104103"/>
              <a:gd name="connsiteY1" fmla="*/ 0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103" h="688260">
                <a:moveTo>
                  <a:pt x="0" y="688259"/>
                </a:moveTo>
                <a:lnTo>
                  <a:pt x="521110" y="0"/>
                </a:lnTo>
                <a:lnTo>
                  <a:pt x="2104103" y="0"/>
                </a:lnTo>
                <a:lnTo>
                  <a:pt x="1740310" y="688260"/>
                </a:lnTo>
                <a:lnTo>
                  <a:pt x="0" y="688259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74237" y="2679688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23535" y="3421626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71024" y="3510114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7394" y="381491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4658" y="282185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56156" y="7472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60490" y="2025444"/>
            <a:ext cx="659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Q’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199" y="4670322"/>
            <a:ext cx="8411497" cy="18091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Project Q onto coordinates {x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}...</a:t>
            </a:r>
            <a:endParaRPr lang="en-US" b="1" dirty="0" smtClean="0"/>
          </a:p>
          <a:p>
            <a:r>
              <a:rPr lang="en-US" b="1" dirty="0" smtClean="0"/>
              <a:t>Fourier-</a:t>
            </a:r>
            <a:r>
              <a:rPr lang="en-US" b="1" dirty="0" err="1" smtClean="0"/>
              <a:t>Motzkin</a:t>
            </a:r>
            <a:r>
              <a:rPr lang="en-US" b="1" dirty="0" smtClean="0"/>
              <a:t>:</a:t>
            </a:r>
            <a:r>
              <a:rPr lang="en-US" dirty="0" smtClean="0"/>
              <a:t> Q’ is a polyhedron.</a:t>
            </a:r>
          </a:p>
          <a:p>
            <a:r>
              <a:rPr lang="en-US" dirty="0" smtClean="0"/>
              <a:t>Of course, the ordering of coordinates is </a:t>
            </a:r>
            <a:r>
              <a:rPr lang="en-US" dirty="0" err="1" smtClean="0"/>
              <a:t>irrevelant</a:t>
            </a:r>
            <a:r>
              <a:rPr lang="en-US" dirty="0" smtClean="0"/>
              <a:t>.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Elimination Example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 rot="5400000" flipH="1">
            <a:off x="2984092" y="2168013"/>
            <a:ext cx="1907458" cy="560440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592826"/>
              <a:gd name="connsiteX1" fmla="*/ 550606 w 2025445"/>
              <a:gd name="connsiteY1" fmla="*/ 0 h 1592826"/>
              <a:gd name="connsiteX2" fmla="*/ 2005781 w 2025445"/>
              <a:gd name="connsiteY2" fmla="*/ 0 h 1592826"/>
              <a:gd name="connsiteX3" fmla="*/ 1750142 w 2025445"/>
              <a:gd name="connsiteY3" fmla="*/ 235974 h 1592826"/>
              <a:gd name="connsiteX4" fmla="*/ 2025445 w 2025445"/>
              <a:gd name="connsiteY4" fmla="*/ 1592826 h 1592826"/>
              <a:gd name="connsiteX5" fmla="*/ 2005781 w 2025445"/>
              <a:gd name="connsiteY5" fmla="*/ 9833 h 1592826"/>
              <a:gd name="connsiteX6" fmla="*/ 1740310 w 2025445"/>
              <a:gd name="connsiteY6" fmla="*/ 216310 h 1592826"/>
              <a:gd name="connsiteX7" fmla="*/ 0 w 2025445"/>
              <a:gd name="connsiteY7" fmla="*/ 216310 h 1592826"/>
              <a:gd name="connsiteX0" fmla="*/ 0 w 2005781"/>
              <a:gd name="connsiteY0" fmla="*/ 216310 h 235974"/>
              <a:gd name="connsiteX1" fmla="*/ 550606 w 2005781"/>
              <a:gd name="connsiteY1" fmla="*/ 0 h 235974"/>
              <a:gd name="connsiteX2" fmla="*/ 2005781 w 2005781"/>
              <a:gd name="connsiteY2" fmla="*/ 0 h 235974"/>
              <a:gd name="connsiteX3" fmla="*/ 1750142 w 2005781"/>
              <a:gd name="connsiteY3" fmla="*/ 235974 h 235974"/>
              <a:gd name="connsiteX4" fmla="*/ 2005781 w 2005781"/>
              <a:gd name="connsiteY4" fmla="*/ 9833 h 235974"/>
              <a:gd name="connsiteX5" fmla="*/ 1740310 w 2005781"/>
              <a:gd name="connsiteY5" fmla="*/ 216310 h 235974"/>
              <a:gd name="connsiteX6" fmla="*/ 0 w 2005781"/>
              <a:gd name="connsiteY6" fmla="*/ 216310 h 235974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1750142 w 2005781"/>
              <a:gd name="connsiteY3" fmla="*/ 235974 h 393291"/>
              <a:gd name="connsiteX4" fmla="*/ 2005781 w 2005781"/>
              <a:gd name="connsiteY4" fmla="*/ 9833 h 393291"/>
              <a:gd name="connsiteX5" fmla="*/ 1946787 w 2005781"/>
              <a:gd name="connsiteY5" fmla="*/ 393291 h 393291"/>
              <a:gd name="connsiteX6" fmla="*/ 0 w 2005781"/>
              <a:gd name="connsiteY6" fmla="*/ 216310 h 393291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2005781 w 2005781"/>
              <a:gd name="connsiteY3" fmla="*/ 9833 h 393291"/>
              <a:gd name="connsiteX4" fmla="*/ 1946787 w 2005781"/>
              <a:gd name="connsiteY4" fmla="*/ 393291 h 393291"/>
              <a:gd name="connsiteX5" fmla="*/ 0 w 2005781"/>
              <a:gd name="connsiteY5" fmla="*/ 216310 h 393291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2005781 w 2005781"/>
              <a:gd name="connsiteY3" fmla="*/ 481782 h 865240"/>
              <a:gd name="connsiteX4" fmla="*/ 1946787 w 2005781"/>
              <a:gd name="connsiteY4" fmla="*/ 865240 h 865240"/>
              <a:gd name="connsiteX5" fmla="*/ 0 w 2005781"/>
              <a:gd name="connsiteY5" fmla="*/ 688259 h 865240"/>
              <a:gd name="connsiteX0" fmla="*/ 0 w 2271252"/>
              <a:gd name="connsiteY0" fmla="*/ 688259 h 865240"/>
              <a:gd name="connsiteX1" fmla="*/ 521110 w 2271252"/>
              <a:gd name="connsiteY1" fmla="*/ 0 h 865240"/>
              <a:gd name="connsiteX2" fmla="*/ 2005781 w 2271252"/>
              <a:gd name="connsiteY2" fmla="*/ 471949 h 865240"/>
              <a:gd name="connsiteX3" fmla="*/ 2271252 w 2271252"/>
              <a:gd name="connsiteY3" fmla="*/ 216311 h 865240"/>
              <a:gd name="connsiteX4" fmla="*/ 1946787 w 2271252"/>
              <a:gd name="connsiteY4" fmla="*/ 865240 h 865240"/>
              <a:gd name="connsiteX5" fmla="*/ 0 w 2271252"/>
              <a:gd name="connsiteY5" fmla="*/ 688259 h 865240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1946787 w 2005781"/>
              <a:gd name="connsiteY3" fmla="*/ 865240 h 865240"/>
              <a:gd name="connsiteX4" fmla="*/ 0 w 2005781"/>
              <a:gd name="connsiteY4" fmla="*/ 688259 h 865240"/>
              <a:gd name="connsiteX0" fmla="*/ 0 w 2182761"/>
              <a:gd name="connsiteY0" fmla="*/ 688259 h 865240"/>
              <a:gd name="connsiteX1" fmla="*/ 521110 w 2182761"/>
              <a:gd name="connsiteY1" fmla="*/ 0 h 865240"/>
              <a:gd name="connsiteX2" fmla="*/ 2182761 w 2182761"/>
              <a:gd name="connsiteY2" fmla="*/ 9833 h 865240"/>
              <a:gd name="connsiteX3" fmla="*/ 1946787 w 2182761"/>
              <a:gd name="connsiteY3" fmla="*/ 865240 h 865240"/>
              <a:gd name="connsiteX4" fmla="*/ 0 w 2182761"/>
              <a:gd name="connsiteY4" fmla="*/ 688259 h 865240"/>
              <a:gd name="connsiteX0" fmla="*/ 0 w 2182761"/>
              <a:gd name="connsiteY0" fmla="*/ 688259 h 698092"/>
              <a:gd name="connsiteX1" fmla="*/ 521110 w 2182761"/>
              <a:gd name="connsiteY1" fmla="*/ 0 h 698092"/>
              <a:gd name="connsiteX2" fmla="*/ 2182761 w 2182761"/>
              <a:gd name="connsiteY2" fmla="*/ 9833 h 698092"/>
              <a:gd name="connsiteX3" fmla="*/ 1818968 w 2182761"/>
              <a:gd name="connsiteY3" fmla="*/ 698092 h 698092"/>
              <a:gd name="connsiteX4" fmla="*/ 0 w 2182761"/>
              <a:gd name="connsiteY4" fmla="*/ 688259 h 698092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828801 w 2182761"/>
              <a:gd name="connsiteY3" fmla="*/ 688260 h 688260"/>
              <a:gd name="connsiteX4" fmla="*/ 0 w 2182761"/>
              <a:gd name="connsiteY4" fmla="*/ 688259 h 688260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740310 w 2182761"/>
              <a:gd name="connsiteY3" fmla="*/ 688260 h 688260"/>
              <a:gd name="connsiteX4" fmla="*/ 0 w 2182761"/>
              <a:gd name="connsiteY4" fmla="*/ 688259 h 688260"/>
              <a:gd name="connsiteX0" fmla="*/ 0 w 2104103"/>
              <a:gd name="connsiteY0" fmla="*/ 688259 h 688260"/>
              <a:gd name="connsiteX1" fmla="*/ 521110 w 2104103"/>
              <a:gd name="connsiteY1" fmla="*/ 0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  <a:gd name="connsiteX0" fmla="*/ 0 w 2104103"/>
              <a:gd name="connsiteY0" fmla="*/ 688259 h 688260"/>
              <a:gd name="connsiteX1" fmla="*/ 726124 w 2104103"/>
              <a:gd name="connsiteY1" fmla="*/ 137651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  <a:gd name="connsiteX0" fmla="*/ 0 w 2093312"/>
              <a:gd name="connsiteY0" fmla="*/ 560440 h 560441"/>
              <a:gd name="connsiteX1" fmla="*/ 726124 w 2093312"/>
              <a:gd name="connsiteY1" fmla="*/ 9832 h 560441"/>
              <a:gd name="connsiteX2" fmla="*/ 2093312 w 2093312"/>
              <a:gd name="connsiteY2" fmla="*/ 0 h 560441"/>
              <a:gd name="connsiteX3" fmla="*/ 1740310 w 2093312"/>
              <a:gd name="connsiteY3" fmla="*/ 560441 h 560441"/>
              <a:gd name="connsiteX4" fmla="*/ 0 w 2093312"/>
              <a:gd name="connsiteY4" fmla="*/ 560440 h 560441"/>
              <a:gd name="connsiteX0" fmla="*/ 0 w 2093312"/>
              <a:gd name="connsiteY0" fmla="*/ 560440 h 560440"/>
              <a:gd name="connsiteX1" fmla="*/ 726124 w 2093312"/>
              <a:gd name="connsiteY1" fmla="*/ 9832 h 560440"/>
              <a:gd name="connsiteX2" fmla="*/ 2093312 w 2093312"/>
              <a:gd name="connsiteY2" fmla="*/ 0 h 560440"/>
              <a:gd name="connsiteX3" fmla="*/ 1664777 w 2093312"/>
              <a:gd name="connsiteY3" fmla="*/ 550609 h 560440"/>
              <a:gd name="connsiteX4" fmla="*/ 0 w 2093312"/>
              <a:gd name="connsiteY4" fmla="*/ 560440 h 5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312" h="560440">
                <a:moveTo>
                  <a:pt x="0" y="560440"/>
                </a:moveTo>
                <a:lnTo>
                  <a:pt x="726124" y="9832"/>
                </a:lnTo>
                <a:lnTo>
                  <a:pt x="2093312" y="0"/>
                </a:lnTo>
                <a:lnTo>
                  <a:pt x="1664777" y="550609"/>
                </a:lnTo>
                <a:lnTo>
                  <a:pt x="0" y="56044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74237" y="2679688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23535" y="3421626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71024" y="3510114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7394" y="381491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4658" y="282185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56156" y="7472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04852" y="1700979"/>
            <a:ext cx="787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Q’’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199" y="4670322"/>
            <a:ext cx="8411497" cy="167148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Of course, the ordering of coordinates is </a:t>
            </a:r>
            <a:r>
              <a:rPr lang="en-US" dirty="0" err="1" smtClean="0"/>
              <a:t>irrevelant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Fourier-</a:t>
            </a:r>
            <a:r>
              <a:rPr lang="en-US" b="1" dirty="0" err="1" smtClean="0"/>
              <a:t>Motzkin</a:t>
            </a:r>
            <a:r>
              <a:rPr lang="en-US" b="1" dirty="0" smtClean="0"/>
              <a:t>:</a:t>
            </a:r>
            <a:r>
              <a:rPr lang="en-US" dirty="0" smtClean="0"/>
              <a:t> Q’’ is also a polyhedron.</a:t>
            </a:r>
          </a:p>
          <a:p>
            <a:r>
              <a:rPr lang="en-US" dirty="0" smtClean="0"/>
              <a:t>I can also apply Elimination twice…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Elimination Example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(I + \alpha z z \transpose)^{-1}&#10; ~=~ I + \beta z z\transpose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6"/>
  <p:tag name="PICTUREFILESIZE" val="619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I + \alpha z z \transpose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9"/>
  <p:tag name="PICTUREFILESIZE" val="268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I + \alpha z z \transpose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9"/>
  <p:tag name="PICTUREFILESIZE" val="268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det( I + \alpha z z \transpose ) = 1 + \alpha z \transpose z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69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align*}&#10;H_{a,b} &amp;~=~ \setst{ x \in \bR^n }{ a \transpose x = b } \\&#10;H_{a,b}^+ &amp;~=~ \setst{ x \in \bR^n }{ a \transpose x \geq b } \\&#10;H_{a,b}^- &amp;~=~ \setst{ x \in \bR^n }{ a \transpose x \leq b }&#10;\end{align*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33"/>
  <p:tag name="PICTUREFILESIZE" val="233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P = \Intersect_{i=1}^m H_{a_i,b_i}^-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62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_i \transpose x &amp;\leq b_i ~~ \forall i = 1 \ldots m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24"/>
  <p:tag name="PICTUREFILESIZE" val="106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f(x) = \norm{x} = \sqrt{x \transpose x}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58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Define $T(x) = Ax+b$ where&#10;$&#10;A = \begin{pmatrix}&#10;3 &amp; 2 \\&#10;0 &amp; 1&#10;\end{pmatrix}&#10;$ and&#10;$&#10;b = \begin{pmatrix}&#10;1 \\&#10;1&#10;\end{pmatrix}&#10;$.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1899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M = &#10;\begin{pmatrix}&#10;3 &amp; 1 \\ 1 &amp; 2&#10;\end{pmatrix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574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I + \alpha z z \transpose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9"/>
  <p:tag name="PICTUREFILESIZE" val="268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bg1">
              <a:lumMod val="50000"/>
            </a:schemeClr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9064</TotalTime>
  <Words>1045</Words>
  <Application>Microsoft Office PowerPoint</Application>
  <PresentationFormat>On-screen Show (4:3)</PresentationFormat>
  <Paragraphs>219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7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Symbol</vt:lpstr>
      <vt:lpstr>msam10</vt:lpstr>
      <vt:lpstr>Office Theme</vt:lpstr>
      <vt:lpstr>C&amp;O 355 Mathematical Programming Fall 2010 Lecture 6</vt:lpstr>
      <vt:lpstr>Polyhedra</vt:lpstr>
      <vt:lpstr>Convex Sets</vt:lpstr>
      <vt:lpstr>Convex Functions</vt:lpstr>
      <vt:lpstr>Affine Maps</vt:lpstr>
      <vt:lpstr>Fourier-Motzkin Elimination</vt:lpstr>
      <vt:lpstr>Elimination Example</vt:lpstr>
      <vt:lpstr>Elimination Example</vt:lpstr>
      <vt:lpstr>Elimination Example</vt:lpstr>
      <vt:lpstr>Elimination Example</vt:lpstr>
      <vt:lpstr>Projecting a Polyhedron Onto Some of its Coordinates</vt:lpstr>
      <vt:lpstr>Linear Transformations of Polyhedra</vt:lpstr>
      <vt:lpstr>Linear Transformations of Polyhedra</vt:lpstr>
      <vt:lpstr>Linear Transformations of Polyhedra</vt:lpstr>
      <vt:lpstr>Ellipsoids</vt:lpstr>
      <vt:lpstr>2D Example</vt:lpstr>
      <vt:lpstr>Positive Semi-Definite Matrices</vt:lpstr>
      <vt:lpstr>More on Ellipsoids</vt:lpstr>
      <vt:lpstr>Slide 19</vt:lpstr>
      <vt:lpstr>Covering Hemispheres by Ellipsoids</vt:lpstr>
      <vt:lpstr>Rank-1 Updates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547</cp:revision>
  <dcterms:created xsi:type="dcterms:W3CDTF">2009-09-16T13:05:29Z</dcterms:created>
  <dcterms:modified xsi:type="dcterms:W3CDTF">2010-10-06T14:16:00Z</dcterms:modified>
</cp:coreProperties>
</file>