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453" r:id="rId2"/>
    <p:sldId id="414" r:id="rId3"/>
    <p:sldId id="455" r:id="rId4"/>
    <p:sldId id="456" r:id="rId5"/>
    <p:sldId id="457" r:id="rId6"/>
    <p:sldId id="458" r:id="rId7"/>
    <p:sldId id="459" r:id="rId8"/>
    <p:sldId id="435" r:id="rId9"/>
    <p:sldId id="437" r:id="rId10"/>
    <p:sldId id="438" r:id="rId11"/>
    <p:sldId id="439" r:id="rId12"/>
    <p:sldId id="454" r:id="rId13"/>
    <p:sldId id="460" r:id="rId14"/>
    <p:sldId id="462" r:id="rId15"/>
    <p:sldId id="463" r:id="rId16"/>
    <p:sldId id="464" r:id="rId17"/>
    <p:sldId id="465" r:id="rId18"/>
  </p:sldIdLst>
  <p:sldSz cx="9144000" cy="6858000" type="screen4x3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CMR10" pitchFamily="34" charset="0"/>
      <p:regular r:id="rId24"/>
    </p:embeddedFont>
    <p:embeddedFont>
      <p:font typeface="CMMI10" pitchFamily="34" charset="0"/>
      <p:regular r:id="rId25"/>
    </p:embeddedFont>
    <p:embeddedFont>
      <p:font typeface="CMSY10ORIG" pitchFamily="34" charset="0"/>
      <p:regular r:id="rId26"/>
    </p:embeddedFont>
    <p:embeddedFont>
      <p:font typeface="CMSS8" pitchFamily="34" charset="0"/>
      <p:regular r:id="rId27"/>
    </p:embeddedFont>
    <p:embeddedFont>
      <p:font typeface="CMMI7" pitchFamily="34" charset="0"/>
      <p:regular r:id="rId28"/>
    </p:embeddedFont>
    <p:embeddedFont>
      <p:font typeface="CMEX10" pitchFamily="34" charset="0"/>
      <p:regular r:id="rId29"/>
    </p:embeddedFont>
    <p:embeddedFont>
      <p:font typeface="CMR7" pitchFamily="34" charset="0"/>
      <p:regular r:id="rId30"/>
    </p:embeddedFont>
    <p:embeddedFont>
      <p:font typeface="MSBM10" pitchFamily="34" charset="0"/>
      <p:regular r:id="rId31"/>
    </p:embeddedFont>
    <p:embeddedFont>
      <p:font typeface="CMSY7" pitchFamily="34" charset="0"/>
      <p:regular r:id="rId32"/>
    </p:embeddedFont>
    <p:embeddedFont>
      <p:font typeface="CMMI5" pitchFamily="34" charset="0"/>
      <p:regular r:id="rId33"/>
    </p:embeddedFont>
    <p:embeddedFont>
      <p:font typeface="cmsy10" pitchFamily="34" charset="0"/>
      <p:regular r:id="rId34"/>
    </p:embeddedFont>
    <p:embeddedFont>
      <p:font typeface="msam10" pitchFamily="34" charset="0"/>
      <p:regular r:id="rId35"/>
    </p:embeddedFont>
    <p:embeddedFont>
      <p:font typeface="MT Extra" pitchFamily="18" charset="2"/>
      <p:regular r:id="rId36"/>
    </p:embeddedFont>
  </p:embeddedFontLst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FFFFCC"/>
    <a:srgbClr val="FF6D6D"/>
    <a:srgbClr val="FFFF99"/>
    <a:srgbClr val="AFDC7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1" autoAdjust="0"/>
    <p:restoredTop sz="88732" autoAdjust="0"/>
  </p:normalViewPr>
  <p:slideViewPr>
    <p:cSldViewPr snapToGrid="0">
      <p:cViewPr varScale="1">
        <p:scale>
          <a:sx n="69" d="100"/>
          <a:sy n="69" d="100"/>
        </p:scale>
        <p:origin x="-12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BAAFD-F484-4DB7-86F4-821294F105D4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97FC3-9866-4ED2-9709-168E31BE3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294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7129"/>
            <a:ext cx="8229600" cy="56145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12498-82DB-4842-8F38-BA008EFB5813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http://www.math.uwaterloo.ca/~harvey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9.xml"/><Relationship Id="rId7" Type="http://schemas.openxmlformats.org/officeDocument/2006/relationships/image" Target="../media/image17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C&amp;O 355</a:t>
            </a:r>
            <a:br>
              <a:rPr lang="en-US" dirty="0" smtClean="0"/>
            </a:br>
            <a:r>
              <a:rPr lang="en-US" dirty="0" smtClean="0"/>
              <a:t>Mathematical Programming</a:t>
            </a:r>
            <a:br>
              <a:rPr lang="en-US" dirty="0" smtClean="0"/>
            </a:br>
            <a:r>
              <a:rPr lang="en-US" dirty="0" smtClean="0"/>
              <a:t>Fall 2010</a:t>
            </a:r>
            <a:br>
              <a:rPr lang="en-US" dirty="0" smtClean="0"/>
            </a:br>
            <a:r>
              <a:rPr lang="en-US" dirty="0" smtClean="0"/>
              <a:t>Lecture 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724400"/>
            <a:ext cx="6705600" cy="914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hlinkClick r:id="rId4"/>
              </a:rPr>
              <a:t>N. Harvey</a:t>
            </a:r>
            <a:endParaRPr lang="en-US" sz="4000" dirty="0" smtClean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err="1" smtClean="0"/>
              <a:t>TexPoint</a:t>
            </a:r>
            <a:r>
              <a:rPr lang="en-US" dirty="0" smtClean="0"/>
              <a:t> fonts used in EMF. </a:t>
            </a:r>
          </a:p>
          <a:p>
            <a:r>
              <a:rPr lang="en-US" dirty="0" smtClean="0"/>
              <a:t>Read the </a:t>
            </a:r>
            <a:r>
              <a:rPr lang="en-US" dirty="0" err="1" smtClean="0"/>
              <a:t>TexPoint</a:t>
            </a:r>
            <a:r>
              <a:rPr lang="en-US" dirty="0" smtClean="0"/>
              <a:t> manual before you delete this box</a:t>
            </a:r>
            <a:r>
              <a:rPr lang="en-US" smtClean="0"/>
              <a:t>.: 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SS8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MSBM10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MI5"/>
              </a:rPr>
              <a:t>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56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Incidence Matrices are TUM</a:t>
            </a:r>
            <a:endParaRPr lang="en-US" sz="3600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0506" y="776807"/>
            <a:ext cx="8430203" cy="59091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Let D=(N, A) be a directed graph. Define M by:</a:t>
            </a:r>
          </a:p>
          <a:p>
            <a:pPr lvl="0"/>
            <a:endParaRPr lang="en-US" sz="2400" baseline="-17000" dirty="0" smtClean="0"/>
          </a:p>
          <a:p>
            <a:pPr lvl="0"/>
            <a:endParaRPr lang="en-US" sz="2400" baseline="-17000" dirty="0" smtClean="0"/>
          </a:p>
          <a:p>
            <a:pPr lvl="0">
              <a:buNone/>
            </a:pPr>
            <a:endParaRPr lang="en-US" sz="4400" baseline="-25000" dirty="0" smtClean="0"/>
          </a:p>
          <a:p>
            <a:endParaRPr lang="en-US" sz="800" baseline="-17000" dirty="0" smtClean="0"/>
          </a:p>
          <a:p>
            <a:pPr lvl="0"/>
            <a:r>
              <a:rPr lang="en-US" sz="2400" b="1" dirty="0" smtClean="0"/>
              <a:t>Lemma:</a:t>
            </a:r>
            <a:r>
              <a:rPr lang="en-US" sz="2400" dirty="0" smtClean="0"/>
              <a:t> M is TUM.</a:t>
            </a:r>
          </a:p>
          <a:p>
            <a:pPr lvl="0"/>
            <a:r>
              <a:rPr lang="en-US" sz="2400" b="1" dirty="0" smtClean="0"/>
              <a:t>Proof:</a:t>
            </a:r>
            <a:r>
              <a:rPr lang="en-US" sz="2400" dirty="0" smtClean="0"/>
              <a:t> Let Q be a </a:t>
            </a:r>
            <a:r>
              <a:rPr lang="en-US" sz="2400" dirty="0" err="1" smtClean="0"/>
              <a:t>k</a:t>
            </a:r>
            <a:r>
              <a:rPr lang="en-US" sz="1800" dirty="0" err="1" smtClean="0"/>
              <a:t>x</a:t>
            </a:r>
            <a:r>
              <a:rPr lang="en-US" sz="2400" dirty="0" err="1" smtClean="0"/>
              <a:t>k</a:t>
            </a:r>
            <a:r>
              <a:rPr lang="en-US" sz="2400" dirty="0" smtClean="0"/>
              <a:t> </a:t>
            </a:r>
            <a:r>
              <a:rPr lang="en-US" sz="2400" dirty="0" err="1" smtClean="0"/>
              <a:t>submatrix</a:t>
            </a:r>
            <a:r>
              <a:rPr lang="en-US" sz="2400" dirty="0" smtClean="0"/>
              <a:t> of M. Argue by induction on k.</a:t>
            </a:r>
          </a:p>
          <a:p>
            <a:pPr lvl="0">
              <a:buNone/>
            </a:pPr>
            <a:r>
              <a:rPr lang="en-US" sz="2400" dirty="0" smtClean="0"/>
              <a:t>	If k=1 then Q is a single entry of M, so </a:t>
            </a:r>
            <a:r>
              <a:rPr lang="en-US" sz="2400" dirty="0" err="1" smtClean="0"/>
              <a:t>det</a:t>
            </a:r>
            <a:r>
              <a:rPr lang="en-US" sz="2400" dirty="0" smtClean="0"/>
              <a:t>(Q) is either 0 or </a:t>
            </a:r>
            <a:r>
              <a:rPr lang="en-US" sz="2400" dirty="0" smtClean="0">
                <a:latin typeface="cmsy10"/>
              </a:rPr>
              <a:t>§</a:t>
            </a:r>
            <a:r>
              <a:rPr lang="en-US" sz="2400" dirty="0" smtClean="0"/>
              <a:t>1.</a:t>
            </a:r>
          </a:p>
          <a:p>
            <a:pPr lvl="0">
              <a:buNone/>
            </a:pPr>
            <a:r>
              <a:rPr lang="en-US" sz="2400" dirty="0" smtClean="0"/>
              <a:t>	So assume k&gt;1.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5004" y="1552605"/>
            <a:ext cx="1228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err="1" smtClean="0"/>
              <a:t>M</a:t>
            </a:r>
            <a:r>
              <a:rPr lang="en-US" sz="3200" baseline="-17000" dirty="0" err="1" smtClean="0"/>
              <a:t>u,a</a:t>
            </a:r>
            <a:r>
              <a:rPr lang="en-US" sz="3200" dirty="0" smtClean="0"/>
              <a:t> = </a:t>
            </a:r>
            <a:endParaRPr lang="en-US" sz="2800" baseline="-17000" dirty="0" smtClean="0"/>
          </a:p>
        </p:txBody>
      </p:sp>
      <p:sp>
        <p:nvSpPr>
          <p:cNvPr id="8" name="Left Brace 7"/>
          <p:cNvSpPr/>
          <p:nvPr/>
        </p:nvSpPr>
        <p:spPr>
          <a:xfrm>
            <a:off x="2436079" y="1413165"/>
            <a:ext cx="299610" cy="852728"/>
          </a:xfrm>
          <a:prstGeom prst="leftBrace">
            <a:avLst>
              <a:gd name="adj1" fmla="val 48958"/>
              <a:gd name="adj2" fmla="val 50000"/>
            </a:avLst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33367" y="1274619"/>
            <a:ext cx="4295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 smtClean="0"/>
              <a:t>+1   if node u is the head of arc a</a:t>
            </a:r>
            <a:endParaRPr lang="en-US" sz="2400" baseline="-17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733367" y="1898972"/>
            <a:ext cx="1938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 smtClean="0"/>
              <a:t>0     otherwise</a:t>
            </a:r>
            <a:endParaRPr lang="en-US" sz="2400" baseline="-17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733367" y="1593277"/>
            <a:ext cx="4066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 smtClean="0"/>
              <a:t>-1    if node u is the tail of arc a</a:t>
            </a:r>
            <a:endParaRPr lang="en-US" sz="2400" baseline="-17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0506" y="235526"/>
            <a:ext cx="8430203" cy="6622473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b="1" dirty="0" smtClean="0"/>
              <a:t>Lemma:</a:t>
            </a:r>
            <a:r>
              <a:rPr lang="en-US" sz="2400" dirty="0" smtClean="0"/>
              <a:t> M is TUM.</a:t>
            </a:r>
          </a:p>
          <a:p>
            <a:pPr lvl="0"/>
            <a:r>
              <a:rPr lang="en-US" sz="2400" b="1" dirty="0" smtClean="0"/>
              <a:t>Proof:</a:t>
            </a:r>
            <a:r>
              <a:rPr lang="en-US" sz="2400" dirty="0" smtClean="0"/>
              <a:t> Let Q be a </a:t>
            </a:r>
            <a:r>
              <a:rPr lang="en-US" sz="2400" dirty="0" err="1" smtClean="0"/>
              <a:t>k</a:t>
            </a:r>
            <a:r>
              <a:rPr lang="en-US" sz="1800" dirty="0" err="1" smtClean="0"/>
              <a:t>x</a:t>
            </a:r>
            <a:r>
              <a:rPr lang="en-US" sz="2400" dirty="0" err="1" smtClean="0"/>
              <a:t>k</a:t>
            </a:r>
            <a:r>
              <a:rPr lang="en-US" sz="2400" dirty="0" smtClean="0"/>
              <a:t> </a:t>
            </a:r>
            <a:r>
              <a:rPr lang="en-US" sz="2400" dirty="0" err="1" smtClean="0"/>
              <a:t>submatrix</a:t>
            </a:r>
            <a:r>
              <a:rPr lang="en-US" sz="2400" dirty="0" smtClean="0"/>
              <a:t> of M. Assume k&gt;1.</a:t>
            </a:r>
          </a:p>
          <a:p>
            <a:pPr lvl="0">
              <a:spcBef>
                <a:spcPts val="1200"/>
              </a:spcBef>
              <a:buNone/>
            </a:pPr>
            <a:r>
              <a:rPr lang="en-US" sz="2400" i="1" dirty="0" smtClean="0"/>
              <a:t>	Case 1:</a:t>
            </a:r>
          </a:p>
          <a:p>
            <a:pPr lvl="0">
              <a:spcBef>
                <a:spcPts val="300"/>
              </a:spcBef>
              <a:buNone/>
            </a:pPr>
            <a:r>
              <a:rPr lang="en-US" sz="2400" dirty="0" smtClean="0"/>
              <a:t>	If some column of Q has </a:t>
            </a:r>
            <a:r>
              <a:rPr lang="en-US" sz="2400" b="1" dirty="0" smtClean="0"/>
              <a:t>no</a:t>
            </a:r>
            <a:r>
              <a:rPr lang="en-US" sz="2400" dirty="0" smtClean="0"/>
              <a:t> non-zero entries, then </a:t>
            </a:r>
            <a:r>
              <a:rPr lang="en-US" sz="2400" dirty="0" err="1" smtClean="0"/>
              <a:t>det</a:t>
            </a:r>
            <a:r>
              <a:rPr lang="en-US" sz="2400" dirty="0" smtClean="0"/>
              <a:t>(Q)=0.</a:t>
            </a:r>
          </a:p>
          <a:p>
            <a:pPr>
              <a:spcBef>
                <a:spcPts val="1200"/>
              </a:spcBef>
              <a:buNone/>
            </a:pPr>
            <a:r>
              <a:rPr lang="en-US" sz="2400" i="1" dirty="0" smtClean="0"/>
              <a:t>	Case 2:</a:t>
            </a:r>
            <a:r>
              <a:rPr lang="en-US" sz="2400" dirty="0" smtClean="0"/>
              <a:t>	</a:t>
            </a:r>
          </a:p>
          <a:p>
            <a:pPr>
              <a:spcBef>
                <a:spcPts val="300"/>
              </a:spcBef>
              <a:buNone/>
            </a:pPr>
            <a:r>
              <a:rPr lang="en-US" sz="2400" spc="-40" dirty="0" smtClean="0"/>
              <a:t>	Suppose </a:t>
            </a:r>
            <a:r>
              <a:rPr lang="en-US" sz="2400" spc="-40" dirty="0" err="1" smtClean="0"/>
              <a:t>j</a:t>
            </a:r>
            <a:r>
              <a:rPr lang="en-US" sz="2400" spc="-40" baseline="30000" dirty="0" err="1" smtClean="0"/>
              <a:t>th</a:t>
            </a:r>
            <a:r>
              <a:rPr lang="en-US" sz="2400" spc="-40" dirty="0" smtClean="0"/>
              <a:t> column of Q has </a:t>
            </a:r>
            <a:r>
              <a:rPr lang="en-US" sz="2400" b="1" spc="-40" dirty="0" smtClean="0"/>
              <a:t>exactly one</a:t>
            </a:r>
            <a:r>
              <a:rPr lang="en-US" sz="2400" spc="-40" dirty="0" smtClean="0"/>
              <a:t> non-zero entry, say </a:t>
            </a:r>
            <a:r>
              <a:rPr lang="en-US" sz="2400" spc="-40" dirty="0" err="1" smtClean="0"/>
              <a:t>Q</a:t>
            </a:r>
            <a:r>
              <a:rPr lang="en-US" sz="2400" spc="-40" baseline="-17000" dirty="0" err="1" smtClean="0"/>
              <a:t>t,j</a:t>
            </a:r>
            <a:r>
              <a:rPr lang="en-US" sz="2400" spc="-40" dirty="0" smtClean="0"/>
              <a:t> </a:t>
            </a:r>
            <a:r>
              <a:rPr lang="en-US" sz="2400" spc="-40" dirty="0" smtClean="0">
                <a:latin typeface="Symbol"/>
                <a:sym typeface="Symbol"/>
              </a:rPr>
              <a:t></a:t>
            </a:r>
            <a:r>
              <a:rPr lang="en-US" sz="2400" spc="-40" dirty="0" smtClean="0"/>
              <a:t>0</a:t>
            </a:r>
          </a:p>
          <a:p>
            <a:pPr>
              <a:buNone/>
            </a:pPr>
            <a:r>
              <a:rPr lang="en-US" sz="2400" dirty="0" smtClean="0"/>
              <a:t>	Use “Column Expansion” of determinant:</a:t>
            </a:r>
          </a:p>
          <a:p>
            <a:pPr>
              <a:buNone/>
            </a:pPr>
            <a:r>
              <a:rPr lang="en-US" sz="2400" dirty="0" smtClean="0"/>
              <a:t>									        ,</a:t>
            </a:r>
            <a:br>
              <a:rPr lang="en-US" sz="2400" dirty="0" smtClean="0"/>
            </a:br>
            <a:endParaRPr lang="en-US" sz="700" dirty="0" smtClean="0"/>
          </a:p>
          <a:p>
            <a:pPr>
              <a:buNone/>
            </a:pPr>
            <a:r>
              <a:rPr lang="en-US" sz="2400" dirty="0" smtClean="0"/>
              <a:t>	where t is the unique non-zero entry in column j.</a:t>
            </a:r>
          </a:p>
          <a:p>
            <a:pPr>
              <a:buNone/>
            </a:pPr>
            <a:r>
              <a:rPr lang="en-US" sz="2400" dirty="0" smtClean="0"/>
              <a:t>	By induction, </a:t>
            </a:r>
            <a:r>
              <a:rPr lang="en-US" sz="2400" dirty="0" err="1" smtClean="0"/>
              <a:t>det</a:t>
            </a:r>
            <a:r>
              <a:rPr lang="en-US" sz="2400" dirty="0" smtClean="0"/>
              <a:t> </a:t>
            </a:r>
            <a:r>
              <a:rPr lang="en-US" sz="2400" dirty="0" err="1" smtClean="0"/>
              <a:t>Q</a:t>
            </a:r>
            <a:r>
              <a:rPr lang="en-US" sz="2400" baseline="-17000" dirty="0" err="1" smtClean="0"/>
              <a:t>del</a:t>
            </a:r>
            <a:r>
              <a:rPr lang="en-US" sz="2400" baseline="-17000" dirty="0" smtClean="0"/>
              <a:t>(</a:t>
            </a:r>
            <a:r>
              <a:rPr lang="en-US" sz="2400" baseline="-17000" dirty="0" err="1" smtClean="0"/>
              <a:t>t,j</a:t>
            </a:r>
            <a:r>
              <a:rPr lang="en-US" sz="2400" baseline="-17000" dirty="0" smtClean="0"/>
              <a:t>)</a:t>
            </a:r>
            <a:r>
              <a:rPr lang="en-US" sz="2400" dirty="0" smtClean="0"/>
              <a:t> in {0,+1,-1}   </a:t>
            </a:r>
            <a:r>
              <a:rPr lang="en-US" sz="2400" dirty="0" smtClean="0">
                <a:latin typeface="cmsy10"/>
              </a:rPr>
              <a:t>)</a:t>
            </a:r>
            <a:r>
              <a:rPr lang="en-US" sz="2400" dirty="0" smtClean="0"/>
              <a:t>   </a:t>
            </a:r>
            <a:r>
              <a:rPr lang="en-US" sz="2400" dirty="0" err="1" smtClean="0"/>
              <a:t>det</a:t>
            </a:r>
            <a:r>
              <a:rPr lang="en-US" sz="2400" dirty="0" smtClean="0"/>
              <a:t> Q in {0,+1,-1}.</a:t>
            </a:r>
          </a:p>
          <a:p>
            <a:pPr>
              <a:spcBef>
                <a:spcPts val="1200"/>
              </a:spcBef>
              <a:buNone/>
            </a:pPr>
            <a:r>
              <a:rPr lang="en-US" sz="2400" i="1" dirty="0" smtClean="0"/>
              <a:t>	Case 3:</a:t>
            </a:r>
          </a:p>
          <a:p>
            <a:pPr>
              <a:spcBef>
                <a:spcPts val="300"/>
              </a:spcBef>
              <a:buNone/>
            </a:pPr>
            <a:r>
              <a:rPr lang="en-US" sz="2400" dirty="0" smtClean="0"/>
              <a:t>	Suppose </a:t>
            </a:r>
            <a:r>
              <a:rPr lang="en-US" sz="2400" b="1" dirty="0" smtClean="0"/>
              <a:t>every</a:t>
            </a:r>
            <a:r>
              <a:rPr lang="en-US" sz="2400" dirty="0" smtClean="0"/>
              <a:t> column of Q has </a:t>
            </a:r>
            <a:r>
              <a:rPr lang="en-US" sz="2400" b="1" dirty="0" smtClean="0"/>
              <a:t>exactly two</a:t>
            </a:r>
            <a:r>
              <a:rPr lang="en-US" sz="2400" dirty="0" smtClean="0"/>
              <a:t> non-zero entries.</a:t>
            </a:r>
          </a:p>
          <a:p>
            <a:pPr lvl="1"/>
            <a:r>
              <a:rPr lang="en-US" sz="2200" dirty="0" smtClean="0"/>
              <a:t>For each column, one non-zero is a +1 and the other is a -1.</a:t>
            </a:r>
          </a:p>
          <a:p>
            <a:pPr>
              <a:buNone/>
            </a:pPr>
            <a:r>
              <a:rPr lang="en-US" sz="2400" dirty="0" smtClean="0"/>
              <a:t>	So summing all rows in Q gives the vector [0,0,…,0].</a:t>
            </a:r>
          </a:p>
          <a:p>
            <a:pPr>
              <a:buNone/>
            </a:pPr>
            <a:r>
              <a:rPr lang="en-US" sz="2400" dirty="0" smtClean="0"/>
              <a:t>	Thus Q is singular, and </a:t>
            </a:r>
            <a:r>
              <a:rPr lang="en-US" sz="2400" dirty="0" err="1" smtClean="0"/>
              <a:t>det</a:t>
            </a:r>
            <a:r>
              <a:rPr lang="en-US" sz="2400" dirty="0" smtClean="0"/>
              <a:t> Q = 0.				        </a:t>
            </a:r>
            <a:r>
              <a:rPr lang="en-US" sz="2400" dirty="0" smtClean="0">
                <a:latin typeface="msam10"/>
              </a:rPr>
              <a:t>¥</a:t>
            </a:r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762679" y="3164263"/>
            <a:ext cx="7441663" cy="55930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0840" y="5237019"/>
            <a:ext cx="8853052" cy="83037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810004" y="3790754"/>
            <a:ext cx="3602188" cy="1192942"/>
          </a:xfrm>
          <a:prstGeom prst="rect">
            <a:avLst/>
          </a:prstGeom>
          <a:noFill/>
          <a:ln/>
          <a:effectLst/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0506" y="1981197"/>
            <a:ext cx="8601821" cy="471054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Observations:</a:t>
            </a:r>
          </a:p>
          <a:p>
            <a:pPr lvl="1"/>
            <a:r>
              <a:rPr lang="en-US" sz="2400" dirty="0" smtClean="0"/>
              <a:t>The LP is feasible	 </a:t>
            </a:r>
            <a:r>
              <a:rPr lang="en-US" sz="1000" dirty="0" smtClean="0"/>
              <a:t> </a:t>
            </a:r>
            <a:r>
              <a:rPr lang="en-US" sz="2400" dirty="0" smtClean="0"/>
              <a:t> </a:t>
            </a:r>
            <a:r>
              <a:rPr lang="en-US" sz="2000" dirty="0" smtClean="0"/>
              <a:t>(assume the capacities are all non-negative)</a:t>
            </a:r>
          </a:p>
          <a:p>
            <a:pPr lvl="1"/>
            <a:r>
              <a:rPr lang="en-US" sz="2400" dirty="0" smtClean="0"/>
              <a:t>The LP is bounded	        </a:t>
            </a:r>
            <a:r>
              <a:rPr lang="en-US" sz="2000" dirty="0" smtClean="0"/>
              <a:t>(because the feasible region is bounded)</a:t>
            </a:r>
            <a:endParaRPr lang="en-US" sz="2400" dirty="0" smtClean="0"/>
          </a:p>
          <a:p>
            <a:pPr lvl="1"/>
            <a:r>
              <a:rPr lang="en-US" sz="2400" dirty="0" smtClean="0"/>
              <a:t>It has an optimal solution, i.e., a maximum flow.	 </a:t>
            </a:r>
            <a:r>
              <a:rPr lang="en-US" sz="2000" dirty="0" smtClean="0"/>
              <a:t>(by FTLP)</a:t>
            </a:r>
            <a:endParaRPr lang="en-US" sz="2400" dirty="0" smtClean="0"/>
          </a:p>
          <a:p>
            <a:r>
              <a:rPr lang="en-US" sz="2400" dirty="0" smtClean="0"/>
              <a:t>The feasible region is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2400" dirty="0" smtClean="0"/>
              <a:t>	where M is TUM.</a:t>
            </a:r>
          </a:p>
          <a:p>
            <a:pPr lvl="0"/>
            <a:r>
              <a:rPr lang="en-US" sz="2400" b="1" dirty="0" smtClean="0"/>
              <a:t>Corollary: </a:t>
            </a:r>
            <a:r>
              <a:rPr lang="en-US" sz="2400" dirty="0" smtClean="0"/>
              <a:t>If c is integral, then every extreme point is integral,</a:t>
            </a:r>
            <a:br>
              <a:rPr lang="en-US" sz="2400" dirty="0" smtClean="0"/>
            </a:br>
            <a:r>
              <a:rPr lang="en-US" sz="2400" dirty="0" smtClean="0"/>
              <a:t>and so there is a maximum flow that is integral.</a:t>
            </a:r>
          </a:p>
          <a:p>
            <a:pPr lvl="0"/>
            <a:r>
              <a:rPr lang="en-US" sz="2400" b="1" dirty="0" smtClean="0"/>
              <a:t>Q:</a:t>
            </a:r>
            <a:r>
              <a:rPr lang="en-US" sz="2400" dirty="0" smtClean="0"/>
              <a:t> Why does P have any extreme points?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-110840"/>
            <a:ext cx="8229600" cy="92294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Max Flow LP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5971305" y="6040583"/>
            <a:ext cx="2815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A:</a:t>
            </a:r>
            <a:r>
              <a:rPr lang="en-US" sz="2400" dirty="0" smtClean="0"/>
              <a:t> It contains no line.</a:t>
            </a:r>
            <a:endParaRPr lang="en-CA" sz="2400" dirty="0"/>
          </a:p>
        </p:txBody>
      </p:sp>
      <p:pic>
        <p:nvPicPr>
          <p:cNvPr id="8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892477" y="694723"/>
            <a:ext cx="7819807" cy="126797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809347" y="653166"/>
            <a:ext cx="7819807" cy="1267979"/>
          </a:xfrm>
          <a:prstGeom prst="rect">
            <a:avLst/>
          </a:prstGeom>
          <a:noFill/>
          <a:ln/>
          <a:effectLst/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-124695"/>
            <a:ext cx="8229600" cy="92294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Max Flow LP &amp; Its Dual</a:t>
            </a:r>
            <a:endParaRPr lang="en-US" sz="36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0506" y="2008901"/>
            <a:ext cx="8601821" cy="4668989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Dual variables:</a:t>
            </a:r>
          </a:p>
          <a:p>
            <a:pPr lvl="1"/>
            <a:r>
              <a:rPr lang="en-US" dirty="0" smtClean="0"/>
              <a:t>A variable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v</a:t>
            </a:r>
            <a:r>
              <a:rPr lang="en-US" dirty="0" smtClean="0"/>
              <a:t> for every v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N \ {</a:t>
            </a:r>
            <a:r>
              <a:rPr lang="en-US" dirty="0" err="1" smtClean="0"/>
              <a:t>s,t</a:t>
            </a:r>
            <a:r>
              <a:rPr lang="en-US" dirty="0" smtClean="0"/>
              <a:t>}</a:t>
            </a:r>
          </a:p>
          <a:p>
            <a:pPr lvl="1"/>
            <a:r>
              <a:rPr lang="en-US" dirty="0" smtClean="0"/>
              <a:t>A variable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uv</a:t>
            </a:r>
            <a:r>
              <a:rPr lang="en-US" dirty="0" smtClean="0"/>
              <a:t> for every arc </a:t>
            </a:r>
            <a:r>
              <a:rPr lang="en-US" dirty="0" err="1" smtClean="0"/>
              <a:t>uv</a:t>
            </a:r>
            <a:endParaRPr lang="en-US" dirty="0" smtClean="0"/>
          </a:p>
          <a:p>
            <a:r>
              <a:rPr lang="en-US" sz="2800" dirty="0" smtClean="0"/>
              <a:t>The dual is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r>
              <a:rPr lang="en-US" sz="2800" b="1" dirty="0" smtClean="0"/>
              <a:t>Let’s simplify: </a:t>
            </a:r>
            <a:r>
              <a:rPr lang="en-US" sz="2800" dirty="0" smtClean="0"/>
              <a:t>Set </a:t>
            </a:r>
            <a:r>
              <a:rPr lang="en-US" sz="2800" dirty="0" err="1" smtClean="0"/>
              <a:t>y</a:t>
            </a:r>
            <a:r>
              <a:rPr lang="en-US" sz="2800" baseline="-25000" dirty="0" err="1" smtClean="0"/>
              <a:t>s</a:t>
            </a:r>
            <a:r>
              <a:rPr lang="en-US" sz="2800" dirty="0" smtClean="0"/>
              <a:t> = 1 and </a:t>
            </a:r>
            <a:r>
              <a:rPr lang="en-US" sz="2800" dirty="0" err="1" smtClean="0"/>
              <a:t>y</a:t>
            </a:r>
            <a:r>
              <a:rPr lang="en-US" sz="2800" baseline="-25000" dirty="0" err="1" smtClean="0"/>
              <a:t>t</a:t>
            </a:r>
            <a:r>
              <a:rPr lang="en-US" sz="2800" dirty="0" smtClean="0"/>
              <a:t> = 0</a:t>
            </a:r>
          </a:p>
        </p:txBody>
      </p:sp>
      <p:sp>
        <p:nvSpPr>
          <p:cNvPr id="10" name="Freeform 9"/>
          <p:cNvSpPr/>
          <p:nvPr/>
        </p:nvSpPr>
        <p:spPr>
          <a:xfrm>
            <a:off x="6082146" y="1219193"/>
            <a:ext cx="459508" cy="1482437"/>
          </a:xfrm>
          <a:custGeom>
            <a:avLst/>
            <a:gdLst>
              <a:gd name="connsiteX0" fmla="*/ 748145 w 1122218"/>
              <a:gd name="connsiteY0" fmla="*/ 0 h 1385455"/>
              <a:gd name="connsiteX1" fmla="*/ 997527 w 1122218"/>
              <a:gd name="connsiteY1" fmla="*/ 623455 h 1385455"/>
              <a:gd name="connsiteX2" fmla="*/ 0 w 1122218"/>
              <a:gd name="connsiteY2" fmla="*/ 1385455 h 1385455"/>
              <a:gd name="connsiteX0" fmla="*/ 96981 w 436418"/>
              <a:gd name="connsiteY0" fmla="*/ 0 h 1482437"/>
              <a:gd name="connsiteX1" fmla="*/ 346363 w 436418"/>
              <a:gd name="connsiteY1" fmla="*/ 623455 h 1482437"/>
              <a:gd name="connsiteX2" fmla="*/ 0 w 436418"/>
              <a:gd name="connsiteY2" fmla="*/ 1482437 h 1482437"/>
              <a:gd name="connsiteX0" fmla="*/ 96981 w 459508"/>
              <a:gd name="connsiteY0" fmla="*/ 0 h 1482437"/>
              <a:gd name="connsiteX1" fmla="*/ 443345 w 459508"/>
              <a:gd name="connsiteY1" fmla="*/ 637309 h 1482437"/>
              <a:gd name="connsiteX2" fmla="*/ 0 w 459508"/>
              <a:gd name="connsiteY2" fmla="*/ 1482437 h 148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9508" h="1482437">
                <a:moveTo>
                  <a:pt x="96981" y="0"/>
                </a:moveTo>
                <a:cubicBezTo>
                  <a:pt x="284017" y="196273"/>
                  <a:pt x="459508" y="390236"/>
                  <a:pt x="443345" y="637309"/>
                </a:cubicBezTo>
                <a:cubicBezTo>
                  <a:pt x="427182" y="884382"/>
                  <a:pt x="436418" y="1216891"/>
                  <a:pt x="0" y="1482437"/>
                </a:cubicBezTo>
              </a:path>
            </a:pathLst>
          </a:custGeom>
          <a:ln w="38100">
            <a:solidFill>
              <a:srgbClr val="FF33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Freeform 10"/>
          <p:cNvSpPr/>
          <p:nvPr/>
        </p:nvSpPr>
        <p:spPr>
          <a:xfrm>
            <a:off x="2743200" y="1925776"/>
            <a:ext cx="3800763" cy="1357746"/>
          </a:xfrm>
          <a:custGeom>
            <a:avLst/>
            <a:gdLst>
              <a:gd name="connsiteX0" fmla="*/ 0 w 3710709"/>
              <a:gd name="connsiteY0" fmla="*/ 0 h 1191491"/>
              <a:gd name="connsiteX1" fmla="*/ 872836 w 3710709"/>
              <a:gd name="connsiteY1" fmla="*/ 249382 h 1191491"/>
              <a:gd name="connsiteX2" fmla="*/ 3297382 w 3710709"/>
              <a:gd name="connsiteY2" fmla="*/ 290945 h 1191491"/>
              <a:gd name="connsiteX3" fmla="*/ 3352800 w 3710709"/>
              <a:gd name="connsiteY3" fmla="*/ 803564 h 1191491"/>
              <a:gd name="connsiteX4" fmla="*/ 2161309 w 3710709"/>
              <a:gd name="connsiteY4" fmla="*/ 1191491 h 1191491"/>
              <a:gd name="connsiteX0" fmla="*/ 0 w 3902364"/>
              <a:gd name="connsiteY0" fmla="*/ 0 h 1191491"/>
              <a:gd name="connsiteX1" fmla="*/ 872836 w 3902364"/>
              <a:gd name="connsiteY1" fmla="*/ 249382 h 1191491"/>
              <a:gd name="connsiteX2" fmla="*/ 3297382 w 3902364"/>
              <a:gd name="connsiteY2" fmla="*/ 290945 h 1191491"/>
              <a:gd name="connsiteX3" fmla="*/ 3713018 w 3902364"/>
              <a:gd name="connsiteY3" fmla="*/ 983673 h 1191491"/>
              <a:gd name="connsiteX4" fmla="*/ 2161309 w 3902364"/>
              <a:gd name="connsiteY4" fmla="*/ 1191491 h 1191491"/>
              <a:gd name="connsiteX0" fmla="*/ 0 w 3800763"/>
              <a:gd name="connsiteY0" fmla="*/ 0 h 1357746"/>
              <a:gd name="connsiteX1" fmla="*/ 872836 w 3800763"/>
              <a:gd name="connsiteY1" fmla="*/ 249382 h 1357746"/>
              <a:gd name="connsiteX2" fmla="*/ 3297382 w 3800763"/>
              <a:gd name="connsiteY2" fmla="*/ 290945 h 1357746"/>
              <a:gd name="connsiteX3" fmla="*/ 3713018 w 3800763"/>
              <a:gd name="connsiteY3" fmla="*/ 983673 h 1357746"/>
              <a:gd name="connsiteX4" fmla="*/ 2770909 w 3800763"/>
              <a:gd name="connsiteY4" fmla="*/ 1357746 h 1357746"/>
              <a:gd name="connsiteX0" fmla="*/ 0 w 3800763"/>
              <a:gd name="connsiteY0" fmla="*/ 0 h 1357746"/>
              <a:gd name="connsiteX1" fmla="*/ 872836 w 3800763"/>
              <a:gd name="connsiteY1" fmla="*/ 249382 h 1357746"/>
              <a:gd name="connsiteX2" fmla="*/ 3297382 w 3800763"/>
              <a:gd name="connsiteY2" fmla="*/ 290945 h 1357746"/>
              <a:gd name="connsiteX3" fmla="*/ 3713018 w 3800763"/>
              <a:gd name="connsiteY3" fmla="*/ 928254 h 1357746"/>
              <a:gd name="connsiteX4" fmla="*/ 2770909 w 3800763"/>
              <a:gd name="connsiteY4" fmla="*/ 1357746 h 135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0763" h="1357746">
                <a:moveTo>
                  <a:pt x="0" y="0"/>
                </a:moveTo>
                <a:cubicBezTo>
                  <a:pt x="161636" y="100445"/>
                  <a:pt x="323272" y="200891"/>
                  <a:pt x="872836" y="249382"/>
                </a:cubicBezTo>
                <a:cubicBezTo>
                  <a:pt x="1422400" y="297873"/>
                  <a:pt x="2824018" y="177800"/>
                  <a:pt x="3297382" y="290945"/>
                </a:cubicBezTo>
                <a:cubicBezTo>
                  <a:pt x="3770746" y="404090"/>
                  <a:pt x="3800763" y="750454"/>
                  <a:pt x="3713018" y="928254"/>
                </a:cubicBezTo>
                <a:cubicBezTo>
                  <a:pt x="3625273" y="1106054"/>
                  <a:pt x="3271981" y="1238828"/>
                  <a:pt x="2770909" y="1357746"/>
                </a:cubicBezTo>
              </a:path>
            </a:pathLst>
          </a:custGeom>
          <a:ln w="38100">
            <a:solidFill>
              <a:srgbClr val="FF33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1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919027" y="4075224"/>
            <a:ext cx="7517317" cy="208311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816834" y="3380508"/>
            <a:ext cx="2722160" cy="71069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-124695"/>
            <a:ext cx="8229600" cy="92294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Dual</a:t>
            </a:r>
            <a:endParaRPr lang="en-US" sz="36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95811" y="1745662"/>
            <a:ext cx="8601821" cy="50846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	     where </a:t>
            </a:r>
            <a:r>
              <a:rPr lang="en-US" sz="2800" dirty="0" err="1" smtClean="0"/>
              <a:t>y</a:t>
            </a:r>
            <a:r>
              <a:rPr lang="en-US" sz="2800" baseline="-25000" dirty="0" err="1" smtClean="0"/>
              <a:t>s</a:t>
            </a:r>
            <a:r>
              <a:rPr lang="en-US" sz="2800" dirty="0" smtClean="0"/>
              <a:t> and </a:t>
            </a:r>
            <a:r>
              <a:rPr lang="en-US" sz="2800" dirty="0" err="1" smtClean="0"/>
              <a:t>y</a:t>
            </a:r>
            <a:r>
              <a:rPr lang="en-US" sz="2800" baseline="-25000" dirty="0" err="1" smtClean="0"/>
              <a:t>t</a:t>
            </a:r>
            <a:r>
              <a:rPr lang="en-US" sz="2800" dirty="0" smtClean="0"/>
              <a:t> are </a:t>
            </a:r>
            <a:r>
              <a:rPr lang="en-US" sz="2800" b="1" dirty="0" smtClean="0"/>
              <a:t>not</a:t>
            </a:r>
            <a:r>
              <a:rPr lang="en-US" sz="2800" dirty="0" smtClean="0"/>
              <a:t> variables: </a:t>
            </a:r>
            <a:r>
              <a:rPr lang="en-US" sz="2800" dirty="0" err="1" smtClean="0"/>
              <a:t>y</a:t>
            </a:r>
            <a:r>
              <a:rPr lang="en-US" sz="2800" baseline="-25000" dirty="0" err="1" smtClean="0"/>
              <a:t>s</a:t>
            </a:r>
            <a:r>
              <a:rPr lang="en-US" sz="2800" dirty="0" smtClean="0"/>
              <a:t> = 1 and </a:t>
            </a:r>
            <a:r>
              <a:rPr lang="en-US" sz="2800" dirty="0" err="1" smtClean="0"/>
              <a:t>y</a:t>
            </a:r>
            <a:r>
              <a:rPr lang="en-US" sz="2800" baseline="-25000" dirty="0" err="1" smtClean="0"/>
              <a:t>t</a:t>
            </a:r>
            <a:r>
              <a:rPr lang="en-US" sz="2800" dirty="0" smtClean="0"/>
              <a:t> = 0</a:t>
            </a:r>
          </a:p>
          <a:p>
            <a:endParaRPr lang="en-US" sz="1000" b="1" dirty="0" smtClean="0"/>
          </a:p>
          <a:p>
            <a:r>
              <a:rPr lang="en-US" sz="2800" b="1" dirty="0" smtClean="0"/>
              <a:t>We will show: </a:t>
            </a:r>
            <a:r>
              <a:rPr lang="en-US" sz="2800" dirty="0" smtClean="0"/>
              <a:t>Given an optimal solution (</a:t>
            </a:r>
            <a:r>
              <a:rPr lang="en-US" sz="2800" dirty="0" err="1" smtClean="0"/>
              <a:t>y,z</a:t>
            </a:r>
            <a:r>
              <a:rPr lang="en-US" sz="2800" dirty="0" smtClean="0"/>
              <a:t>),</a:t>
            </a:r>
            <a:br>
              <a:rPr lang="en-US" sz="2800" dirty="0" smtClean="0"/>
            </a:br>
            <a:r>
              <a:rPr lang="en-US" sz="2800" dirty="0" smtClean="0"/>
              <a:t>we can construct a cut </a:t>
            </a:r>
            <a:r>
              <a:rPr lang="en-US" sz="2800" dirty="0" smtClean="0">
                <a:latin typeface="cmmi10"/>
              </a:rPr>
              <a:t>±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(U) such that</a:t>
            </a:r>
          </a:p>
          <a:p>
            <a:endParaRPr lang="en-US" dirty="0" smtClean="0"/>
          </a:p>
          <a:p>
            <a:r>
              <a:rPr lang="en-US" sz="2800" dirty="0" smtClean="0"/>
              <a:t>In other words, the capacity of the cut </a:t>
            </a:r>
            <a:r>
              <a:rPr lang="en-US" sz="2800" dirty="0" smtClean="0">
                <a:latin typeface="cmmi10"/>
              </a:rPr>
              <a:t>±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(U)</a:t>
            </a:r>
            <a:br>
              <a:rPr lang="en-US" sz="2800" dirty="0" smtClean="0"/>
            </a:br>
            <a:r>
              <a:rPr lang="en-US" sz="2800" dirty="0" smtClean="0"/>
              <a:t>equals the optimal value of the dual LP.</a:t>
            </a:r>
          </a:p>
          <a:p>
            <a:r>
              <a:rPr lang="en-US" sz="2800" dirty="0" smtClean="0"/>
              <a:t>By strong LP duality, this equals the optimal value</a:t>
            </a:r>
            <a:br>
              <a:rPr lang="en-US" sz="2800" dirty="0" smtClean="0"/>
            </a:br>
            <a:r>
              <a:rPr lang="en-US" sz="2800" dirty="0" smtClean="0"/>
              <a:t>of the primal LP, which is the maximum flow value.</a:t>
            </a:r>
          </a:p>
          <a:p>
            <a:r>
              <a:rPr lang="en-US" sz="2800" dirty="0" smtClean="0"/>
              <a:t>Every cut has capacity at least the max flow value,</a:t>
            </a:r>
            <a:br>
              <a:rPr lang="en-US" sz="2800" dirty="0" smtClean="0"/>
            </a:br>
            <a:r>
              <a:rPr lang="en-US" sz="2800" dirty="0" smtClean="0"/>
              <a:t>so this must be a minimum cut.</a:t>
            </a:r>
          </a:p>
        </p:txBody>
      </p:sp>
      <p:pic>
        <p:nvPicPr>
          <p:cNvPr id="12" name="Picture 1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051153" y="611588"/>
            <a:ext cx="5253065" cy="1177411"/>
          </a:xfrm>
          <a:prstGeom prst="rect">
            <a:avLst/>
          </a:prstGeom>
          <a:noFill/>
          <a:ln/>
          <a:effectLst/>
        </p:spPr>
      </p:pic>
      <p:sp>
        <p:nvSpPr>
          <p:cNvPr id="6" name="Right Brace 5"/>
          <p:cNvSpPr/>
          <p:nvPr/>
        </p:nvSpPr>
        <p:spPr>
          <a:xfrm>
            <a:off x="7218211" y="2521527"/>
            <a:ext cx="332509" cy="1385454"/>
          </a:xfrm>
          <a:prstGeom prst="rightBrace">
            <a:avLst>
              <a:gd name="adj1" fmla="val 44333"/>
              <a:gd name="adj2" fmla="val 50000"/>
            </a:avLst>
          </a:prstGeom>
          <a:ln w="28575"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481445" y="2909451"/>
            <a:ext cx="1638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FF0000"/>
                </a:solidFill>
              </a:rPr>
              <a:t>“Rounding”</a:t>
            </a:r>
            <a:endParaRPr lang="en-CA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8101" y="1523987"/>
            <a:ext cx="8975899" cy="5334013"/>
          </a:xfrm>
        </p:spPr>
        <p:txBody>
          <a:bodyPr>
            <a:noAutofit/>
          </a:bodyPr>
          <a:lstStyle/>
          <a:p>
            <a:r>
              <a:rPr lang="en-US" sz="2800" dirty="0" smtClean="0"/>
              <a:t>Let (</a:t>
            </a:r>
            <a:r>
              <a:rPr lang="en-US" sz="2800" dirty="0" err="1" smtClean="0"/>
              <a:t>y,z</a:t>
            </a:r>
            <a:r>
              <a:rPr lang="en-US" sz="2800" dirty="0" smtClean="0"/>
              <a:t>) be an optimal dual solution</a:t>
            </a:r>
          </a:p>
          <a:p>
            <a:r>
              <a:rPr lang="en-US" sz="2800" dirty="0" smtClean="0"/>
              <a:t>Every node u lies at some position </a:t>
            </a:r>
            <a:r>
              <a:rPr lang="en-US" sz="2800" dirty="0" err="1" smtClean="0"/>
              <a:t>y</a:t>
            </a:r>
            <a:r>
              <a:rPr lang="en-US" sz="2800" baseline="-25000" dirty="0" err="1" smtClean="0"/>
              <a:t>u</a:t>
            </a:r>
            <a:r>
              <a:rPr lang="en-US" sz="2800" dirty="0" smtClean="0"/>
              <a:t> on the real line</a:t>
            </a:r>
          </a:p>
          <a:p>
            <a:r>
              <a:rPr lang="en-US" sz="2800" dirty="0" smtClean="0"/>
              <a:t>Number the nodes </a:t>
            </a:r>
            <a:r>
              <a:rPr lang="en-US" sz="2800" dirty="0" smtClean="0">
                <a:solidFill>
                  <a:srgbClr val="0000FF"/>
                </a:solidFill>
              </a:rPr>
              <a:t>1</a:t>
            </a:r>
            <a:r>
              <a:rPr lang="en-US" sz="2800" dirty="0" smtClean="0"/>
              <a:t>,…,</a:t>
            </a:r>
            <a:r>
              <a:rPr lang="en-US" sz="2800" dirty="0" smtClean="0">
                <a:solidFill>
                  <a:srgbClr val="0000FF"/>
                </a:solidFill>
              </a:rPr>
              <a:t>n</a:t>
            </a:r>
            <a:r>
              <a:rPr lang="en-US" sz="2800" dirty="0" smtClean="0"/>
              <a:t> so that y</a:t>
            </a:r>
            <a:r>
              <a:rPr lang="en-US" sz="2800" baseline="-25000" dirty="0" smtClean="0">
                <a:solidFill>
                  <a:srgbClr val="0000FF"/>
                </a:solidFill>
              </a:rPr>
              <a:t>1</a:t>
            </a:r>
            <a:r>
              <a:rPr lang="en-US" sz="2800" baseline="-25000" dirty="0" smtClean="0"/>
              <a:t> </a:t>
            </a:r>
            <a:r>
              <a:rPr lang="en-US" sz="2800" dirty="0" smtClean="0">
                <a:latin typeface="cmsy10"/>
              </a:rPr>
              <a:t>·</a:t>
            </a:r>
            <a:r>
              <a:rPr lang="en-US" sz="2800" baseline="-25000" dirty="0" smtClean="0"/>
              <a:t> </a:t>
            </a:r>
            <a:r>
              <a:rPr lang="en-US" sz="2800" dirty="0" smtClean="0">
                <a:latin typeface="MT Extra"/>
                <a:sym typeface="MT Extra"/>
              </a:rPr>
              <a:t></a:t>
            </a:r>
            <a:r>
              <a:rPr lang="en-US" sz="2800" baseline="-25000" dirty="0" smtClean="0"/>
              <a:t> </a:t>
            </a:r>
            <a:r>
              <a:rPr lang="en-US" sz="2800" dirty="0" smtClean="0">
                <a:latin typeface="cmsy10"/>
              </a:rPr>
              <a:t>·</a:t>
            </a:r>
            <a:r>
              <a:rPr lang="en-US" sz="2800" baseline="-25000" dirty="0" smtClean="0"/>
              <a:t> </a:t>
            </a:r>
            <a:r>
              <a:rPr lang="en-US" sz="2800" dirty="0" err="1" smtClean="0"/>
              <a:t>y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n</a:t>
            </a:r>
            <a:endParaRPr lang="en-US" sz="2800" baseline="-25000" dirty="0" smtClean="0">
              <a:solidFill>
                <a:srgbClr val="0000FF"/>
              </a:solidFill>
            </a:endParaRPr>
          </a:p>
          <a:p>
            <a:r>
              <a:rPr lang="en-US" sz="2800" dirty="0" smtClean="0"/>
              <a:t>Suppose node t numbered </a:t>
            </a:r>
            <a:r>
              <a:rPr lang="en-US" sz="2800" dirty="0" smtClean="0">
                <a:solidFill>
                  <a:srgbClr val="0000FF"/>
                </a:solidFill>
                <a:latin typeface="cmmi10"/>
              </a:rPr>
              <a:t>¿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 and node s numbered </a:t>
            </a:r>
            <a:r>
              <a:rPr lang="en-US" sz="2800" dirty="0" smtClean="0">
                <a:solidFill>
                  <a:srgbClr val="0000FF"/>
                </a:solidFill>
                <a:latin typeface="cmmi10"/>
              </a:rPr>
              <a:t>¾</a:t>
            </a:r>
          </a:p>
          <a:p>
            <a:r>
              <a:rPr lang="en-US" sz="2800" dirty="0" smtClean="0"/>
              <a:t>Let </a:t>
            </a:r>
            <a:r>
              <a:rPr lang="en-US" sz="2800" dirty="0" err="1" smtClean="0"/>
              <a:t>U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800" dirty="0" smtClean="0"/>
              <a:t> = { </a:t>
            </a:r>
            <a:r>
              <a:rPr lang="en-US" sz="2800" dirty="0" err="1" smtClean="0">
                <a:solidFill>
                  <a:srgbClr val="0000FF"/>
                </a:solidFill>
              </a:rPr>
              <a:t>i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0000FF"/>
                </a:solidFill>
              </a:rPr>
              <a:t>i+1</a:t>
            </a:r>
            <a:r>
              <a:rPr lang="en-US" sz="2800" dirty="0" smtClean="0"/>
              <a:t>, …, </a:t>
            </a:r>
            <a:r>
              <a:rPr lang="en-US" sz="2800" dirty="0" smtClean="0">
                <a:solidFill>
                  <a:srgbClr val="0000FF"/>
                </a:solidFill>
              </a:rPr>
              <a:t>n</a:t>
            </a:r>
            <a:r>
              <a:rPr lang="en-US" sz="2800" dirty="0" smtClean="0"/>
              <a:t> }, for </a:t>
            </a:r>
            <a:r>
              <a:rPr lang="en-US" sz="2800" dirty="0" smtClean="0">
                <a:solidFill>
                  <a:srgbClr val="0000FF"/>
                </a:solidFill>
                <a:latin typeface="cmmi10"/>
              </a:rPr>
              <a:t>¿</a:t>
            </a:r>
            <a:r>
              <a:rPr lang="en-US" sz="2800" dirty="0" smtClean="0"/>
              <a:t> &lt; </a:t>
            </a:r>
            <a:r>
              <a:rPr lang="en-US" sz="2800" dirty="0" err="1" smtClean="0">
                <a:solidFill>
                  <a:srgbClr val="0000FF"/>
                </a:solidFill>
              </a:rPr>
              <a:t>i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/>
              </a:rPr>
              <a:t>·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  <a:latin typeface="cmmi10"/>
              </a:rPr>
              <a:t>¾</a:t>
            </a:r>
            <a:r>
              <a:rPr lang="en-US" sz="2800" dirty="0" smtClean="0">
                <a:latin typeface="cmmi10"/>
              </a:rPr>
              <a:t>    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</a:rPr>
              <a:t>(Here n=|N|, the total # nodes)</a:t>
            </a:r>
            <a:endParaRPr lang="en-US" sz="1900" dirty="0" smtClean="0">
              <a:solidFill>
                <a:schemeClr val="bg1">
                  <a:lumMod val="50000"/>
                </a:schemeClr>
              </a:solidFill>
              <a:latin typeface="cmmi10"/>
            </a:endParaRPr>
          </a:p>
          <a:p>
            <a:r>
              <a:rPr lang="en-US" sz="2800" dirty="0" smtClean="0"/>
              <a:t>Pick cut </a:t>
            </a:r>
            <a:r>
              <a:rPr lang="en-US" sz="2800" dirty="0" err="1" smtClean="0"/>
              <a:t>U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800" dirty="0" smtClean="0"/>
              <a:t> with probability </a:t>
            </a:r>
            <a:r>
              <a:rPr lang="en-US" sz="2800" dirty="0" err="1" smtClean="0"/>
              <a:t>y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800" dirty="0" smtClean="0"/>
              <a:t> - y</a:t>
            </a:r>
            <a:r>
              <a:rPr lang="en-US" sz="2800" baseline="-25000" dirty="0" smtClean="0">
                <a:solidFill>
                  <a:srgbClr val="0000FF"/>
                </a:solidFill>
              </a:rPr>
              <a:t>i-1</a:t>
            </a:r>
            <a:endParaRPr lang="en-US" sz="2800" dirty="0" smtClean="0">
              <a:solidFill>
                <a:srgbClr val="0000FF"/>
              </a:solidFill>
            </a:endParaRPr>
          </a:p>
          <a:p>
            <a:endParaRPr lang="en-US" sz="3600" dirty="0" smtClean="0"/>
          </a:p>
          <a:p>
            <a:r>
              <a:rPr lang="en-US" sz="2800" dirty="0" smtClean="0"/>
              <a:t>Arc </a:t>
            </a:r>
            <a:r>
              <a:rPr lang="en-US" sz="2800" dirty="0" err="1" smtClean="0">
                <a:solidFill>
                  <a:srgbClr val="0000FF"/>
                </a:solidFill>
              </a:rPr>
              <a:t>jk</a:t>
            </a:r>
            <a:r>
              <a:rPr lang="en-US" sz="2800" dirty="0" smtClean="0"/>
              <a:t> contributes 0 if </a:t>
            </a:r>
            <a:r>
              <a:rPr lang="en-US" sz="2800" dirty="0" smtClean="0">
                <a:solidFill>
                  <a:srgbClr val="0000FF"/>
                </a:solidFill>
              </a:rPr>
              <a:t>j</a:t>
            </a:r>
            <a:r>
              <a:rPr lang="en-US" sz="2800" dirty="0" smtClean="0"/>
              <a:t>&lt;</a:t>
            </a:r>
            <a:r>
              <a:rPr lang="en-US" sz="2800" dirty="0" smtClean="0">
                <a:solidFill>
                  <a:srgbClr val="0000FF"/>
                </a:solidFill>
              </a:rPr>
              <a:t>k</a:t>
            </a:r>
            <a:r>
              <a:rPr lang="en-US" sz="2800" dirty="0" smtClean="0"/>
              <a:t>, and at most</a:t>
            </a:r>
            <a:r>
              <a:rPr lang="en-US" sz="2800" dirty="0" smtClean="0">
                <a:latin typeface="cmsy10"/>
              </a:rPr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y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j</a:t>
            </a:r>
            <a:r>
              <a:rPr lang="en-US" sz="2800" dirty="0" err="1" smtClean="0"/>
              <a:t>-y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k</a:t>
            </a:r>
            <a:r>
              <a:rPr lang="en-US" sz="2800" dirty="0" smtClean="0"/>
              <a:t>)</a:t>
            </a:r>
            <a:r>
              <a:rPr lang="en-US" sz="2800" dirty="0" err="1" smtClean="0"/>
              <a:t>c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jk</a:t>
            </a:r>
            <a:r>
              <a:rPr lang="en-US" sz="2800" dirty="0" smtClean="0"/>
              <a:t> if </a:t>
            </a:r>
            <a:r>
              <a:rPr lang="en-US" sz="2800" dirty="0" smtClean="0">
                <a:solidFill>
                  <a:srgbClr val="0000FF"/>
                </a:solidFill>
              </a:rPr>
              <a:t>j</a:t>
            </a:r>
            <a:r>
              <a:rPr lang="en-US" sz="2800" dirty="0" smtClean="0"/>
              <a:t>&gt;</a:t>
            </a:r>
            <a:r>
              <a:rPr lang="en-US" sz="2800" dirty="0" smtClean="0">
                <a:solidFill>
                  <a:srgbClr val="0000FF"/>
                </a:solidFill>
              </a:rPr>
              <a:t>k</a:t>
            </a:r>
          </a:p>
          <a:p>
            <a:r>
              <a:rPr lang="en-US" sz="2800" dirty="0" smtClean="0"/>
              <a:t>So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14397" y="1080651"/>
            <a:ext cx="71628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567797" y="877759"/>
            <a:ext cx="357983" cy="357983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2528455" y="1073718"/>
            <a:ext cx="346363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35382" y="119148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0</a:t>
            </a:r>
            <a:endParaRPr lang="en-CA" sz="2000" dirty="0"/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6601693" y="1073719"/>
            <a:ext cx="346363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94765" y="119148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1</a:t>
            </a:r>
            <a:endParaRPr lang="en-CA" sz="2000" dirty="0"/>
          </a:p>
        </p:txBody>
      </p:sp>
      <p:sp>
        <p:nvSpPr>
          <p:cNvPr id="21" name="Oval 20"/>
          <p:cNvSpPr/>
          <p:nvPr/>
        </p:nvSpPr>
        <p:spPr>
          <a:xfrm>
            <a:off x="7317434" y="877759"/>
            <a:ext cx="357983" cy="357983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673689" y="877759"/>
            <a:ext cx="357983" cy="357983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003725" y="877759"/>
            <a:ext cx="357983" cy="357983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523761" y="877759"/>
            <a:ext cx="357983" cy="357983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583143" y="877759"/>
            <a:ext cx="357983" cy="357983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54" name="Picture 5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933676" y="5890486"/>
            <a:ext cx="4140591" cy="609584"/>
          </a:xfrm>
          <a:prstGeom prst="rect">
            <a:avLst/>
          </a:prstGeom>
          <a:noFill/>
          <a:ln/>
          <a:effectLst/>
        </p:spPr>
      </p:pic>
      <p:sp>
        <p:nvSpPr>
          <p:cNvPr id="26" name="TextBox 25"/>
          <p:cNvSpPr txBox="1"/>
          <p:nvPr/>
        </p:nvSpPr>
        <p:spPr>
          <a:xfrm>
            <a:off x="1565567" y="4433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0000FF"/>
                </a:solidFill>
              </a:rPr>
              <a:t>1</a:t>
            </a:r>
            <a:endParaRPr lang="en-CA" sz="2400" baseline="-25000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35386" y="4433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0000FF"/>
                </a:solidFill>
              </a:rPr>
              <a:t>2</a:t>
            </a:r>
            <a:endParaRPr lang="en-CA" sz="2400" baseline="-250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85312" y="4433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0000FF"/>
                </a:solidFill>
              </a:rPr>
              <a:t>3</a:t>
            </a:r>
            <a:endParaRPr lang="en-CA" sz="2400" baseline="-250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1493" y="4433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0000FF"/>
                </a:solidFill>
              </a:rPr>
              <a:t>4</a:t>
            </a:r>
            <a:endParaRPr lang="en-CA" sz="2400" baseline="-25000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80911" y="4433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0000FF"/>
                </a:solidFill>
              </a:rPr>
              <a:t>5</a:t>
            </a:r>
            <a:endParaRPr lang="en-CA" sz="2400" baseline="-25000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15202" y="4433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0000FF"/>
                </a:solidFill>
              </a:rPr>
              <a:t>6</a:t>
            </a:r>
            <a:endParaRPr lang="en-CA" sz="2400" baseline="-25000" dirty="0">
              <a:solidFill>
                <a:srgbClr val="0000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012873" y="374069"/>
            <a:ext cx="1939629" cy="121919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TextBox 33"/>
          <p:cNvSpPr txBox="1"/>
          <p:nvPr/>
        </p:nvSpPr>
        <p:spPr>
          <a:xfrm>
            <a:off x="5541813" y="471049"/>
            <a:ext cx="537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rgbClr val="00B050"/>
                </a:solidFill>
              </a:rPr>
              <a:t>U</a:t>
            </a:r>
            <a:r>
              <a:rPr lang="en-CA" sz="2800" baseline="-25000" dirty="0" smtClean="0">
                <a:solidFill>
                  <a:srgbClr val="00B050"/>
                </a:solidFill>
              </a:rPr>
              <a:t>5</a:t>
            </a:r>
            <a:endParaRPr lang="en-CA" sz="2800" baseline="-25000" dirty="0">
              <a:solidFill>
                <a:srgbClr val="00B05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585856" y="249378"/>
            <a:ext cx="3643744" cy="146858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TextBox 35"/>
          <p:cNvSpPr txBox="1"/>
          <p:nvPr/>
        </p:nvSpPr>
        <p:spPr>
          <a:xfrm>
            <a:off x="4197930" y="290934"/>
            <a:ext cx="537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rgbClr val="00B050"/>
                </a:solidFill>
              </a:rPr>
              <a:t>U</a:t>
            </a:r>
            <a:r>
              <a:rPr lang="en-CA" sz="2800" baseline="-25000" dirty="0" smtClean="0">
                <a:solidFill>
                  <a:srgbClr val="00B050"/>
                </a:solidFill>
              </a:rPr>
              <a:t>4</a:t>
            </a:r>
            <a:endParaRPr lang="en-CA" sz="2800" baseline="-25000" dirty="0">
              <a:solidFill>
                <a:srgbClr val="00B05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3061855" y="180105"/>
            <a:ext cx="5430981" cy="160711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TextBox 37"/>
          <p:cNvSpPr txBox="1"/>
          <p:nvPr/>
        </p:nvSpPr>
        <p:spPr>
          <a:xfrm>
            <a:off x="2923311" y="152405"/>
            <a:ext cx="537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rgbClr val="00B050"/>
                </a:solidFill>
              </a:rPr>
              <a:t>U</a:t>
            </a:r>
            <a:r>
              <a:rPr lang="en-CA" sz="2800" baseline="-25000" dirty="0" smtClean="0">
                <a:solidFill>
                  <a:srgbClr val="00B050"/>
                </a:solidFill>
              </a:rPr>
              <a:t>3</a:t>
            </a:r>
            <a:endParaRPr lang="en-CA" sz="2800" baseline="-25000" dirty="0">
              <a:solidFill>
                <a:srgbClr val="00B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47461" y="401778"/>
            <a:ext cx="575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rgbClr val="0000FF"/>
                </a:solidFill>
                <a:latin typeface="cmmi10"/>
              </a:rPr>
              <a:t>¿</a:t>
            </a:r>
            <a:r>
              <a:rPr lang="en-CA" sz="1400" dirty="0" smtClean="0">
                <a:solidFill>
                  <a:srgbClr val="0000FF"/>
                </a:solidFill>
                <a:latin typeface="cmmi10"/>
              </a:rPr>
              <a:t> </a:t>
            </a:r>
            <a:r>
              <a:rPr lang="en-CA" sz="2800" dirty="0" smtClean="0">
                <a:solidFill>
                  <a:srgbClr val="0000FF"/>
                </a:solidFill>
              </a:rPr>
              <a:t>=</a:t>
            </a:r>
            <a:endParaRPr lang="en-CA" sz="2800" dirty="0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92987" y="401778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rgbClr val="0000FF"/>
                </a:solidFill>
                <a:latin typeface="cmmi10"/>
              </a:rPr>
              <a:t>¾</a:t>
            </a:r>
            <a:r>
              <a:rPr lang="en-CA" sz="2800" dirty="0" smtClean="0">
                <a:solidFill>
                  <a:srgbClr val="0000FF"/>
                </a:solidFill>
              </a:rPr>
              <a:t>=</a:t>
            </a:r>
            <a:endParaRPr lang="en-CA" sz="2800" dirty="0">
              <a:solidFill>
                <a:srgbClr val="0000FF"/>
              </a:solidFill>
            </a:endParaRPr>
          </a:p>
        </p:txBody>
      </p:sp>
      <p:pic>
        <p:nvPicPr>
          <p:cNvPr id="49" name="Picture 4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928956" y="4574301"/>
            <a:ext cx="4953593" cy="73618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46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8101" y="1884217"/>
            <a:ext cx="8601821" cy="4668983"/>
          </a:xfrm>
        </p:spPr>
        <p:txBody>
          <a:bodyPr>
            <a:noAutofit/>
          </a:bodyPr>
          <a:lstStyle/>
          <a:p>
            <a:r>
              <a:rPr lang="en-US" sz="2800" dirty="0" smtClean="0"/>
              <a:t>Let </a:t>
            </a:r>
            <a:r>
              <a:rPr lang="en-US" sz="2800" dirty="0" err="1" smtClean="0"/>
              <a:t>U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800" dirty="0" smtClean="0"/>
              <a:t> = { </a:t>
            </a:r>
            <a:r>
              <a:rPr lang="en-US" sz="2800" dirty="0" err="1" smtClean="0">
                <a:solidFill>
                  <a:srgbClr val="0000FF"/>
                </a:solidFill>
              </a:rPr>
              <a:t>i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0000FF"/>
                </a:solidFill>
              </a:rPr>
              <a:t>i+1</a:t>
            </a:r>
            <a:r>
              <a:rPr lang="en-US" sz="2800" dirty="0" smtClean="0"/>
              <a:t>, …, </a:t>
            </a:r>
            <a:r>
              <a:rPr lang="en-US" sz="2800" dirty="0" smtClean="0">
                <a:solidFill>
                  <a:srgbClr val="0000FF"/>
                </a:solidFill>
              </a:rPr>
              <a:t>n</a:t>
            </a:r>
            <a:r>
              <a:rPr lang="en-US" sz="2800" dirty="0" smtClean="0"/>
              <a:t> }, for </a:t>
            </a:r>
            <a:r>
              <a:rPr lang="en-US" sz="2800" dirty="0" smtClean="0">
                <a:solidFill>
                  <a:srgbClr val="0000FF"/>
                </a:solidFill>
                <a:latin typeface="cmmi10"/>
              </a:rPr>
              <a:t>¿</a:t>
            </a:r>
            <a:r>
              <a:rPr lang="en-US" sz="2800" dirty="0" smtClean="0"/>
              <a:t> &lt; </a:t>
            </a:r>
            <a:r>
              <a:rPr lang="en-US" sz="2800" dirty="0" err="1" smtClean="0">
                <a:solidFill>
                  <a:srgbClr val="0000FF"/>
                </a:solidFill>
              </a:rPr>
              <a:t>i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/>
              </a:rPr>
              <a:t>·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  <a:latin typeface="cmmi10"/>
              </a:rPr>
              <a:t>¾</a:t>
            </a:r>
          </a:p>
          <a:p>
            <a:r>
              <a:rPr lang="en-US" sz="2800" dirty="0" smtClean="0"/>
              <a:t>Pick cut </a:t>
            </a:r>
            <a:r>
              <a:rPr lang="en-US" sz="2800" dirty="0" err="1" smtClean="0"/>
              <a:t>U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800" dirty="0" smtClean="0"/>
              <a:t> with probability </a:t>
            </a:r>
            <a:r>
              <a:rPr lang="en-US" sz="2800" dirty="0" err="1" smtClean="0"/>
              <a:t>y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800" dirty="0" smtClean="0"/>
              <a:t> - y</a:t>
            </a:r>
            <a:r>
              <a:rPr lang="en-US" sz="2800" baseline="-25000" dirty="0" smtClean="0">
                <a:solidFill>
                  <a:srgbClr val="0000FF"/>
                </a:solidFill>
              </a:rPr>
              <a:t>i-1</a:t>
            </a:r>
            <a:endParaRPr lang="en-US" sz="2800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2800" dirty="0" smtClean="0"/>
              <a:t>So the </a:t>
            </a:r>
            <a:r>
              <a:rPr lang="en-US" sz="2800" b="1" dirty="0" smtClean="0"/>
              <a:t>average capacity </a:t>
            </a:r>
            <a:r>
              <a:rPr lang="en-US" sz="2800" dirty="0" smtClean="0"/>
              <a:t>of the </a:t>
            </a:r>
            <a:r>
              <a:rPr lang="en-US" sz="2800" dirty="0" err="1" smtClean="0"/>
              <a:t>U</a:t>
            </a:r>
            <a:r>
              <a:rPr lang="en-US" sz="2800" baseline="-25000" dirty="0" err="1" smtClean="0"/>
              <a:t>i</a:t>
            </a:r>
            <a:r>
              <a:rPr lang="en-US" sz="2800" dirty="0" err="1" smtClean="0"/>
              <a:t>’s</a:t>
            </a:r>
            <a:r>
              <a:rPr lang="en-US" sz="2800" dirty="0" smtClean="0"/>
              <a:t> is </a:t>
            </a:r>
            <a:r>
              <a:rPr lang="en-US" sz="2800" dirty="0" smtClean="0">
                <a:latin typeface="cmsy10"/>
              </a:rPr>
              <a:t>·</a:t>
            </a:r>
            <a:r>
              <a:rPr lang="en-US" sz="2800" dirty="0" smtClean="0"/>
              <a:t> Dual Opt. Value</a:t>
            </a:r>
          </a:p>
          <a:p>
            <a:pPr>
              <a:buNone/>
            </a:pPr>
            <a:r>
              <a:rPr lang="en-US" sz="2800" dirty="0" smtClean="0"/>
              <a:t>	  </a:t>
            </a:r>
            <a:r>
              <a:rPr lang="en-US" sz="2800" dirty="0" smtClean="0">
                <a:latin typeface="cmsy10"/>
              </a:rPr>
              <a:t>)</a:t>
            </a:r>
            <a:r>
              <a:rPr lang="en-US" sz="2800" dirty="0" smtClean="0"/>
              <a:t>  </a:t>
            </a:r>
            <a:r>
              <a:rPr lang="en-US" sz="2800" b="1" dirty="0" smtClean="0"/>
              <a:t>minimum capacity</a:t>
            </a:r>
            <a:r>
              <a:rPr lang="en-US" sz="2800" dirty="0" smtClean="0"/>
              <a:t> of a </a:t>
            </a:r>
            <a:r>
              <a:rPr lang="en-US" sz="2800" dirty="0" err="1" smtClean="0">
                <a:latin typeface="Calibri"/>
              </a:rPr>
              <a:t>U</a:t>
            </a:r>
            <a:r>
              <a:rPr lang="en-US" sz="2800" baseline="-25000" dirty="0" err="1" smtClean="0">
                <a:latin typeface="Calibri"/>
              </a:rPr>
              <a:t>i</a:t>
            </a:r>
            <a:r>
              <a:rPr lang="en-US" sz="2800" dirty="0" smtClean="0"/>
              <a:t> is </a:t>
            </a:r>
            <a:r>
              <a:rPr lang="en-US" sz="2800" dirty="0" smtClean="0">
                <a:latin typeface="cmsy10"/>
              </a:rPr>
              <a:t>·</a:t>
            </a:r>
            <a:r>
              <a:rPr lang="en-US" sz="2800" dirty="0" smtClean="0"/>
              <a:t> Dual Opt. Value,</a:t>
            </a:r>
            <a:br>
              <a:rPr lang="en-US" sz="2800" dirty="0" smtClean="0"/>
            </a:br>
            <a:r>
              <a:rPr lang="en-US" sz="2800" dirty="0" smtClean="0"/>
              <a:t>	 </a:t>
            </a:r>
            <a:r>
              <a:rPr lang="en-US" sz="1800" dirty="0" smtClean="0"/>
              <a:t> </a:t>
            </a:r>
            <a:r>
              <a:rPr lang="en-US" sz="2800" dirty="0" smtClean="0"/>
              <a:t>and so it is a minimum cut.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14397" y="1080651"/>
            <a:ext cx="71628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567797" y="877759"/>
            <a:ext cx="357983" cy="357983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2528455" y="1073718"/>
            <a:ext cx="346363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35382" y="119148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0</a:t>
            </a:r>
            <a:endParaRPr lang="en-CA" sz="2000" dirty="0"/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6601693" y="1073719"/>
            <a:ext cx="346363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94765" y="119148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1</a:t>
            </a:r>
            <a:endParaRPr lang="en-CA" sz="2000" dirty="0"/>
          </a:p>
        </p:txBody>
      </p:sp>
      <p:sp>
        <p:nvSpPr>
          <p:cNvPr id="21" name="Oval 20"/>
          <p:cNvSpPr/>
          <p:nvPr/>
        </p:nvSpPr>
        <p:spPr>
          <a:xfrm>
            <a:off x="7317434" y="877759"/>
            <a:ext cx="357983" cy="357983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673689" y="877759"/>
            <a:ext cx="357983" cy="357983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003725" y="877759"/>
            <a:ext cx="357983" cy="357983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523761" y="877759"/>
            <a:ext cx="357983" cy="357983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583143" y="877759"/>
            <a:ext cx="357983" cy="357983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65567" y="4433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0000FF"/>
                </a:solidFill>
              </a:rPr>
              <a:t>1</a:t>
            </a:r>
            <a:endParaRPr lang="en-CA" sz="2400" baseline="-25000" dirty="0">
              <a:solidFill>
                <a:srgbClr val="0000FF"/>
              </a:solidFill>
            </a:endParaRPr>
          </a:p>
        </p:txBody>
      </p:sp>
      <p:pic>
        <p:nvPicPr>
          <p:cNvPr id="42" name="Picture 4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45204" y="3064168"/>
            <a:ext cx="4140591" cy="609584"/>
          </a:xfrm>
          <a:prstGeom prst="rect">
            <a:avLst/>
          </a:prstGeom>
          <a:noFill/>
          <a:ln/>
          <a:effectLst/>
        </p:spPr>
      </p:pic>
      <p:sp>
        <p:nvSpPr>
          <p:cNvPr id="27" name="TextBox 26"/>
          <p:cNvSpPr txBox="1"/>
          <p:nvPr/>
        </p:nvSpPr>
        <p:spPr>
          <a:xfrm>
            <a:off x="2535386" y="4433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0000FF"/>
                </a:solidFill>
              </a:rPr>
              <a:t>2</a:t>
            </a:r>
            <a:endParaRPr lang="en-CA" sz="2400" baseline="-250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85312" y="4433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0000FF"/>
                </a:solidFill>
              </a:rPr>
              <a:t>3</a:t>
            </a:r>
            <a:endParaRPr lang="en-CA" sz="2400" baseline="-250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1493" y="4433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0000FF"/>
                </a:solidFill>
              </a:rPr>
              <a:t>4</a:t>
            </a:r>
            <a:endParaRPr lang="en-CA" sz="2400" baseline="-25000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80911" y="4433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0000FF"/>
                </a:solidFill>
              </a:rPr>
              <a:t>5</a:t>
            </a:r>
            <a:endParaRPr lang="en-CA" sz="2400" baseline="-25000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15202" y="4433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0000FF"/>
                </a:solidFill>
              </a:rPr>
              <a:t>6</a:t>
            </a:r>
            <a:endParaRPr lang="en-CA" sz="2400" baseline="-25000" dirty="0">
              <a:solidFill>
                <a:srgbClr val="0000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012873" y="374069"/>
            <a:ext cx="1939629" cy="121919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TextBox 33"/>
          <p:cNvSpPr txBox="1"/>
          <p:nvPr/>
        </p:nvSpPr>
        <p:spPr>
          <a:xfrm>
            <a:off x="5541813" y="471049"/>
            <a:ext cx="537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rgbClr val="00B050"/>
                </a:solidFill>
              </a:rPr>
              <a:t>U</a:t>
            </a:r>
            <a:r>
              <a:rPr lang="en-CA" sz="2800" baseline="-25000" dirty="0" smtClean="0">
                <a:solidFill>
                  <a:srgbClr val="00B050"/>
                </a:solidFill>
              </a:rPr>
              <a:t>5</a:t>
            </a:r>
            <a:endParaRPr lang="en-CA" sz="2800" baseline="-25000" dirty="0">
              <a:solidFill>
                <a:srgbClr val="00B05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585856" y="249378"/>
            <a:ext cx="3643744" cy="146858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TextBox 35"/>
          <p:cNvSpPr txBox="1"/>
          <p:nvPr/>
        </p:nvSpPr>
        <p:spPr>
          <a:xfrm>
            <a:off x="4197930" y="290934"/>
            <a:ext cx="537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rgbClr val="00B050"/>
                </a:solidFill>
              </a:rPr>
              <a:t>U</a:t>
            </a:r>
            <a:r>
              <a:rPr lang="en-CA" sz="2800" baseline="-25000" dirty="0" smtClean="0">
                <a:solidFill>
                  <a:srgbClr val="00B050"/>
                </a:solidFill>
              </a:rPr>
              <a:t>4</a:t>
            </a:r>
            <a:endParaRPr lang="en-CA" sz="2800" baseline="-25000" dirty="0">
              <a:solidFill>
                <a:srgbClr val="00B05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3061855" y="180105"/>
            <a:ext cx="5430981" cy="160711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TextBox 37"/>
          <p:cNvSpPr txBox="1"/>
          <p:nvPr/>
        </p:nvSpPr>
        <p:spPr>
          <a:xfrm>
            <a:off x="2923311" y="152405"/>
            <a:ext cx="537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rgbClr val="00B050"/>
                </a:solidFill>
              </a:rPr>
              <a:t>U</a:t>
            </a:r>
            <a:r>
              <a:rPr lang="en-CA" sz="2800" baseline="-25000" dirty="0" smtClean="0">
                <a:solidFill>
                  <a:srgbClr val="00B050"/>
                </a:solidFill>
              </a:rPr>
              <a:t>3</a:t>
            </a:r>
            <a:endParaRPr lang="en-CA" sz="2800" baseline="-25000" dirty="0">
              <a:solidFill>
                <a:srgbClr val="00B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47461" y="401778"/>
            <a:ext cx="575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rgbClr val="0000FF"/>
                </a:solidFill>
                <a:latin typeface="cmmi10"/>
              </a:rPr>
              <a:t>¿</a:t>
            </a:r>
            <a:r>
              <a:rPr lang="en-CA" sz="1200" dirty="0" smtClean="0">
                <a:solidFill>
                  <a:srgbClr val="0000FF"/>
                </a:solidFill>
                <a:latin typeface="cmmi10"/>
              </a:rPr>
              <a:t> </a:t>
            </a:r>
            <a:r>
              <a:rPr lang="en-CA" sz="2800" dirty="0" smtClean="0">
                <a:solidFill>
                  <a:srgbClr val="0000FF"/>
                </a:solidFill>
              </a:rPr>
              <a:t>=</a:t>
            </a:r>
            <a:endParaRPr lang="en-CA" sz="2800" dirty="0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92987" y="401778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rgbClr val="0000FF"/>
                </a:solidFill>
                <a:latin typeface="cmmi10"/>
              </a:rPr>
              <a:t>¾</a:t>
            </a:r>
            <a:r>
              <a:rPr lang="en-CA" sz="2800" dirty="0" smtClean="0">
                <a:solidFill>
                  <a:srgbClr val="0000FF"/>
                </a:solidFill>
              </a:rPr>
              <a:t>=</a:t>
            </a:r>
            <a:endParaRPr lang="en-CA" sz="2800" dirty="0">
              <a:solidFill>
                <a:srgbClr val="0000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616034" y="4419609"/>
            <a:ext cx="457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=</a:t>
            </a:r>
            <a:r>
              <a:rPr lang="en-CA" sz="2800" dirty="0" smtClean="0">
                <a:latin typeface="cmsy10"/>
              </a:rPr>
              <a:t> </a:t>
            </a:r>
            <a:r>
              <a:rPr lang="en-CA" sz="2800" dirty="0" smtClean="0"/>
              <a:t> Optimum value of Dual LP</a:t>
            </a:r>
            <a:endParaRPr lang="en-CA" sz="2800" dirty="0"/>
          </a:p>
        </p:txBody>
      </p:sp>
      <p:pic>
        <p:nvPicPr>
          <p:cNvPr id="40" name="Picture 3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182127" y="3770750"/>
            <a:ext cx="1981144" cy="609584"/>
          </a:xfrm>
          <a:prstGeom prst="rect">
            <a:avLst/>
          </a:prstGeom>
          <a:noFill/>
          <a:ln/>
          <a:effectLst/>
        </p:spPr>
      </p:pic>
      <p:pic>
        <p:nvPicPr>
          <p:cNvPr id="41" name="Picture 4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175189" y="4477332"/>
            <a:ext cx="1219165" cy="583676"/>
          </a:xfrm>
          <a:prstGeom prst="rect">
            <a:avLst/>
          </a:prstGeom>
          <a:noFill/>
          <a:ln/>
          <a:effectLst/>
        </p:spPr>
      </p:pic>
      <p:sp>
        <p:nvSpPr>
          <p:cNvPr id="32" name="Right Brace 31"/>
          <p:cNvSpPr/>
          <p:nvPr/>
        </p:nvSpPr>
        <p:spPr>
          <a:xfrm>
            <a:off x="4807521" y="3061856"/>
            <a:ext cx="304800" cy="1080654"/>
          </a:xfrm>
          <a:prstGeom prst="rightBrace">
            <a:avLst>
              <a:gd name="adj1" fmla="val 47619"/>
              <a:gd name="adj2" fmla="val 50000"/>
            </a:avLst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TextBox 38"/>
          <p:cNvSpPr txBox="1"/>
          <p:nvPr/>
        </p:nvSpPr>
        <p:spPr>
          <a:xfrm>
            <a:off x="5195452" y="3352800"/>
            <a:ext cx="2362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FF0000"/>
                </a:solidFill>
              </a:rPr>
              <a:t>By dual feasibility</a:t>
            </a:r>
            <a:endParaRPr lang="en-CA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2" grpId="0" animBg="1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840" y="1135184"/>
            <a:ext cx="8853052" cy="230073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0840"/>
            <a:ext cx="8229600" cy="922946"/>
          </a:xfrm>
        </p:spPr>
        <p:txBody>
          <a:bodyPr/>
          <a:lstStyle/>
          <a:p>
            <a:r>
              <a:rPr lang="en-CA" dirty="0" smtClean="0"/>
              <a:t>Summary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624610"/>
            <a:ext cx="8811490" cy="5803900"/>
          </a:xfrm>
        </p:spPr>
        <p:txBody>
          <a:bodyPr>
            <a:normAutofit/>
          </a:bodyPr>
          <a:lstStyle/>
          <a:p>
            <a:r>
              <a:rPr lang="en-CA" sz="2800" dirty="0" smtClean="0"/>
              <a:t>We have proven:</a:t>
            </a:r>
          </a:p>
          <a:p>
            <a:r>
              <a:rPr lang="en-CA" sz="2800" b="1" dirty="0" smtClean="0"/>
              <a:t>Theorem: </a:t>
            </a:r>
            <a:r>
              <a:rPr lang="en-CA" sz="2800" dirty="0" smtClean="0"/>
              <a:t>[Ford &amp; Fulkerson 1956]</a:t>
            </a:r>
            <a:br>
              <a:rPr lang="en-CA" sz="2800" dirty="0" smtClean="0"/>
            </a:br>
            <a:r>
              <a:rPr lang="en-CA" sz="2800" dirty="0" smtClean="0"/>
              <a:t>The maximum amount of flow from s to t equals</a:t>
            </a:r>
            <a:br>
              <a:rPr lang="en-CA" sz="2800" dirty="0" smtClean="0"/>
            </a:br>
            <a:r>
              <a:rPr lang="en-CA" sz="2800" dirty="0" smtClean="0"/>
              <a:t>the minimum capacity of a cut </a:t>
            </a:r>
            <a:r>
              <a:rPr lang="en-CA" sz="2800" dirty="0" smtClean="0">
                <a:latin typeface="cmmi10"/>
              </a:rPr>
              <a:t>±</a:t>
            </a:r>
            <a:r>
              <a:rPr lang="en-CA" sz="2800" baseline="30000" dirty="0" smtClean="0"/>
              <a:t>+</a:t>
            </a:r>
            <a:r>
              <a:rPr lang="en-CA" sz="2800" dirty="0" smtClean="0"/>
              <a:t>(U), where s</a:t>
            </a:r>
            <a:r>
              <a:rPr lang="en-CA" sz="2800" dirty="0" smtClean="0">
                <a:latin typeface="cmsy10"/>
              </a:rPr>
              <a:t>2</a:t>
            </a:r>
            <a:r>
              <a:rPr lang="en-CA" sz="2800" dirty="0" smtClean="0"/>
              <a:t>U and t</a:t>
            </a:r>
            <a:r>
              <a:rPr lang="en-CA" sz="2800" dirty="0" smtClean="0">
                <a:latin typeface="cmsy10"/>
              </a:rPr>
              <a:t>2</a:t>
            </a:r>
            <a:r>
              <a:rPr lang="en-CA" sz="2800" dirty="0" smtClean="0"/>
              <a:t>U</a:t>
            </a:r>
            <a:br>
              <a:rPr lang="en-CA" sz="2800" dirty="0" smtClean="0"/>
            </a:br>
            <a:r>
              <a:rPr lang="en-CA" sz="2800" dirty="0" smtClean="0"/>
              <a:t>Furthermore, if c is integral then there is an integral flow that achieves the maximum flow.</a:t>
            </a:r>
          </a:p>
          <a:p>
            <a:endParaRPr lang="en-CA" sz="1400" dirty="0" smtClean="0"/>
          </a:p>
          <a:p>
            <a:r>
              <a:rPr lang="en-CA" sz="2800" dirty="0" smtClean="0"/>
              <a:t>We also get an algorithm for finding max flow &amp; min cut</a:t>
            </a:r>
          </a:p>
          <a:p>
            <a:pPr lvl="1"/>
            <a:r>
              <a:rPr lang="en-CA" sz="2400" dirty="0" smtClean="0"/>
              <a:t>Solve Max Flow LP by the ellipsoid method.</a:t>
            </a:r>
          </a:p>
          <a:p>
            <a:pPr lvl="1"/>
            <a:r>
              <a:rPr lang="en-CA" sz="2400" dirty="0" smtClean="0"/>
              <a:t>Get an extreme point solution. It is an integral max flow.</a:t>
            </a:r>
          </a:p>
          <a:p>
            <a:pPr lvl="1"/>
            <a:r>
              <a:rPr lang="en-CA" sz="2400" dirty="0" smtClean="0"/>
              <a:t>Solve Dual LP by the ellipsoid method.</a:t>
            </a:r>
          </a:p>
          <a:p>
            <a:pPr lvl="1"/>
            <a:r>
              <a:rPr lang="en-CA" sz="2400" dirty="0" smtClean="0"/>
              <a:t>Use rounding method to get a min cut.</a:t>
            </a:r>
          </a:p>
          <a:p>
            <a:r>
              <a:rPr lang="en-CA" sz="2800" dirty="0" smtClean="0"/>
              <a:t>This algorithm runs in polynomial time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8319654" y="2168237"/>
            <a:ext cx="387928" cy="1524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148"/>
            <a:ext cx="8229600" cy="922946"/>
          </a:xfrm>
        </p:spPr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7077"/>
            <a:ext cx="8411497" cy="4525963"/>
          </a:xfrm>
        </p:spPr>
        <p:txBody>
          <a:bodyPr/>
          <a:lstStyle/>
          <a:p>
            <a:r>
              <a:rPr lang="en-US" dirty="0" smtClean="0"/>
              <a:t>Network Flow</a:t>
            </a:r>
          </a:p>
          <a:p>
            <a:pPr lvl="1"/>
            <a:r>
              <a:rPr lang="en-US" dirty="0" smtClean="0"/>
              <a:t>Max Flow / Min Cut Theorem</a:t>
            </a:r>
          </a:p>
          <a:p>
            <a:r>
              <a:rPr lang="en-US" dirty="0" smtClean="0"/>
              <a:t>Total </a:t>
            </a:r>
            <a:r>
              <a:rPr lang="en-US" dirty="0" err="1" smtClean="0"/>
              <a:t>Unimodularity</a:t>
            </a:r>
            <a:endParaRPr lang="en-US" dirty="0" smtClean="0"/>
          </a:p>
          <a:p>
            <a:r>
              <a:rPr lang="en-US" dirty="0" smtClean="0"/>
              <a:t>Directed Graphs &amp; Incidence Matrices</a:t>
            </a:r>
          </a:p>
          <a:p>
            <a:r>
              <a:rPr lang="en-US" dirty="0" smtClean="0"/>
              <a:t>Proof of Max Flow / Min Cut Theorem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TailingPond.jpg"/>
          <p:cNvPicPr>
            <a:picLocks noChangeAspect="1"/>
          </p:cNvPicPr>
          <p:nvPr/>
        </p:nvPicPr>
        <p:blipFill>
          <a:blip r:embed="rId3" cstate="print">
            <a:lum bright="53000" contrast="-60000"/>
          </a:blip>
          <a:stretch>
            <a:fillRect/>
          </a:stretch>
        </p:blipFill>
        <p:spPr>
          <a:xfrm>
            <a:off x="2258292" y="3492240"/>
            <a:ext cx="4710546" cy="3365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0840"/>
            <a:ext cx="8229600" cy="922946"/>
          </a:xfrm>
        </p:spPr>
        <p:txBody>
          <a:bodyPr>
            <a:normAutofit/>
          </a:bodyPr>
          <a:lstStyle/>
          <a:p>
            <a:r>
              <a:rPr lang="en-US" dirty="0" smtClean="0"/>
              <a:t>Network Flow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03791" y="631047"/>
            <a:ext cx="8829369" cy="35668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D=(N,A) be a directed graph.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Every arc a has a </a:t>
            </a:r>
            <a:r>
              <a:rPr lang="en-US" sz="2800" dirty="0" smtClean="0"/>
              <a:t>“capacity” </a:t>
            </a:r>
            <a:r>
              <a:rPr kumimoji="0" lang="en-US" sz="280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en-US" sz="2800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n-US" sz="280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</a:rPr>
              <a:t>¸</a:t>
            </a:r>
            <a:r>
              <a:rPr lang="en-US" sz="2800" dirty="0" smtClean="0"/>
              <a:t>0.	</a:t>
            </a:r>
            <a:r>
              <a:rPr lang="en-US" sz="2000" dirty="0" smtClean="0"/>
              <a:t>(Think of it as an oil pipeline)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Want to send oil from node </a:t>
            </a:r>
            <a:r>
              <a:rPr lang="en-US" sz="2800" dirty="0" smtClean="0">
                <a:solidFill>
                  <a:srgbClr val="0000FF"/>
                </a:solidFill>
              </a:rPr>
              <a:t>s</a:t>
            </a:r>
            <a:r>
              <a:rPr lang="en-US" sz="2800" dirty="0" smtClean="0"/>
              <a:t> to node </a:t>
            </a:r>
            <a:r>
              <a:rPr lang="en-US" sz="2800" dirty="0" smtClean="0">
                <a:solidFill>
                  <a:srgbClr val="FF0000"/>
                </a:solidFill>
              </a:rPr>
              <a:t>t</a:t>
            </a:r>
            <a:r>
              <a:rPr lang="en-US" sz="2800" dirty="0" smtClean="0"/>
              <a:t> through pipelines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Oil must not leak at any node, except </a:t>
            </a:r>
            <a:r>
              <a:rPr lang="en-US" sz="2800" dirty="0" smtClean="0">
                <a:solidFill>
                  <a:srgbClr val="0000FF"/>
                </a:solidFill>
              </a:rPr>
              <a:t>s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FF0000"/>
                </a:solidFill>
              </a:rPr>
              <a:t>t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n-US" sz="2800" dirty="0" smtClean="0"/>
              <a:t>flow in = flow out.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How much oil can we send?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For simplicity, assume no arc enters </a:t>
            </a:r>
            <a:r>
              <a:rPr lang="en-US" sz="2800" dirty="0" smtClean="0">
                <a:solidFill>
                  <a:srgbClr val="0000FF"/>
                </a:solidFill>
              </a:rPr>
              <a:t>s</a:t>
            </a:r>
            <a:r>
              <a:rPr lang="en-US" sz="2800" dirty="0" smtClean="0"/>
              <a:t> and no arc leaves </a:t>
            </a:r>
            <a:r>
              <a:rPr lang="en-US" sz="2800" dirty="0" smtClean="0">
                <a:solidFill>
                  <a:srgbClr val="FF0000"/>
                </a:solidFill>
              </a:rPr>
              <a:t>t</a:t>
            </a:r>
            <a:r>
              <a:rPr lang="en-US" sz="2800" dirty="0" smtClean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dirty="0" smtClean="0"/>
          </a:p>
        </p:txBody>
      </p:sp>
      <p:sp>
        <p:nvSpPr>
          <p:cNvPr id="11" name="Oval 10"/>
          <p:cNvSpPr/>
          <p:nvPr/>
        </p:nvSpPr>
        <p:spPr>
          <a:xfrm>
            <a:off x="2880853" y="4508550"/>
            <a:ext cx="147484" cy="1474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31691" y="5295131"/>
            <a:ext cx="147484" cy="1474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80853" y="6268525"/>
            <a:ext cx="147484" cy="1474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923072" y="5255802"/>
            <a:ext cx="147484" cy="1474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378246" y="6130873"/>
            <a:ext cx="147484" cy="1474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88078" y="5186977"/>
            <a:ext cx="147484" cy="1474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31974" y="4547881"/>
            <a:ext cx="147484" cy="1474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371303" y="5304965"/>
            <a:ext cx="147484" cy="1474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469625" y="6003055"/>
            <a:ext cx="147484" cy="1474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endCxn id="11" idx="3"/>
          </p:cNvCxnSpPr>
          <p:nvPr/>
        </p:nvCxnSpPr>
        <p:spPr>
          <a:xfrm rot="5400000" flipH="1" flipV="1">
            <a:off x="1964519" y="4378796"/>
            <a:ext cx="682294" cy="119357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6"/>
            <a:endCxn id="14" idx="1"/>
          </p:cNvCxnSpPr>
          <p:nvPr/>
        </p:nvCxnSpPr>
        <p:spPr>
          <a:xfrm>
            <a:off x="3028337" y="4582292"/>
            <a:ext cx="916334" cy="695109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2" idx="2"/>
          </p:cNvCxnSpPr>
          <p:nvPr/>
        </p:nvCxnSpPr>
        <p:spPr>
          <a:xfrm>
            <a:off x="1730479" y="5368872"/>
            <a:ext cx="1101212" cy="1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6"/>
            <a:endCxn id="14" idx="2"/>
          </p:cNvCxnSpPr>
          <p:nvPr/>
        </p:nvCxnSpPr>
        <p:spPr>
          <a:xfrm flipV="1">
            <a:off x="2979175" y="5329544"/>
            <a:ext cx="943897" cy="39329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3" idx="2"/>
          </p:cNvCxnSpPr>
          <p:nvPr/>
        </p:nvCxnSpPr>
        <p:spPr>
          <a:xfrm rot="16200000" flipH="1">
            <a:off x="1834240" y="5295654"/>
            <a:ext cx="921252" cy="1171973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3" idx="6"/>
            <a:endCxn id="14" idx="4"/>
          </p:cNvCxnSpPr>
          <p:nvPr/>
        </p:nvCxnSpPr>
        <p:spPr>
          <a:xfrm flipV="1">
            <a:off x="3028337" y="5403286"/>
            <a:ext cx="968477" cy="938981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4" idx="6"/>
            <a:endCxn id="16" idx="2"/>
          </p:cNvCxnSpPr>
          <p:nvPr/>
        </p:nvCxnSpPr>
        <p:spPr>
          <a:xfrm flipV="1">
            <a:off x="4070556" y="5260719"/>
            <a:ext cx="1317522" cy="68825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3" idx="6"/>
            <a:endCxn id="15" idx="2"/>
          </p:cNvCxnSpPr>
          <p:nvPr/>
        </p:nvCxnSpPr>
        <p:spPr>
          <a:xfrm flipV="1">
            <a:off x="3028337" y="6204615"/>
            <a:ext cx="2349909" cy="13765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6" idx="7"/>
            <a:endCxn id="17" idx="3"/>
          </p:cNvCxnSpPr>
          <p:nvPr/>
        </p:nvCxnSpPr>
        <p:spPr>
          <a:xfrm rot="5400000" flipH="1" flipV="1">
            <a:off x="5666363" y="4521366"/>
            <a:ext cx="534810" cy="83961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6" idx="6"/>
            <a:endCxn id="18" idx="2"/>
          </p:cNvCxnSpPr>
          <p:nvPr/>
        </p:nvCxnSpPr>
        <p:spPr>
          <a:xfrm>
            <a:off x="5535562" y="5260719"/>
            <a:ext cx="835741" cy="11798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5" idx="6"/>
            <a:endCxn id="19" idx="2"/>
          </p:cNvCxnSpPr>
          <p:nvPr/>
        </p:nvCxnSpPr>
        <p:spPr>
          <a:xfrm flipV="1">
            <a:off x="5525730" y="6076797"/>
            <a:ext cx="943895" cy="12781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5" idx="7"/>
            <a:endCxn id="18" idx="4"/>
          </p:cNvCxnSpPr>
          <p:nvPr/>
        </p:nvCxnSpPr>
        <p:spPr>
          <a:xfrm rot="5400000" flipH="1" flipV="1">
            <a:off x="5624577" y="5332004"/>
            <a:ext cx="700023" cy="940914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7" idx="6"/>
            <a:endCxn id="56" idx="1"/>
          </p:cNvCxnSpPr>
          <p:nvPr/>
        </p:nvCxnSpPr>
        <p:spPr>
          <a:xfrm>
            <a:off x="6479458" y="4621623"/>
            <a:ext cx="955663" cy="616445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8" idx="6"/>
          </p:cNvCxnSpPr>
          <p:nvPr/>
        </p:nvCxnSpPr>
        <p:spPr>
          <a:xfrm flipV="1">
            <a:off x="6518787" y="5290216"/>
            <a:ext cx="894735" cy="88491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9" idx="6"/>
          </p:cNvCxnSpPr>
          <p:nvPr/>
        </p:nvCxnSpPr>
        <p:spPr>
          <a:xfrm flipV="1">
            <a:off x="6617109" y="5342359"/>
            <a:ext cx="818012" cy="73443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202425" y="45183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257367" y="57965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552335" y="48821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490451" y="46265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946786" y="58260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310580" y="50099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195483" y="50099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921908" y="46265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626940" y="50001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049727" y="55900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046837" y="57867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840358" y="54327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5683043" y="45282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840360" y="50001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283973" y="55605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170038" y="5049322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29832" y="4941167"/>
            <a:ext cx="322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7413522" y="5216469"/>
            <a:ext cx="147484" cy="1474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582995" y="5295125"/>
            <a:ext cx="147484" cy="147484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 descr="Fort-McMurra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8545" y="5615060"/>
            <a:ext cx="1607126" cy="1159810"/>
          </a:xfrm>
          <a:prstGeom prst="rect">
            <a:avLst/>
          </a:prstGeom>
        </p:spPr>
      </p:pic>
      <p:pic>
        <p:nvPicPr>
          <p:cNvPr id="59" name="Picture 58" descr="USAFla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42910" y="5571173"/>
            <a:ext cx="1801090" cy="1118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6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3" grpId="1"/>
      <p:bldP spid="44" grpId="0"/>
      <p:bldP spid="45" grpId="0"/>
      <p:bldP spid="46" grpId="0"/>
      <p:bldP spid="46" grpId="1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Max Flow &amp; Min Cut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05051"/>
            <a:ext cx="8229600" cy="9559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CA" sz="1600" dirty="0" smtClean="0"/>
              <a:t>	Schematic diagram of the railway network of the Western Soviet Union and Eastern European countries, with a maximum flow of value 163,000 tons from Russia to Eastern Europe, and a cut of capacity 163,000 tons indicated as ‘The bottleneck’.  [</a:t>
            </a:r>
            <a:r>
              <a:rPr lang="en-CA" sz="1600" dirty="0" err="1" smtClean="0"/>
              <a:t>Schrijver</a:t>
            </a:r>
            <a:r>
              <a:rPr lang="en-CA" sz="1600" dirty="0" smtClean="0"/>
              <a:t>, 2005]</a:t>
            </a:r>
            <a:endParaRPr lang="en-CA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455" y="867158"/>
            <a:ext cx="6373090" cy="470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65428" y="5514110"/>
            <a:ext cx="1820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chemeClr val="bg1">
                    <a:lumMod val="50000"/>
                  </a:schemeClr>
                </a:solidFill>
              </a:rPr>
              <a:t>Harris and Ross [1955]</a:t>
            </a:r>
            <a:endParaRPr lang="en-CA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840" y="3989231"/>
            <a:ext cx="8853052" cy="230073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Max Flow &amp; Min Cut</a:t>
            </a:r>
            <a:endParaRPr lang="en-CA" dirty="0"/>
          </a:p>
        </p:txBody>
      </p:sp>
      <p:pic>
        <p:nvPicPr>
          <p:cNvPr id="6" name="Picture 5" descr="Fulkers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8674" y="2225701"/>
            <a:ext cx="1129798" cy="1482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71529" y="3690223"/>
            <a:ext cx="1547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Delbert Ray Fulkerson</a:t>
            </a:r>
            <a:endParaRPr lang="en-US" sz="1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6977" y="900545"/>
            <a:ext cx="8894618" cy="5671171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2800" dirty="0" smtClean="0"/>
              <a:t>Let D=(N,A) be a digraph, where arc a has capacity c</a:t>
            </a:r>
            <a:r>
              <a:rPr lang="en-US" sz="2800" baseline="-25000" dirty="0" smtClean="0"/>
              <a:t>a</a:t>
            </a:r>
            <a:r>
              <a:rPr lang="en-US" sz="2800" dirty="0" smtClean="0"/>
              <a:t>.</a:t>
            </a:r>
            <a:endParaRPr lang="en-CA" sz="2800" b="1" dirty="0" smtClean="0"/>
          </a:p>
          <a:p>
            <a:r>
              <a:rPr lang="en-CA" sz="2800" b="1" dirty="0" smtClean="0"/>
              <a:t>Definition: </a:t>
            </a:r>
            <a:r>
              <a:rPr lang="en-CA" sz="2800" dirty="0" smtClean="0"/>
              <a:t>For any U</a:t>
            </a:r>
            <a:r>
              <a:rPr lang="en-CA" sz="2800" dirty="0" smtClean="0">
                <a:latin typeface="cmsy10"/>
              </a:rPr>
              <a:t>µ</a:t>
            </a:r>
            <a:r>
              <a:rPr lang="en-CA" sz="2800" dirty="0" smtClean="0"/>
              <a:t>N, the </a:t>
            </a:r>
            <a:r>
              <a:rPr lang="en-CA" sz="2800" b="1" dirty="0" smtClean="0"/>
              <a:t>cut </a:t>
            </a:r>
            <a:r>
              <a:rPr lang="en-CA" sz="2800" dirty="0" smtClean="0">
                <a:latin typeface="cmmi10"/>
              </a:rPr>
              <a:t>±</a:t>
            </a:r>
            <a:r>
              <a:rPr lang="en-CA" sz="2800" baseline="30000" dirty="0" smtClean="0"/>
              <a:t>+</a:t>
            </a:r>
            <a:r>
              <a:rPr lang="en-CA" sz="2800" dirty="0" smtClean="0"/>
              <a:t>(U) is:</a:t>
            </a:r>
            <a:br>
              <a:rPr lang="en-CA" sz="2800" dirty="0" smtClean="0"/>
            </a:br>
            <a:endParaRPr lang="en-CA" sz="2800" dirty="0" smtClean="0"/>
          </a:p>
          <a:p>
            <a:pPr>
              <a:buNone/>
            </a:pPr>
            <a:r>
              <a:rPr lang="en-CA" sz="2800" dirty="0" smtClean="0"/>
              <a:t>	The </a:t>
            </a:r>
            <a:r>
              <a:rPr lang="en-CA" sz="2800" b="1" dirty="0" smtClean="0"/>
              <a:t>capacity</a:t>
            </a:r>
            <a:r>
              <a:rPr lang="en-CA" sz="2800" dirty="0" smtClean="0"/>
              <a:t> of the cut is:</a:t>
            </a:r>
          </a:p>
          <a:p>
            <a:endParaRPr lang="en-CA" sz="4800" b="1" dirty="0" smtClean="0"/>
          </a:p>
          <a:p>
            <a:endParaRPr lang="en-CA" sz="1200" b="1" dirty="0" smtClean="0"/>
          </a:p>
          <a:p>
            <a:r>
              <a:rPr lang="en-CA" sz="2800" b="1" dirty="0" smtClean="0"/>
              <a:t>Theorem: </a:t>
            </a:r>
            <a:r>
              <a:rPr lang="en-CA" sz="2800" dirty="0" smtClean="0"/>
              <a:t>[Ford &amp; Fulkerson 1956]</a:t>
            </a:r>
            <a:br>
              <a:rPr lang="en-CA" sz="2800" dirty="0" smtClean="0"/>
            </a:br>
            <a:r>
              <a:rPr lang="en-CA" sz="2800" dirty="0" smtClean="0"/>
              <a:t>The maximum amount of flow from s to t equals</a:t>
            </a:r>
            <a:br>
              <a:rPr lang="en-CA" sz="2800" dirty="0" smtClean="0"/>
            </a:br>
            <a:r>
              <a:rPr lang="en-CA" sz="2800" dirty="0" smtClean="0"/>
              <a:t>the minimum capacity of a cut </a:t>
            </a:r>
            <a:r>
              <a:rPr lang="en-CA" sz="2800" dirty="0" smtClean="0">
                <a:latin typeface="cmmi10"/>
              </a:rPr>
              <a:t>±</a:t>
            </a:r>
            <a:r>
              <a:rPr lang="en-CA" sz="2800" baseline="30000" dirty="0" smtClean="0">
                <a:latin typeface="Calibri"/>
              </a:rPr>
              <a:t>+</a:t>
            </a:r>
            <a:r>
              <a:rPr lang="en-CA" sz="2800" dirty="0" smtClean="0">
                <a:latin typeface="Calibri"/>
              </a:rPr>
              <a:t>(</a:t>
            </a:r>
            <a:r>
              <a:rPr lang="en-CA" sz="2800" dirty="0" smtClean="0"/>
              <a:t>U), where s</a:t>
            </a:r>
            <a:r>
              <a:rPr lang="en-CA" sz="2800" dirty="0" smtClean="0">
                <a:latin typeface="cmsy10"/>
              </a:rPr>
              <a:t>2</a:t>
            </a:r>
            <a:r>
              <a:rPr lang="en-CA" sz="2800" dirty="0" smtClean="0"/>
              <a:t>U and t</a:t>
            </a:r>
            <a:r>
              <a:rPr lang="en-CA" sz="2800" dirty="0" smtClean="0">
                <a:latin typeface="cmsy10"/>
              </a:rPr>
              <a:t>2</a:t>
            </a:r>
            <a:r>
              <a:rPr lang="en-CA" sz="2800" dirty="0" smtClean="0"/>
              <a:t>U</a:t>
            </a:r>
          </a:p>
          <a:p>
            <a:r>
              <a:rPr lang="en-CA" sz="2800" dirty="0" smtClean="0"/>
              <a:t>Furthermore, if c is integral then there is an integral flow that achieves the maximum flow.</a:t>
            </a:r>
          </a:p>
        </p:txBody>
      </p:sp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457287" y="1907681"/>
            <a:ext cx="6176570" cy="436044"/>
          </a:xfrm>
          <a:prstGeom prst="rect">
            <a:avLst/>
          </a:prstGeom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006437" y="2841105"/>
            <a:ext cx="3158836" cy="80634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rot="5400000" flipH="1" flipV="1">
            <a:off x="8236527" y="4994564"/>
            <a:ext cx="387928" cy="1524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LP Formulation of Max Flow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5127"/>
            <a:ext cx="8229600" cy="5726590"/>
          </a:xfrm>
        </p:spPr>
        <p:txBody>
          <a:bodyPr>
            <a:normAutofit/>
          </a:bodyPr>
          <a:lstStyle/>
          <a:p>
            <a:r>
              <a:rPr lang="en-CA" sz="2800" b="1" dirty="0" smtClean="0"/>
              <a:t>Variables: </a:t>
            </a:r>
            <a:r>
              <a:rPr lang="en-CA" sz="2800" dirty="0" err="1" smtClean="0"/>
              <a:t>x</a:t>
            </a:r>
            <a:r>
              <a:rPr lang="en-CA" sz="2800" baseline="-25000" dirty="0" err="1" smtClean="0"/>
              <a:t>a</a:t>
            </a:r>
            <a:r>
              <a:rPr lang="en-CA" sz="2800" dirty="0" smtClean="0"/>
              <a:t> = amount of flow to send on arc a</a:t>
            </a:r>
          </a:p>
          <a:p>
            <a:r>
              <a:rPr lang="en-CA" sz="2800" b="1" dirty="0" smtClean="0"/>
              <a:t>Constraints:</a:t>
            </a: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>For every node except s &amp; t, flow in = flow out.</a:t>
            </a:r>
            <a:br>
              <a:rPr lang="en-CA" sz="2800" dirty="0" smtClean="0"/>
            </a:br>
            <a:r>
              <a:rPr lang="en-CA" sz="2800" dirty="0" smtClean="0"/>
              <a:t>Flow through each arc can not exceed its capacity.</a:t>
            </a:r>
            <a:endParaRPr lang="en-CA" sz="2800" b="1" dirty="0" smtClean="0"/>
          </a:p>
          <a:p>
            <a:r>
              <a:rPr lang="en-CA" sz="2800" b="1" dirty="0" smtClean="0"/>
              <a:t>Objective value:   </a:t>
            </a:r>
            <a:r>
              <a:rPr lang="en-CA" sz="2800" dirty="0" smtClean="0"/>
              <a:t>Total amount of flow sent by s.</a:t>
            </a:r>
          </a:p>
          <a:p>
            <a:r>
              <a:rPr lang="en-CA" sz="2800" b="1" dirty="0" smtClean="0"/>
              <a:t>Notation:</a:t>
            </a:r>
            <a:r>
              <a:rPr lang="en-CA" sz="2800" dirty="0" smtClean="0"/>
              <a:t> </a:t>
            </a:r>
            <a:r>
              <a:rPr lang="en-CA" sz="2800" dirty="0" smtClean="0">
                <a:latin typeface="cmmi10"/>
              </a:rPr>
              <a:t>±</a:t>
            </a:r>
            <a:r>
              <a:rPr lang="en-CA" sz="2800" baseline="30000" dirty="0" smtClean="0"/>
              <a:t>+</a:t>
            </a:r>
            <a:r>
              <a:rPr lang="en-CA" sz="2800" dirty="0" smtClean="0"/>
              <a:t>(v) = arcs with tail at v</a:t>
            </a:r>
            <a:r>
              <a:rPr lang="en-CA" sz="2000" dirty="0" smtClean="0"/>
              <a:t/>
            </a:r>
            <a:br>
              <a:rPr lang="en-CA" sz="2000" dirty="0" smtClean="0"/>
            </a:br>
            <a:r>
              <a:rPr lang="en-CA" sz="2000" dirty="0" smtClean="0"/>
              <a:t>		</a:t>
            </a:r>
            <a:r>
              <a:rPr lang="en-CA" sz="2800" dirty="0" smtClean="0">
                <a:latin typeface="cmmi10"/>
              </a:rPr>
              <a:t>±</a:t>
            </a:r>
            <a:r>
              <a:rPr lang="en-CA" sz="2800" baseline="30000" dirty="0" smtClean="0"/>
              <a:t>-</a:t>
            </a:r>
            <a:r>
              <a:rPr lang="en-CA" sz="2800" dirty="0" smtClean="0"/>
              <a:t>(v) = arcs with head at v</a:t>
            </a:r>
          </a:p>
          <a:p>
            <a:r>
              <a:rPr lang="en-CA" sz="2800" dirty="0" smtClean="0"/>
              <a:t>The LP is:</a:t>
            </a:r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92477" y="4781822"/>
            <a:ext cx="7819807" cy="126797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0506" y="2466109"/>
            <a:ext cx="8430203" cy="41840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is the matrix M defining the constraints of this LP?</a:t>
            </a:r>
          </a:p>
          <a:p>
            <a:pPr lvl="1"/>
            <a:r>
              <a:rPr lang="en-US" sz="2400" dirty="0" smtClean="0"/>
              <a:t>Row for every node (except s or t)</a:t>
            </a:r>
          </a:p>
          <a:p>
            <a:pPr lvl="1"/>
            <a:r>
              <a:rPr lang="en-US" sz="2400" dirty="0" smtClean="0"/>
              <a:t>Column for every arc</a:t>
            </a:r>
          </a:p>
          <a:p>
            <a:endParaRPr lang="en-US" dirty="0" smtClean="0"/>
          </a:p>
          <a:p>
            <a:endParaRPr lang="en-US" sz="3600" dirty="0" smtClean="0"/>
          </a:p>
          <a:p>
            <a:r>
              <a:rPr lang="en-US" sz="2400" b="1" dirty="0" smtClean="0"/>
              <a:t>Goal:</a:t>
            </a:r>
            <a:r>
              <a:rPr lang="en-US" sz="2400" dirty="0" smtClean="0"/>
              <a:t> Analyze extreme points of this LP.</a:t>
            </a:r>
          </a:p>
          <a:p>
            <a:r>
              <a:rPr lang="en-US" sz="2400" b="1" dirty="0" smtClean="0"/>
              <a:t>Plan:</a:t>
            </a:r>
            <a:r>
              <a:rPr lang="en-US" sz="2400" dirty="0" smtClean="0"/>
              <a:t> Show M is totally </a:t>
            </a:r>
            <a:r>
              <a:rPr lang="en-US" sz="2400" dirty="0" err="1" smtClean="0"/>
              <a:t>unimodular</a:t>
            </a:r>
            <a:r>
              <a:rPr lang="en-US" sz="2400" dirty="0" smtClean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31480" y="4046421"/>
            <a:ext cx="1186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err="1" smtClean="0"/>
              <a:t>M</a:t>
            </a:r>
            <a:r>
              <a:rPr lang="en-US" sz="3200" baseline="-17000" dirty="0" err="1" smtClean="0"/>
              <a:t>v,a</a:t>
            </a:r>
            <a:r>
              <a:rPr lang="en-US" sz="3200" dirty="0" smtClean="0"/>
              <a:t> = </a:t>
            </a:r>
            <a:endParaRPr lang="en-US" sz="2800" baseline="-17000" dirty="0" smtClean="0"/>
          </a:p>
        </p:txBody>
      </p:sp>
      <p:sp>
        <p:nvSpPr>
          <p:cNvPr id="18" name="Left Brace 17"/>
          <p:cNvSpPr/>
          <p:nvPr/>
        </p:nvSpPr>
        <p:spPr>
          <a:xfrm>
            <a:off x="2879425" y="3934691"/>
            <a:ext cx="299610" cy="852728"/>
          </a:xfrm>
          <a:prstGeom prst="leftBrace">
            <a:avLst>
              <a:gd name="adj1" fmla="val 48958"/>
              <a:gd name="adj2" fmla="val 50000"/>
            </a:avLst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176713" y="3796145"/>
            <a:ext cx="4295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 smtClean="0"/>
              <a:t>+1   if node v is the head of arc a</a:t>
            </a:r>
            <a:endParaRPr lang="en-US" sz="2400" baseline="-170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176713" y="4420498"/>
            <a:ext cx="1938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 smtClean="0"/>
              <a:t>0     otherwise</a:t>
            </a:r>
            <a:endParaRPr lang="en-US" sz="2400" baseline="-170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3176713" y="4114803"/>
            <a:ext cx="4066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 smtClean="0"/>
              <a:t>-1    if node v is the tail of arc a</a:t>
            </a:r>
            <a:endParaRPr lang="en-US" sz="2400" baseline="-17000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56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Incidence Matrix of a Directed Graph</a:t>
            </a:r>
            <a:endParaRPr lang="en-US" sz="3600" dirty="0"/>
          </a:p>
        </p:txBody>
      </p:sp>
      <p:pic>
        <p:nvPicPr>
          <p:cNvPr id="11" name="Picture 1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892477" y="902548"/>
            <a:ext cx="7819807" cy="126797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5135" y="4640383"/>
            <a:ext cx="8357420" cy="75708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5135" y="1509267"/>
            <a:ext cx="8357420" cy="75708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419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Total </a:t>
            </a:r>
            <a:r>
              <a:rPr lang="en-US" sz="4000" dirty="0" err="1" smtClean="0"/>
              <a:t>Unimodularity</a:t>
            </a:r>
            <a:endParaRPr lang="en-US" sz="4000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0506" y="1017719"/>
            <a:ext cx="8430203" cy="5918956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Let M be a real </a:t>
            </a:r>
            <a:r>
              <a:rPr lang="en-US" sz="2400" dirty="0" err="1" smtClean="0"/>
              <a:t>m</a:t>
            </a:r>
            <a:r>
              <a:rPr lang="en-US" sz="2000" dirty="0" err="1" smtClean="0"/>
              <a:t>x</a:t>
            </a:r>
            <a:r>
              <a:rPr lang="en-US" sz="2400" dirty="0" err="1" smtClean="0"/>
              <a:t>n</a:t>
            </a:r>
            <a:r>
              <a:rPr lang="en-US" sz="2400" dirty="0" smtClean="0"/>
              <a:t> matrix</a:t>
            </a:r>
          </a:p>
          <a:p>
            <a:pPr lvl="0"/>
            <a:r>
              <a:rPr lang="en-US" sz="2400" b="1" dirty="0" smtClean="0"/>
              <a:t>Definition:</a:t>
            </a:r>
            <a:r>
              <a:rPr lang="en-US" sz="2400" dirty="0" smtClean="0"/>
              <a:t> Suppose that every square </a:t>
            </a:r>
            <a:r>
              <a:rPr lang="en-US" sz="2400" dirty="0" err="1" smtClean="0"/>
              <a:t>submatrix</a:t>
            </a:r>
            <a:r>
              <a:rPr lang="en-US" sz="2400" dirty="0" smtClean="0"/>
              <a:t> </a:t>
            </a:r>
            <a:r>
              <a:rPr lang="en-US" sz="2400" smtClean="0"/>
              <a:t>of </a:t>
            </a:r>
            <a:r>
              <a:rPr lang="en-US" sz="2400" smtClean="0"/>
              <a:t>M </a:t>
            </a:r>
            <a:r>
              <a:rPr lang="en-US" sz="2400" dirty="0" smtClean="0"/>
              <a:t>has determinant in {0, +1, -1}. Then M is </a:t>
            </a:r>
            <a:r>
              <a:rPr lang="en-US" sz="2400" b="1" dirty="0" smtClean="0">
                <a:solidFill>
                  <a:srgbClr val="FF0000"/>
                </a:solidFill>
              </a:rPr>
              <a:t>totally </a:t>
            </a:r>
            <a:r>
              <a:rPr lang="en-US" sz="2400" b="1" dirty="0" err="1" smtClean="0">
                <a:solidFill>
                  <a:srgbClr val="FF0000"/>
                </a:solidFill>
              </a:rPr>
              <a:t>unimodular</a:t>
            </a:r>
            <a:r>
              <a:rPr lang="en-US" sz="2400" b="1" dirty="0" smtClean="0">
                <a:solidFill>
                  <a:srgbClr val="FF0000"/>
                </a:solidFill>
              </a:rPr>
              <a:t> (TUM)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In particular, every entry of M must be in {0, +1, -1}</a:t>
            </a:r>
          </a:p>
          <a:p>
            <a:endParaRPr lang="en-US" sz="1800" dirty="0" smtClean="0"/>
          </a:p>
          <a:p>
            <a:r>
              <a:rPr lang="en-US" sz="2400" b="1" dirty="0" smtClean="0"/>
              <a:t>Key point: </a:t>
            </a:r>
            <a:r>
              <a:rPr lang="en-US" sz="2400" dirty="0" err="1" smtClean="0">
                <a:solidFill>
                  <a:srgbClr val="00B050"/>
                </a:solidFill>
              </a:rPr>
              <a:t>Polytopes</a:t>
            </a:r>
            <a:r>
              <a:rPr lang="en-US" sz="2400" dirty="0" smtClean="0">
                <a:solidFill>
                  <a:srgbClr val="00B050"/>
                </a:solidFill>
              </a:rPr>
              <a:t> defined by TUM matrices have integral extreme points.</a:t>
            </a:r>
          </a:p>
          <a:p>
            <a:endParaRPr lang="en-US" sz="1000" b="1" dirty="0" smtClean="0">
              <a:solidFill>
                <a:srgbClr val="00B050"/>
              </a:solidFill>
            </a:endParaRPr>
          </a:p>
          <a:p>
            <a:r>
              <a:rPr lang="en-US" sz="2400" dirty="0" smtClean="0"/>
              <a:t>For example, last time we showed: </a:t>
            </a:r>
            <a:br>
              <a:rPr lang="en-US" sz="2400" dirty="0" smtClean="0"/>
            </a:b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2400" b="1" dirty="0" smtClean="0"/>
              <a:t>Lemma:</a:t>
            </a:r>
            <a:r>
              <a:rPr lang="en-US" sz="2800" dirty="0" smtClean="0"/>
              <a:t> </a:t>
            </a:r>
            <a:r>
              <a:rPr lang="en-US" sz="2400" dirty="0" smtClean="0"/>
              <a:t>Suppose M is TUM. Let b be any integer vector. Then every basic feasible solution of P = { x : </a:t>
            </a:r>
            <a:r>
              <a:rPr lang="en-US" sz="2400" dirty="0" err="1" smtClean="0"/>
              <a:t>Mx</a:t>
            </a:r>
            <a:r>
              <a:rPr lang="en-US" sz="2400" dirty="0" err="1" smtClean="0">
                <a:latin typeface="cmsy10"/>
              </a:rPr>
              <a:t>·</a:t>
            </a:r>
            <a:r>
              <a:rPr lang="en-US" sz="2400" dirty="0" err="1" smtClean="0"/>
              <a:t>b</a:t>
            </a:r>
            <a:r>
              <a:rPr lang="en-US" sz="2400" dirty="0" smtClean="0"/>
              <a:t> } is integral.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5135" y="2576055"/>
            <a:ext cx="8357420" cy="75708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5135" y="1509267"/>
            <a:ext cx="8357420" cy="75708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136" y="4949645"/>
            <a:ext cx="8357420" cy="75708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0506" y="1026197"/>
            <a:ext cx="8430203" cy="6046773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Let M be a real </a:t>
            </a:r>
            <a:r>
              <a:rPr lang="en-US" sz="2400" dirty="0" err="1" smtClean="0"/>
              <a:t>m</a:t>
            </a:r>
            <a:r>
              <a:rPr lang="en-US" sz="2000" dirty="0" err="1" smtClean="0"/>
              <a:t>x</a:t>
            </a:r>
            <a:r>
              <a:rPr lang="en-US" sz="2400" dirty="0" err="1" smtClean="0"/>
              <a:t>n</a:t>
            </a:r>
            <a:r>
              <a:rPr lang="en-US" sz="2400" dirty="0" smtClean="0"/>
              <a:t> matrix</a:t>
            </a:r>
          </a:p>
          <a:p>
            <a:pPr lvl="0"/>
            <a:r>
              <a:rPr lang="en-US" sz="2400" b="1" dirty="0" smtClean="0"/>
              <a:t>Definition:</a:t>
            </a:r>
            <a:r>
              <a:rPr lang="en-US" sz="2400" dirty="0" smtClean="0"/>
              <a:t> Suppose that every square </a:t>
            </a:r>
            <a:r>
              <a:rPr lang="en-US" sz="2400" dirty="0" err="1" smtClean="0"/>
              <a:t>submatrix</a:t>
            </a:r>
            <a:r>
              <a:rPr lang="en-US" sz="2400" dirty="0" smtClean="0"/>
              <a:t> of M has determinant in {0, +1, -1}. Then M is </a:t>
            </a:r>
            <a:r>
              <a:rPr lang="en-US" sz="2400" b="1" dirty="0" smtClean="0">
                <a:solidFill>
                  <a:srgbClr val="FF0000"/>
                </a:solidFill>
              </a:rPr>
              <a:t>totally </a:t>
            </a:r>
            <a:r>
              <a:rPr lang="en-US" sz="2400" b="1" dirty="0" err="1" smtClean="0">
                <a:solidFill>
                  <a:srgbClr val="FF0000"/>
                </a:solidFill>
              </a:rPr>
              <a:t>unimodular</a:t>
            </a:r>
            <a:r>
              <a:rPr lang="en-US" sz="2400" b="1" dirty="0" smtClean="0">
                <a:solidFill>
                  <a:srgbClr val="FF0000"/>
                </a:solidFill>
              </a:rPr>
              <a:t> (TUM)</a:t>
            </a:r>
            <a:r>
              <a:rPr lang="en-US" sz="2400" dirty="0" smtClean="0"/>
              <a:t>.</a:t>
            </a:r>
          </a:p>
          <a:p>
            <a:endParaRPr lang="en-US" sz="1100" b="1" dirty="0" smtClean="0"/>
          </a:p>
          <a:p>
            <a:r>
              <a:rPr lang="en-US" sz="2400" b="1" dirty="0" smtClean="0"/>
              <a:t>Lemma:</a:t>
            </a:r>
            <a:r>
              <a:rPr lang="en-US" sz="2800" dirty="0" smtClean="0"/>
              <a:t> </a:t>
            </a:r>
            <a:r>
              <a:rPr lang="en-US" sz="2400" dirty="0" smtClean="0"/>
              <a:t>Suppose A is TUM. Let b be any integer vector. Then every extreme point of P = { x : </a:t>
            </a:r>
            <a:r>
              <a:rPr lang="en-US" sz="2400" dirty="0" err="1" smtClean="0"/>
              <a:t>Mx</a:t>
            </a:r>
            <a:r>
              <a:rPr lang="en-US" sz="2400" dirty="0" err="1" smtClean="0">
                <a:latin typeface="cmsy10"/>
              </a:rPr>
              <a:t>·</a:t>
            </a:r>
            <a:r>
              <a:rPr lang="en-US" sz="2400" dirty="0" err="1" smtClean="0"/>
              <a:t>b</a:t>
            </a:r>
            <a:r>
              <a:rPr lang="en-US" sz="2400" dirty="0" smtClean="0"/>
              <a:t> } is integral.</a:t>
            </a:r>
          </a:p>
          <a:p>
            <a:endParaRPr lang="en-US" sz="1600" b="1" dirty="0" smtClean="0"/>
          </a:p>
          <a:p>
            <a:r>
              <a:rPr lang="en-US" sz="2400" b="1" dirty="0" smtClean="0"/>
              <a:t>Claim:</a:t>
            </a:r>
            <a:r>
              <a:rPr lang="en-US" sz="2400" dirty="0" smtClean="0"/>
              <a:t> Suppose M is TUM. Then              is also TUM.</a:t>
            </a:r>
          </a:p>
          <a:p>
            <a:r>
              <a:rPr lang="en-US" sz="2400" b="1" dirty="0" smtClean="0"/>
              <a:t>Proof:</a:t>
            </a:r>
            <a:r>
              <a:rPr lang="en-US" sz="2400" dirty="0" smtClean="0"/>
              <a:t> Exercise?</a:t>
            </a:r>
          </a:p>
          <a:p>
            <a:endParaRPr lang="en-US" sz="900" dirty="0" smtClean="0"/>
          </a:p>
          <a:p>
            <a:endParaRPr lang="en-US" sz="1200" b="1" dirty="0" smtClean="0"/>
          </a:p>
          <a:p>
            <a:r>
              <a:rPr lang="en-US" sz="2400" b="1" dirty="0" smtClean="0"/>
              <a:t>Corollary:</a:t>
            </a:r>
            <a:r>
              <a:rPr lang="en-US" sz="2400" dirty="0" smtClean="0"/>
              <a:t> Suppose M is TUM. Let b and c be integer vectors.</a:t>
            </a:r>
            <a:br>
              <a:rPr lang="en-US" sz="2400" dirty="0" smtClean="0"/>
            </a:br>
            <a:r>
              <a:rPr lang="en-US" sz="2400" dirty="0" smtClean="0"/>
              <a:t>Then every extreme point of P = { x : </a:t>
            </a:r>
            <a:r>
              <a:rPr lang="en-US" sz="2400" dirty="0" err="1" smtClean="0"/>
              <a:t>Mx</a:t>
            </a:r>
            <a:r>
              <a:rPr lang="en-US" sz="2400" dirty="0" smtClean="0"/>
              <a:t>=b, 0</a:t>
            </a:r>
            <a:r>
              <a:rPr lang="en-US" sz="2400" dirty="0" smtClean="0">
                <a:latin typeface="cmsy10"/>
              </a:rPr>
              <a:t>·</a:t>
            </a:r>
            <a:r>
              <a:rPr lang="en-US" sz="2400" dirty="0" smtClean="0"/>
              <a:t>x</a:t>
            </a:r>
            <a:r>
              <a:rPr lang="en-US" sz="2400" dirty="0" smtClean="0">
                <a:latin typeface="cmsy10"/>
              </a:rPr>
              <a:t>·</a:t>
            </a:r>
            <a:r>
              <a:rPr lang="en-US" sz="2400" dirty="0" smtClean="0"/>
              <a:t>c } is integral.</a:t>
            </a:r>
          </a:p>
        </p:txBody>
      </p:sp>
      <p:pic>
        <p:nvPicPr>
          <p:cNvPr id="18" name="Picture 1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828028" y="3450364"/>
            <a:ext cx="721460" cy="1105877"/>
          </a:xfrm>
          <a:prstGeom prst="rect">
            <a:avLst/>
          </a:prstGeom>
          <a:noFill/>
          <a:ln/>
          <a:effectLst/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74419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Total </a:t>
            </a:r>
            <a:r>
              <a:rPr lang="en-US" sz="4000" dirty="0" err="1" smtClean="0"/>
              <a:t>Unimodularity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NICK@YOWCMMTFUVWXY5MJ" val="3546"/>
  <p:tag name="DEFAULTDISPLAYSOURCE" val="\documentclass{article}&#10;\usepackage[texpoint]{nickstyle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&#10;{\smallsum{a \in \delta^+(s)}{} x_a }&#10;&amp; \smallsum{a \in \delta^-(v)}{} ~x_a - \smallsum{a \in \delta^+(v)}{} ~x_a &amp;=&#10;0 &amp;\forall v \in N \setminus \set{s,t} \\&#10;&amp; 0 \leq x_a \leq c_a &amp;&amp;\forall a \in A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59"/>
  <p:tag name="PICTUREFILESIZE" val="3072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&#10;{\smallsum{a \in \delta^+(s)}{} x_a }&#10;&amp; \smallsum{a \in \delta^-(v)}{} ~x_a - \smallsum{a \in \delta^+(v)}{} ~x_a &amp;=&#10;0 &amp;\forall v \in N \setminus \set{s,t} \\&#10;&amp; 0 \leq x_a \leq c_a &amp;&amp;\forall a \in A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59"/>
  <p:tag name="PICTUREFILESIZE" val="3072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in}&#10;{\smallsum{a \in A}{} \: c_a \, z_a }&#10;&amp; -y_u + y_v + z_{uv} &amp;\geq 0 &amp;\forall uv \in A, v, w \in N \setminus \set{s,t} \\&#10;&amp; y_v + z_{sv} &amp;\geq 1 &amp;\forall sv \in A \\&#10;&amp; -y_u + z_{ut} &amp;\geq 0 &amp;\forall ut \in A \\&#10;&amp; z &amp; \geq 0&#10;\end{LPmin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9"/>
  <p:tag name="PICTUREFILESIZE" val="4194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c(\delta^+(U)) = \sum_{a \in A} c_a z_a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809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in}&#10;{\smallsum{a \in A}{} c_a \, z_a }&#10;&amp; -y_u + y_v + z_{uv} &amp;\geq 0 &amp;\forall uv \in A \\&#10;&amp; z &amp; \geq 0&#10;\end{LPmin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74"/>
  <p:tag name="PICTUREFILESIZE" val="1861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\mathrm{Ex}[\, c(\delta^+(U_i) \,] \leq \sum_{jk \in A \,:\, j &gt; k} (y_{j} - y_{k}) \, c_{jk}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43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\mathrm{Ex}[\, c(\delta^+(U_i) \,] \:=\: \sum_{i=\tau+1}^\sigma (y_i - y_{i-1}) \cdot c( \delta^+( U_i ) )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50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\mathrm{Ex}[\, c(\delta^+(U_i) \,] \leq \sum_{jk \in A \,:\, j &gt; k} (y_{j} - y_{k}) \, c_{jk}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43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 \leq \sum_{jk \in A \,:\, j &gt; k} z_{jk} \, c_{jk}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9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 \leq \sum_{a \in A} z_{a} \, c_{a}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1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\delta^+(U) =&#10;\setst{ uv }{ u \in U ,\, v \not\in U ,\, uv \in A }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97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c(\delta^+(U)) = \sum_{a \in \delta^+(U)} c_a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6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&#10;{\smallsum{a \in \delta^+(s)}{} x_a }&#10;&amp; \smallsum{a \in \delta^-(v)}{} ~x_a - \smallsum{a \in \delta^+(v)}{} ~x_a &amp;=&#10;0 &amp;\forall v \in N \setminus \set{s,t} \\&#10;&amp; 0 \leq x_a \leq c_a &amp;&amp;\forall a \in A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59"/>
  <p:tag name="PICTUREFILESIZE" val="307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&#10;{\smallsum{a \in \delta^+(s)}{} x_a }&#10;&amp; \smallsum{a \in \delta^-(v)}{} ~x_a - \smallsum{a \in \delta^+(v)}{} ~x_a &amp;=&#10;0 &amp;\forall v \in N \setminus \set{s,t} \\&#10;&amp; 0 \leq x_a \leq c_a &amp;&amp;\forall a \in A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59"/>
  <p:tag name="PICTUREFILESIZE" val="3072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\begin{pmatrix}&#10;M \\&#10;-M \\&#10;I \\&#10;-I&#10;\end{pmatrix}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67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\det Q ~=~&#10;\sum_i (-1)^{i+j} Q_{i,j} \cdot \det Q_{\mathrm{del}(i,j)}&#10; ~=~ (-1)^{t+j} Q_{t,j} \cdot \det Q_{\mathrm{del}(t,j)}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1987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P ~=~ \setst{ x }{ \begin{pmatrix} M \\ -M \\ I \\ -I \end{pmatrix} x \leq &#10;\begin{pmatrix} 0 \\ 0 \\ c \\ 0 \end{pmatrix} }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2258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13976</TotalTime>
  <Words>763</Words>
  <Application>Microsoft Office PowerPoint</Application>
  <PresentationFormat>On-screen Show (4:3)</PresentationFormat>
  <Paragraphs>221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Arial</vt:lpstr>
      <vt:lpstr>Calibri</vt:lpstr>
      <vt:lpstr>CMR10</vt:lpstr>
      <vt:lpstr>CMMI10</vt:lpstr>
      <vt:lpstr>CMSY10ORIG</vt:lpstr>
      <vt:lpstr>CMSS8</vt:lpstr>
      <vt:lpstr>CMMI7</vt:lpstr>
      <vt:lpstr>CMEX10</vt:lpstr>
      <vt:lpstr>CMR7</vt:lpstr>
      <vt:lpstr>MSBM10</vt:lpstr>
      <vt:lpstr>CMSY7</vt:lpstr>
      <vt:lpstr>CMMI5</vt:lpstr>
      <vt:lpstr>cmsy10</vt:lpstr>
      <vt:lpstr>Symbol</vt:lpstr>
      <vt:lpstr>msam10</vt:lpstr>
      <vt:lpstr>MT Extra</vt:lpstr>
      <vt:lpstr>Office Theme</vt:lpstr>
      <vt:lpstr>C&amp;O 355 Mathematical Programming Fall 2010 Lecture 18</vt:lpstr>
      <vt:lpstr>Topics</vt:lpstr>
      <vt:lpstr>Network Flow</vt:lpstr>
      <vt:lpstr>Max Flow &amp; Min Cut</vt:lpstr>
      <vt:lpstr>Max Flow &amp; Min Cut</vt:lpstr>
      <vt:lpstr>LP Formulation of Max Flow</vt:lpstr>
      <vt:lpstr>Incidence Matrix of a Directed Graph</vt:lpstr>
      <vt:lpstr>Total Unimodularity</vt:lpstr>
      <vt:lpstr>Total Unimodularity</vt:lpstr>
      <vt:lpstr>Incidence Matrices are TUM</vt:lpstr>
      <vt:lpstr>Slide 11</vt:lpstr>
      <vt:lpstr>The Max Flow LP</vt:lpstr>
      <vt:lpstr>Max Flow LP &amp; Its Dual</vt:lpstr>
      <vt:lpstr>The Dual</vt:lpstr>
      <vt:lpstr>Slide 15</vt:lpstr>
      <vt:lpstr>Slide 16</vt:lpstr>
      <vt:lpstr>Summary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</dc:creator>
  <cp:lastModifiedBy>Nick</cp:lastModifiedBy>
  <cp:revision>1009</cp:revision>
  <dcterms:created xsi:type="dcterms:W3CDTF">2009-09-16T13:05:29Z</dcterms:created>
  <dcterms:modified xsi:type="dcterms:W3CDTF">2010-12-02T13:18:44Z</dcterms:modified>
</cp:coreProperties>
</file>