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MR10" pitchFamily="34" charset="0"/>
      <p:regular r:id="rId28"/>
    </p:embeddedFont>
    <p:embeddedFont>
      <p:font typeface="CMMI10" pitchFamily="34" charset="0"/>
      <p:regular r:id="rId29"/>
    </p:embeddedFont>
    <p:embeddedFont>
      <p:font typeface="CMSY10ORIG" pitchFamily="34" charset="0"/>
      <p:regular r:id="rId30"/>
    </p:embeddedFont>
    <p:embeddedFont>
      <p:font typeface="CMSS8" pitchFamily="34" charset="0"/>
      <p:regular r:id="rId31"/>
    </p:embeddedFont>
    <p:embeddedFont>
      <p:font typeface="CMMI7" pitchFamily="34" charset="0"/>
      <p:regular r:id="rId32"/>
    </p:embeddedFont>
    <p:embeddedFont>
      <p:font typeface="CMEX10" pitchFamily="34" charset="0"/>
      <p:regular r:id="rId33"/>
    </p:embeddedFont>
    <p:embeddedFont>
      <p:font typeface="CMR7" pitchFamily="34" charset="0"/>
      <p:regular r:id="rId34"/>
    </p:embeddedFont>
    <p:embeddedFont>
      <p:font typeface="MSBM10" pitchFamily="34" charset="0"/>
      <p:regular r:id="rId35"/>
    </p:embeddedFont>
    <p:embeddedFont>
      <p:font typeface="CMSY7" pitchFamily="34" charset="0"/>
      <p:regular r:id="rId36"/>
    </p:embeddedFont>
    <p:embeddedFont>
      <p:font typeface="CMMI5" pitchFamily="34" charset="0"/>
      <p:regular r:id="rId37"/>
    </p:embeddedFont>
    <p:embeddedFont>
      <p:font typeface="cmsy10" pitchFamily="34" charset="0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48" autoAdjust="0"/>
  </p:normalViewPr>
  <p:slideViewPr>
    <p:cSldViewPr>
      <p:cViewPr>
        <p:scale>
          <a:sx n="70" d="100"/>
          <a:sy n="70" d="100"/>
        </p:scale>
        <p:origin x="-60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Ashton </a:t>
            </a:r>
            <a:r>
              <a:rPr lang="en-CA" dirty="0" err="1" smtClean="0"/>
              <a:t>Kutcher</a:t>
            </a:r>
            <a:r>
              <a:rPr lang="en-CA" dirty="0" smtClean="0"/>
              <a:t>, Chelsea Clinton, Al </a:t>
            </a:r>
            <a:r>
              <a:rPr lang="en-CA" dirty="0" err="1" smtClean="0"/>
              <a:t>Pacino</a:t>
            </a:r>
            <a:r>
              <a:rPr lang="en-CA" dirty="0" smtClean="0"/>
              <a:t>, </a:t>
            </a:r>
            <a:r>
              <a:rPr lang="en-CA" dirty="0" err="1" smtClean="0"/>
              <a:t>Zsa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Zsa</a:t>
            </a:r>
            <a:r>
              <a:rPr lang="en-CA" baseline="0" dirty="0" smtClean="0"/>
              <a:t> Gabor.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Jargon: “program” has nothing to do with computer programming.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ideas are:</a:t>
            </a:r>
            <a:endParaRPr lang="en-US" dirty="0" smtClean="0"/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Real-valued variables which indicate possible actions</a:t>
            </a:r>
            <a:endParaRPr lang="en-US" dirty="0" smtClean="0"/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Constraints which restrict what actions are allowable</a:t>
            </a:r>
            <a:endParaRPr lang="en-US" dirty="0" smtClean="0"/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 function: a way of measuring the quality of a solution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ridiculously flexible! No surprise you can model many problems in this way. </a:t>
            </a:r>
            <a:endParaRPr lang="en-US" dirty="0" smtClean="0"/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such problems would be extremely difficult to solve.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and after WWII, there was much need for large-scale planning. (100 million military personnel!) Routing ships, organizing military action, scheduling crop rotation, allocating resources, etc.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observation is that there is an abstract mathematical model that captures all of these problems.  Moreover, there are algorithms for solving problems formulated in that model.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observation was made independently by Kantorovich (USSR, 1939), Koopmans (Netherlands/USA, 1944),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Dantzig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(USA, 1947). The first two received Nobel prize in 1975.</a:t>
            </a:r>
            <a:endParaRPr lang="en-US" dirty="0" smtClean="0"/>
          </a:p>
          <a:p>
            <a:pPr rtl="0" fontAlgn="ctr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Dantzig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person considered the "grandfather of LP". (Don't be first to invent something, be the last).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biography is very interesting.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convex mean? Graph looks like a bowl. "Positive curvature".</a:t>
            </a:r>
            <a:endParaRPr lang="en-US" dirty="0" smtClean="0"/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1D: Second derivative is non-negative.</a:t>
            </a:r>
            <a:endParaRPr lang="en-US" dirty="0" smtClean="0"/>
          </a:p>
          <a:p>
            <a:pPr lvl="1" rtl="0" fontAlgn="ctr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R^n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Hessian is positive semi-definite.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if we're interested in solutions over the integers.</a:t>
            </a:r>
            <a:endParaRPr lang="en-US" dirty="0" smtClean="0"/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x is supposed to represent the number of cars to produce, and it tells you to produce half a car, what should you do?</a:t>
            </a:r>
            <a:endParaRPr lang="en-US" dirty="0" smtClean="0"/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want to impose constraints x in {0,1}.</a:t>
            </a:r>
            <a:endParaRPr lang="en-US" dirty="0" smtClean="0"/>
          </a:p>
          <a:p>
            <a:pPr lvl="2" rtl="0" font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this does fit in to our framework. We can add the constraints: xi^2 - xi = 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ofbett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history.mcs.st-and.ac.uk/Biographies/Dantzig_Georg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-history.mcs.st-and.ac.uk/Biographies/Von_Neuman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hyperlink" Target="http://www-history.mcs.st-and.ac.uk/Biographies/Von_Neuman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history.mcs.st-and.ac.uk/Biographies/Farkas.html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7.jpeg"/><Relationship Id="rId10" Type="http://schemas.openxmlformats.org/officeDocument/2006/relationships/image" Target="../media/image18.jpeg"/><Relationship Id="rId4" Type="http://schemas.openxmlformats.org/officeDocument/2006/relationships/hyperlink" Target="http://www-groups.dcs.st-and.ac.uk/~history/Biographies/Minkowski.html" TargetMode="Externa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-history.mcs.st-and.ac.uk/Biographies/Von_Neumann.html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history.mcs.st-and.ac.uk/Biographies/Von_Neumann.html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1.png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history.mcs.st-and.ac.uk/Biographies/Von_Neumann.html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png"/><Relationship Id="rId7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-history.mcs.st-and.ac.uk/Biographies/Von_Neumann.html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5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</a:t>
            </a:r>
            <a:r>
              <a:rPr lang="en-US" dirty="0" smtClean="0"/>
              <a:t>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44591" y="2549856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Research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4697104"/>
            <a:ext cx="8229600" cy="1828800"/>
          </a:xfrm>
        </p:spPr>
        <p:txBody>
          <a:bodyPr>
            <a:normAutofit/>
          </a:bodyPr>
          <a:lstStyle/>
          <a:p>
            <a:r>
              <a:rPr lang="en-CA" dirty="0" smtClean="0"/>
              <a:t>O.R.: applying mathematical modeling and analysis to business decision making.</a:t>
            </a:r>
          </a:p>
        </p:txBody>
      </p:sp>
      <p:pic>
        <p:nvPicPr>
          <p:cNvPr id="542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867400"/>
            <a:ext cx="49002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876925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44591" y="2549856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Research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6200" y="4738048"/>
            <a:ext cx="8229600" cy="211995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Math Programming &amp; O.R. were jointly developed during World War II.</a:t>
            </a:r>
          </a:p>
          <a:p>
            <a:pPr lvl="1"/>
            <a:r>
              <a:rPr lang="en-CA" dirty="0" smtClean="0"/>
              <a:t>Invention of Linear Programming</a:t>
            </a:r>
          </a:p>
          <a:p>
            <a:r>
              <a:rPr lang="en-CA" sz="3000" dirty="0" err="1" smtClean="0"/>
              <a:t>Dantzig</a:t>
            </a:r>
            <a:r>
              <a:rPr lang="en-CA" sz="3000" dirty="0" smtClean="0"/>
              <a:t> </a:t>
            </a:r>
            <a:r>
              <a:rPr lang="en-CA" sz="3000" i="1" dirty="0" smtClean="0"/>
              <a:t>almost</a:t>
            </a:r>
            <a:r>
              <a:rPr lang="en-CA" sz="3000" dirty="0" smtClean="0"/>
              <a:t> won Nobel Prize in Economics</a:t>
            </a:r>
          </a:p>
        </p:txBody>
      </p:sp>
      <p:pic>
        <p:nvPicPr>
          <p:cNvPr id="9" name="Picture 8" descr="Dantzig_Geo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9184" y="4648200"/>
            <a:ext cx="1219200" cy="1483056"/>
          </a:xfrm>
          <a:prstGeom prst="rect">
            <a:avLst/>
          </a:prstGeom>
        </p:spPr>
      </p:pic>
      <p:sp>
        <p:nvSpPr>
          <p:cNvPr id="10" name="TextBox 9">
            <a:hlinkClick r:id="rId4"/>
          </p:cNvPr>
          <p:cNvSpPr txBox="1"/>
          <p:nvPr/>
        </p:nvSpPr>
        <p:spPr>
          <a:xfrm>
            <a:off x="7503996" y="6155140"/>
            <a:ext cx="162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hlinkClick r:id="rId4"/>
              </a:rPr>
              <a:t>George </a:t>
            </a:r>
            <a:r>
              <a:rPr lang="en-CA" dirty="0" err="1" smtClean="0">
                <a:hlinkClick r:id="rId4"/>
              </a:rPr>
              <a:t>Dantzig</a:t>
            </a:r>
            <a:r>
              <a:rPr lang="en-CA" dirty="0" smtClean="0">
                <a:hlinkClick r:id="rId4"/>
              </a:rPr>
              <a:t/>
            </a:r>
            <a:br>
              <a:rPr lang="en-CA" dirty="0" smtClean="0">
                <a:hlinkClick r:id="rId4"/>
              </a:rPr>
            </a:br>
            <a:r>
              <a:rPr lang="en-CA" dirty="0" smtClean="0">
                <a:hlinkClick r:id="rId4"/>
              </a:rPr>
              <a:t>1914-2005</a:t>
            </a:r>
            <a:endParaRPr lang="en-CA" dirty="0"/>
          </a:p>
        </p:txBody>
      </p:sp>
      <p:sp>
        <p:nvSpPr>
          <p:cNvPr id="11" name="Freeform 10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44591" y="2549856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Research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8" y="87914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Game Theory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82788" y="824552"/>
            <a:ext cx="3398671" cy="909852"/>
          </a:xfrm>
          <a:custGeom>
            <a:avLst/>
            <a:gdLst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6" fmla="*/ 3077571 w 3377821"/>
              <a:gd name="connsiteY6" fmla="*/ 0 h 1157785"/>
              <a:gd name="connsiteX0" fmla="*/ 3077571 w 3600734"/>
              <a:gd name="connsiteY0" fmla="*/ 0 h 1157785"/>
              <a:gd name="connsiteX1" fmla="*/ 771099 w 3600734"/>
              <a:gd name="connsiteY1" fmla="*/ 204716 h 1157785"/>
              <a:gd name="connsiteX2" fmla="*/ 20472 w 3600734"/>
              <a:gd name="connsiteY2" fmla="*/ 873456 h 1157785"/>
              <a:gd name="connsiteX3" fmla="*/ 893929 w 3600734"/>
              <a:gd name="connsiteY3" fmla="*/ 1146412 h 1157785"/>
              <a:gd name="connsiteX4" fmla="*/ 2518013 w 3600734"/>
              <a:gd name="connsiteY4" fmla="*/ 941695 h 1157785"/>
              <a:gd name="connsiteX5" fmla="*/ 3377821 w 3600734"/>
              <a:gd name="connsiteY5" fmla="*/ 518615 h 1157785"/>
              <a:gd name="connsiteX6" fmla="*/ 3077571 w 3600734"/>
              <a:gd name="connsiteY6" fmla="*/ 0 h 1157785"/>
              <a:gd name="connsiteX0" fmla="*/ 2631744 w 3396776"/>
              <a:gd name="connsiteY0" fmla="*/ 27107 h 1081396"/>
              <a:gd name="connsiteX1" fmla="*/ 771099 w 3396776"/>
              <a:gd name="connsiteY1" fmla="*/ 128327 h 1081396"/>
              <a:gd name="connsiteX2" fmla="*/ 20472 w 3396776"/>
              <a:gd name="connsiteY2" fmla="*/ 797067 h 1081396"/>
              <a:gd name="connsiteX3" fmla="*/ 893929 w 3396776"/>
              <a:gd name="connsiteY3" fmla="*/ 1070023 h 1081396"/>
              <a:gd name="connsiteX4" fmla="*/ 2518013 w 3396776"/>
              <a:gd name="connsiteY4" fmla="*/ 865306 h 1081396"/>
              <a:gd name="connsiteX5" fmla="*/ 3377821 w 3396776"/>
              <a:gd name="connsiteY5" fmla="*/ 442226 h 1081396"/>
              <a:gd name="connsiteX6" fmla="*/ 2631744 w 3396776"/>
              <a:gd name="connsiteY6" fmla="*/ 27107 h 1081396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122830 h 1108882"/>
              <a:gd name="connsiteX1" fmla="*/ 771099 w 3398671"/>
              <a:gd name="connsiteY1" fmla="*/ 155813 h 1108882"/>
              <a:gd name="connsiteX2" fmla="*/ 20472 w 3398671"/>
              <a:gd name="connsiteY2" fmla="*/ 824553 h 1108882"/>
              <a:gd name="connsiteX3" fmla="*/ 893929 w 3398671"/>
              <a:gd name="connsiteY3" fmla="*/ 1097509 h 1108882"/>
              <a:gd name="connsiteX4" fmla="*/ 2518013 w 3398671"/>
              <a:gd name="connsiteY4" fmla="*/ 892792 h 1108882"/>
              <a:gd name="connsiteX5" fmla="*/ 3377821 w 3398671"/>
              <a:gd name="connsiteY5" fmla="*/ 469712 h 1108882"/>
              <a:gd name="connsiteX6" fmla="*/ 2643116 w 3398671"/>
              <a:gd name="connsiteY6" fmla="*/ 122830 h 11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671" h="1108882">
                <a:moveTo>
                  <a:pt x="2643116" y="122830"/>
                </a:moveTo>
                <a:cubicBezTo>
                  <a:pt x="1985748" y="0"/>
                  <a:pt x="1208206" y="38859"/>
                  <a:pt x="771099" y="155813"/>
                </a:cubicBezTo>
                <a:cubicBezTo>
                  <a:pt x="333992" y="272767"/>
                  <a:pt x="0" y="667604"/>
                  <a:pt x="20472" y="824553"/>
                </a:cubicBezTo>
                <a:cubicBezTo>
                  <a:pt x="40944" y="981502"/>
                  <a:pt x="477672" y="1086136"/>
                  <a:pt x="893929" y="1097509"/>
                </a:cubicBezTo>
                <a:cubicBezTo>
                  <a:pt x="1310186" y="1108882"/>
                  <a:pt x="2104031" y="997425"/>
                  <a:pt x="2518013" y="892792"/>
                </a:cubicBezTo>
                <a:cubicBezTo>
                  <a:pt x="2931995" y="788159"/>
                  <a:pt x="3356971" y="598039"/>
                  <a:pt x="3377821" y="469712"/>
                </a:cubicBezTo>
                <a:cubicBezTo>
                  <a:pt x="3398671" y="341385"/>
                  <a:pt x="3077570" y="175146"/>
                  <a:pt x="2643116" y="12283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>
            <a:normAutofit/>
          </a:bodyPr>
          <a:lstStyle/>
          <a:p>
            <a:r>
              <a:rPr lang="en-CA" dirty="0" smtClean="0"/>
              <a:t>At same time: the birth of game theory</a:t>
            </a:r>
          </a:p>
          <a:p>
            <a:pPr lvl="1"/>
            <a:r>
              <a:rPr lang="en-CA" dirty="0" smtClean="0"/>
              <a:t>Zero sum games</a:t>
            </a:r>
            <a:br>
              <a:rPr lang="en-CA" dirty="0" smtClean="0"/>
            </a:br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(closely connected to linear programming)</a:t>
            </a:r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24" descr="Von_Neumann_8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98" y="5233824"/>
            <a:ext cx="2606802" cy="1624176"/>
          </a:xfrm>
          <a:prstGeom prst="rect">
            <a:avLst/>
          </a:prstGeom>
        </p:spPr>
      </p:pic>
      <p:pic>
        <p:nvPicPr>
          <p:cNvPr id="26" name="Picture 25" descr="Dantzig_Geor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52400"/>
            <a:ext cx="1219200" cy="1483056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nterior-point-method-three-dimens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2549856"/>
            <a:ext cx="1566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Research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8" y="87914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Game Theory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702256"/>
            <a:ext cx="3276600" cy="1752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6540665" y="3242859"/>
            <a:ext cx="1467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Convex</a:t>
            </a:r>
            <a:br>
              <a:rPr lang="en-CA" sz="2400" b="1" dirty="0" smtClean="0">
                <a:solidFill>
                  <a:srgbClr val="0000FF"/>
                </a:solidFill>
              </a:rPr>
            </a:br>
            <a:r>
              <a:rPr lang="en-CA" sz="2400" b="1" dirty="0" smtClean="0">
                <a:solidFill>
                  <a:srgbClr val="0000FF"/>
                </a:solidFill>
              </a:rPr>
              <a:t>Geometry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82788" y="824552"/>
            <a:ext cx="3398671" cy="909852"/>
          </a:xfrm>
          <a:custGeom>
            <a:avLst/>
            <a:gdLst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6" fmla="*/ 3077571 w 3377821"/>
              <a:gd name="connsiteY6" fmla="*/ 0 h 1157785"/>
              <a:gd name="connsiteX0" fmla="*/ 3077571 w 3600734"/>
              <a:gd name="connsiteY0" fmla="*/ 0 h 1157785"/>
              <a:gd name="connsiteX1" fmla="*/ 771099 w 3600734"/>
              <a:gd name="connsiteY1" fmla="*/ 204716 h 1157785"/>
              <a:gd name="connsiteX2" fmla="*/ 20472 w 3600734"/>
              <a:gd name="connsiteY2" fmla="*/ 873456 h 1157785"/>
              <a:gd name="connsiteX3" fmla="*/ 893929 w 3600734"/>
              <a:gd name="connsiteY3" fmla="*/ 1146412 h 1157785"/>
              <a:gd name="connsiteX4" fmla="*/ 2518013 w 3600734"/>
              <a:gd name="connsiteY4" fmla="*/ 941695 h 1157785"/>
              <a:gd name="connsiteX5" fmla="*/ 3377821 w 3600734"/>
              <a:gd name="connsiteY5" fmla="*/ 518615 h 1157785"/>
              <a:gd name="connsiteX6" fmla="*/ 3077571 w 3600734"/>
              <a:gd name="connsiteY6" fmla="*/ 0 h 1157785"/>
              <a:gd name="connsiteX0" fmla="*/ 2631744 w 3396776"/>
              <a:gd name="connsiteY0" fmla="*/ 27107 h 1081396"/>
              <a:gd name="connsiteX1" fmla="*/ 771099 w 3396776"/>
              <a:gd name="connsiteY1" fmla="*/ 128327 h 1081396"/>
              <a:gd name="connsiteX2" fmla="*/ 20472 w 3396776"/>
              <a:gd name="connsiteY2" fmla="*/ 797067 h 1081396"/>
              <a:gd name="connsiteX3" fmla="*/ 893929 w 3396776"/>
              <a:gd name="connsiteY3" fmla="*/ 1070023 h 1081396"/>
              <a:gd name="connsiteX4" fmla="*/ 2518013 w 3396776"/>
              <a:gd name="connsiteY4" fmla="*/ 865306 h 1081396"/>
              <a:gd name="connsiteX5" fmla="*/ 3377821 w 3396776"/>
              <a:gd name="connsiteY5" fmla="*/ 442226 h 1081396"/>
              <a:gd name="connsiteX6" fmla="*/ 2631744 w 3396776"/>
              <a:gd name="connsiteY6" fmla="*/ 27107 h 1081396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122830 h 1108882"/>
              <a:gd name="connsiteX1" fmla="*/ 771099 w 3398671"/>
              <a:gd name="connsiteY1" fmla="*/ 155813 h 1108882"/>
              <a:gd name="connsiteX2" fmla="*/ 20472 w 3398671"/>
              <a:gd name="connsiteY2" fmla="*/ 824553 h 1108882"/>
              <a:gd name="connsiteX3" fmla="*/ 893929 w 3398671"/>
              <a:gd name="connsiteY3" fmla="*/ 1097509 h 1108882"/>
              <a:gd name="connsiteX4" fmla="*/ 2518013 w 3398671"/>
              <a:gd name="connsiteY4" fmla="*/ 892792 h 1108882"/>
              <a:gd name="connsiteX5" fmla="*/ 3377821 w 3398671"/>
              <a:gd name="connsiteY5" fmla="*/ 469712 h 1108882"/>
              <a:gd name="connsiteX6" fmla="*/ 2643116 w 3398671"/>
              <a:gd name="connsiteY6" fmla="*/ 122830 h 11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671" h="1108882">
                <a:moveTo>
                  <a:pt x="2643116" y="122830"/>
                </a:moveTo>
                <a:cubicBezTo>
                  <a:pt x="1985748" y="0"/>
                  <a:pt x="1208206" y="38859"/>
                  <a:pt x="771099" y="155813"/>
                </a:cubicBezTo>
                <a:cubicBezTo>
                  <a:pt x="333992" y="272767"/>
                  <a:pt x="0" y="667604"/>
                  <a:pt x="20472" y="824553"/>
                </a:cubicBezTo>
                <a:cubicBezTo>
                  <a:pt x="40944" y="981502"/>
                  <a:pt x="477672" y="1086136"/>
                  <a:pt x="893929" y="1097509"/>
                </a:cubicBezTo>
                <a:cubicBezTo>
                  <a:pt x="1310186" y="1108882"/>
                  <a:pt x="2104031" y="997425"/>
                  <a:pt x="2518013" y="892792"/>
                </a:cubicBezTo>
                <a:cubicBezTo>
                  <a:pt x="2931995" y="788159"/>
                  <a:pt x="3356971" y="598039"/>
                  <a:pt x="3377821" y="469712"/>
                </a:cubicBezTo>
                <a:cubicBezTo>
                  <a:pt x="3398671" y="341385"/>
                  <a:pt x="3077570" y="175146"/>
                  <a:pt x="2643116" y="12283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CA" dirty="0" smtClean="0"/>
              <a:t>~1900: theory of </a:t>
            </a:r>
            <a:r>
              <a:rPr lang="en-CA" dirty="0" err="1" smtClean="0"/>
              <a:t>polytopes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    </a:t>
            </a:r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(closely connected to</a:t>
            </a:r>
            <a:b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CA" sz="2400" dirty="0" smtClean="0">
                <a:solidFill>
                  <a:schemeClr val="bg1">
                    <a:lumMod val="50000"/>
                  </a:schemeClr>
                </a:solidFill>
              </a:rPr>
              <a:t>                 linear programming)</a:t>
            </a:r>
            <a:endParaRPr lang="en-CA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5" descr="Minkowski_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572000"/>
            <a:ext cx="1522130" cy="1676400"/>
          </a:xfrm>
          <a:prstGeom prst="rect">
            <a:avLst/>
          </a:prstGeom>
        </p:spPr>
      </p:pic>
      <p:sp>
        <p:nvSpPr>
          <p:cNvPr id="27" name="TextBox 26">
            <a:hlinkClick r:id="rId4"/>
          </p:cNvPr>
          <p:cNvSpPr txBox="1"/>
          <p:nvPr/>
        </p:nvSpPr>
        <p:spPr>
          <a:xfrm>
            <a:off x="7259024" y="6324600"/>
            <a:ext cx="1580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hlinkClick r:id="rId4"/>
              </a:rPr>
              <a:t>H. </a:t>
            </a:r>
            <a:r>
              <a:rPr lang="en-CA" sz="2000" dirty="0" err="1" smtClean="0">
                <a:hlinkClick r:id="rId4"/>
              </a:rPr>
              <a:t>Minkowski</a:t>
            </a:r>
            <a:endParaRPr lang="en-CA" sz="2000" dirty="0"/>
          </a:p>
        </p:txBody>
      </p:sp>
      <p:pic>
        <p:nvPicPr>
          <p:cNvPr id="28" name="Picture 27" descr="Farka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572000"/>
            <a:ext cx="1367862" cy="1676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56162" y="6324600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hlinkClick r:id="rId6"/>
              </a:rPr>
              <a:t>G. </a:t>
            </a:r>
            <a:r>
              <a:rPr lang="en-CA" sz="2000" dirty="0" err="1" smtClean="0">
                <a:hlinkClick r:id="rId6"/>
              </a:rPr>
              <a:t>Farkas</a:t>
            </a:r>
            <a:endParaRPr lang="en-CA" sz="2000" dirty="0"/>
          </a:p>
        </p:txBody>
      </p:sp>
      <p:sp>
        <p:nvSpPr>
          <p:cNvPr id="31" name="Oval 30"/>
          <p:cNvSpPr/>
          <p:nvPr/>
        </p:nvSpPr>
        <p:spPr>
          <a:xfrm>
            <a:off x="5562600" y="1559256"/>
            <a:ext cx="2286000" cy="152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6125681" y="1787856"/>
            <a:ext cx="14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Functional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Analysis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pic>
        <p:nvPicPr>
          <p:cNvPr id="33" name="Picture 32" descr="Von_Neumann_8.jpe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7966" y="0"/>
            <a:ext cx="1796034" cy="1119024"/>
          </a:xfrm>
          <a:prstGeom prst="rect">
            <a:avLst/>
          </a:prstGeom>
        </p:spPr>
      </p:pic>
      <p:pic>
        <p:nvPicPr>
          <p:cNvPr id="34" name="Picture 33" descr="Dantzig_George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152400"/>
            <a:ext cx="1219200" cy="1483056"/>
          </a:xfrm>
          <a:prstGeom prst="rect">
            <a:avLst/>
          </a:prstGeom>
        </p:spPr>
      </p:pic>
      <p:pic>
        <p:nvPicPr>
          <p:cNvPr id="36" name="Picture 35" descr="Banac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83880" y="1219200"/>
            <a:ext cx="731520" cy="91440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7526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panning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724400"/>
            <a:ext cx="2439797" cy="201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2549856"/>
            <a:ext cx="1566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Research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8" y="87914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Game Theory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702256"/>
            <a:ext cx="3276600" cy="1752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562600" y="1559256"/>
            <a:ext cx="2286000" cy="152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6125681" y="1787856"/>
            <a:ext cx="14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Functional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Analysis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3242859"/>
            <a:ext cx="14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Convex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Geometry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6706" y="4531056"/>
            <a:ext cx="202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err="1" smtClean="0">
                <a:solidFill>
                  <a:srgbClr val="0000FF"/>
                </a:solidFill>
              </a:rPr>
              <a:t>Combinatorics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82788" y="824552"/>
            <a:ext cx="3398671" cy="909852"/>
          </a:xfrm>
          <a:custGeom>
            <a:avLst/>
            <a:gdLst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6" fmla="*/ 3077571 w 3377821"/>
              <a:gd name="connsiteY6" fmla="*/ 0 h 1157785"/>
              <a:gd name="connsiteX0" fmla="*/ 3077571 w 3600734"/>
              <a:gd name="connsiteY0" fmla="*/ 0 h 1157785"/>
              <a:gd name="connsiteX1" fmla="*/ 771099 w 3600734"/>
              <a:gd name="connsiteY1" fmla="*/ 204716 h 1157785"/>
              <a:gd name="connsiteX2" fmla="*/ 20472 w 3600734"/>
              <a:gd name="connsiteY2" fmla="*/ 873456 h 1157785"/>
              <a:gd name="connsiteX3" fmla="*/ 893929 w 3600734"/>
              <a:gd name="connsiteY3" fmla="*/ 1146412 h 1157785"/>
              <a:gd name="connsiteX4" fmla="*/ 2518013 w 3600734"/>
              <a:gd name="connsiteY4" fmla="*/ 941695 h 1157785"/>
              <a:gd name="connsiteX5" fmla="*/ 3377821 w 3600734"/>
              <a:gd name="connsiteY5" fmla="*/ 518615 h 1157785"/>
              <a:gd name="connsiteX6" fmla="*/ 3077571 w 3600734"/>
              <a:gd name="connsiteY6" fmla="*/ 0 h 1157785"/>
              <a:gd name="connsiteX0" fmla="*/ 2631744 w 3396776"/>
              <a:gd name="connsiteY0" fmla="*/ 27107 h 1081396"/>
              <a:gd name="connsiteX1" fmla="*/ 771099 w 3396776"/>
              <a:gd name="connsiteY1" fmla="*/ 128327 h 1081396"/>
              <a:gd name="connsiteX2" fmla="*/ 20472 w 3396776"/>
              <a:gd name="connsiteY2" fmla="*/ 797067 h 1081396"/>
              <a:gd name="connsiteX3" fmla="*/ 893929 w 3396776"/>
              <a:gd name="connsiteY3" fmla="*/ 1070023 h 1081396"/>
              <a:gd name="connsiteX4" fmla="*/ 2518013 w 3396776"/>
              <a:gd name="connsiteY4" fmla="*/ 865306 h 1081396"/>
              <a:gd name="connsiteX5" fmla="*/ 3377821 w 3396776"/>
              <a:gd name="connsiteY5" fmla="*/ 442226 h 1081396"/>
              <a:gd name="connsiteX6" fmla="*/ 2631744 w 3396776"/>
              <a:gd name="connsiteY6" fmla="*/ 27107 h 1081396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122830 h 1108882"/>
              <a:gd name="connsiteX1" fmla="*/ 771099 w 3398671"/>
              <a:gd name="connsiteY1" fmla="*/ 155813 h 1108882"/>
              <a:gd name="connsiteX2" fmla="*/ 20472 w 3398671"/>
              <a:gd name="connsiteY2" fmla="*/ 824553 h 1108882"/>
              <a:gd name="connsiteX3" fmla="*/ 893929 w 3398671"/>
              <a:gd name="connsiteY3" fmla="*/ 1097509 h 1108882"/>
              <a:gd name="connsiteX4" fmla="*/ 2518013 w 3398671"/>
              <a:gd name="connsiteY4" fmla="*/ 892792 h 1108882"/>
              <a:gd name="connsiteX5" fmla="*/ 3377821 w 3398671"/>
              <a:gd name="connsiteY5" fmla="*/ 469712 h 1108882"/>
              <a:gd name="connsiteX6" fmla="*/ 2643116 w 3398671"/>
              <a:gd name="connsiteY6" fmla="*/ 122830 h 11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671" h="1108882">
                <a:moveTo>
                  <a:pt x="2643116" y="122830"/>
                </a:moveTo>
                <a:cubicBezTo>
                  <a:pt x="1985748" y="0"/>
                  <a:pt x="1208206" y="38859"/>
                  <a:pt x="771099" y="155813"/>
                </a:cubicBezTo>
                <a:cubicBezTo>
                  <a:pt x="333992" y="272767"/>
                  <a:pt x="0" y="667604"/>
                  <a:pt x="20472" y="824553"/>
                </a:cubicBezTo>
                <a:cubicBezTo>
                  <a:pt x="40944" y="981502"/>
                  <a:pt x="477672" y="1086136"/>
                  <a:pt x="893929" y="1097509"/>
                </a:cubicBezTo>
                <a:cubicBezTo>
                  <a:pt x="1310186" y="1108882"/>
                  <a:pt x="2104031" y="997425"/>
                  <a:pt x="2518013" y="892792"/>
                </a:cubicBezTo>
                <a:cubicBezTo>
                  <a:pt x="2931995" y="788159"/>
                  <a:pt x="3356971" y="598039"/>
                  <a:pt x="3377821" y="469712"/>
                </a:cubicBezTo>
                <a:cubicBezTo>
                  <a:pt x="3398671" y="341385"/>
                  <a:pt x="3077570" y="175146"/>
                  <a:pt x="2643116" y="12283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87755" y="3567753"/>
            <a:ext cx="2734101" cy="1647966"/>
          </a:xfrm>
          <a:custGeom>
            <a:avLst/>
            <a:gdLst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7" fmla="*/ 780197 w 2734101"/>
              <a:gd name="connsiteY7" fmla="*/ 0 h 1599062"/>
              <a:gd name="connsiteX0" fmla="*/ 780197 w 2734101"/>
              <a:gd name="connsiteY0" fmla="*/ 181970 h 1781032"/>
              <a:gd name="connsiteX1" fmla="*/ 152400 w 2734101"/>
              <a:gd name="connsiteY1" fmla="*/ 441277 h 1781032"/>
              <a:gd name="connsiteX2" fmla="*/ 234287 w 2734101"/>
              <a:gd name="connsiteY2" fmla="*/ 1505803 h 1781032"/>
              <a:gd name="connsiteX3" fmla="*/ 1558120 w 2734101"/>
              <a:gd name="connsiteY3" fmla="*/ 1778758 h 1781032"/>
              <a:gd name="connsiteX4" fmla="*/ 2608997 w 2734101"/>
              <a:gd name="connsiteY4" fmla="*/ 1519450 h 1781032"/>
              <a:gd name="connsiteX5" fmla="*/ 2308746 w 2734101"/>
              <a:gd name="connsiteY5" fmla="*/ 768823 h 1781032"/>
              <a:gd name="connsiteX6" fmla="*/ 1203278 w 2734101"/>
              <a:gd name="connsiteY6" fmla="*/ 181970 h 1781032"/>
              <a:gd name="connsiteX7" fmla="*/ 780197 w 2734101"/>
              <a:gd name="connsiteY7" fmla="*/ 181970 h 1781032"/>
              <a:gd name="connsiteX0" fmla="*/ 780197 w 2734101"/>
              <a:gd name="connsiteY0" fmla="*/ 48904 h 1647966"/>
              <a:gd name="connsiteX1" fmla="*/ 152400 w 2734101"/>
              <a:gd name="connsiteY1" fmla="*/ 308211 h 1647966"/>
              <a:gd name="connsiteX2" fmla="*/ 234287 w 2734101"/>
              <a:gd name="connsiteY2" fmla="*/ 1372737 h 1647966"/>
              <a:gd name="connsiteX3" fmla="*/ 1558120 w 2734101"/>
              <a:gd name="connsiteY3" fmla="*/ 1645692 h 1647966"/>
              <a:gd name="connsiteX4" fmla="*/ 2608997 w 2734101"/>
              <a:gd name="connsiteY4" fmla="*/ 1386384 h 1647966"/>
              <a:gd name="connsiteX5" fmla="*/ 2308746 w 2734101"/>
              <a:gd name="connsiteY5" fmla="*/ 635757 h 1647966"/>
              <a:gd name="connsiteX6" fmla="*/ 1203278 w 2734101"/>
              <a:gd name="connsiteY6" fmla="*/ 48904 h 1647966"/>
              <a:gd name="connsiteX7" fmla="*/ 780197 w 2734101"/>
              <a:gd name="connsiteY7" fmla="*/ 48904 h 16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101" h="1647966">
                <a:moveTo>
                  <a:pt x="780197" y="48904"/>
                </a:moveTo>
                <a:cubicBezTo>
                  <a:pt x="511791" y="68238"/>
                  <a:pt x="243385" y="87572"/>
                  <a:pt x="152400" y="308211"/>
                </a:cubicBezTo>
                <a:cubicBezTo>
                  <a:pt x="61415" y="528850"/>
                  <a:pt x="0" y="1149824"/>
                  <a:pt x="234287" y="1372737"/>
                </a:cubicBezTo>
                <a:cubicBezTo>
                  <a:pt x="468574" y="1595650"/>
                  <a:pt x="1162335" y="1643418"/>
                  <a:pt x="1558120" y="1645692"/>
                </a:cubicBezTo>
                <a:cubicBezTo>
                  <a:pt x="1953905" y="1647966"/>
                  <a:pt x="2483893" y="1554707"/>
                  <a:pt x="2608997" y="1386384"/>
                </a:cubicBezTo>
                <a:cubicBezTo>
                  <a:pt x="2734101" y="1218062"/>
                  <a:pt x="2543033" y="858670"/>
                  <a:pt x="2308746" y="635757"/>
                </a:cubicBezTo>
                <a:cubicBezTo>
                  <a:pt x="2074459" y="412844"/>
                  <a:pt x="1638868" y="230874"/>
                  <a:pt x="1203278" y="48904"/>
                </a:cubicBezTo>
                <a:cubicBezTo>
                  <a:pt x="1017897" y="0"/>
                  <a:pt x="955343" y="5686"/>
                  <a:pt x="780197" y="4890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28600" y="5410200"/>
            <a:ext cx="6781800" cy="12192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Many theorems in </a:t>
            </a:r>
            <a:r>
              <a:rPr lang="en-CA" dirty="0" err="1" smtClean="0"/>
              <a:t>combinatorics</a:t>
            </a:r>
            <a:r>
              <a:rPr lang="en-CA" dirty="0" smtClean="0"/>
              <a:t> can</a:t>
            </a:r>
            <a:br>
              <a:rPr lang="en-CA" dirty="0" smtClean="0"/>
            </a:br>
            <a:r>
              <a:rPr lang="en-CA" dirty="0" smtClean="0"/>
              <a:t>be proven or understood better using mathematical programming</a:t>
            </a:r>
          </a:p>
        </p:txBody>
      </p:sp>
      <p:pic>
        <p:nvPicPr>
          <p:cNvPr id="26" name="Picture 25" descr="Minkowski_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4428" y="2286000"/>
            <a:ext cx="968628" cy="1066800"/>
          </a:xfrm>
          <a:prstGeom prst="rect">
            <a:avLst/>
          </a:prstGeom>
        </p:spPr>
      </p:pic>
      <p:pic>
        <p:nvPicPr>
          <p:cNvPr id="27" name="Picture 26" descr="Farka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1367" y="3581400"/>
            <a:ext cx="870458" cy="1066800"/>
          </a:xfrm>
          <a:prstGeom prst="rect">
            <a:avLst/>
          </a:prstGeom>
        </p:spPr>
      </p:pic>
      <p:pic>
        <p:nvPicPr>
          <p:cNvPr id="28" name="Picture 27" descr="Von_Neumann_8.jpe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7966" y="0"/>
            <a:ext cx="1796034" cy="1119024"/>
          </a:xfrm>
          <a:prstGeom prst="rect">
            <a:avLst/>
          </a:prstGeom>
        </p:spPr>
      </p:pic>
      <p:pic>
        <p:nvPicPr>
          <p:cNvPr id="29" name="Picture 28" descr="Dantzig_George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152400"/>
            <a:ext cx="1219200" cy="1483056"/>
          </a:xfrm>
          <a:prstGeom prst="rect">
            <a:avLst/>
          </a:prstGeom>
        </p:spPr>
      </p:pic>
      <p:pic>
        <p:nvPicPr>
          <p:cNvPr id="30" name="Picture 29" descr="Bana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83880" y="1219200"/>
            <a:ext cx="731520" cy="91440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526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anning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682272"/>
            <a:ext cx="1065772" cy="880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2549856"/>
            <a:ext cx="1566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Research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8" y="87914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Game Theory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702256"/>
            <a:ext cx="3276600" cy="1752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562600" y="1559256"/>
            <a:ext cx="2286000" cy="152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6125681" y="1787856"/>
            <a:ext cx="14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Functional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Analysis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0600" y="3429000"/>
            <a:ext cx="3276600" cy="1219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354656" y="3651912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</a:rPr>
              <a:t>Machine</a:t>
            </a:r>
            <a:br>
              <a:rPr lang="en-CA" sz="2400" b="1" dirty="0" smtClean="0">
                <a:solidFill>
                  <a:srgbClr val="0000FF"/>
                </a:solidFill>
              </a:rPr>
            </a:br>
            <a:r>
              <a:rPr lang="en-CA" sz="2400" b="1" dirty="0" smtClean="0">
                <a:solidFill>
                  <a:srgbClr val="0000FF"/>
                </a:solidFill>
              </a:rPr>
              <a:t>Learning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3242859"/>
            <a:ext cx="14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Convex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Geometry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744" y="4531056"/>
            <a:ext cx="19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 smtClean="0">
                <a:solidFill>
                  <a:srgbClr val="0000FF"/>
                </a:solidFill>
              </a:rPr>
              <a:t>Combinatorics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82788" y="824552"/>
            <a:ext cx="3398671" cy="909852"/>
          </a:xfrm>
          <a:custGeom>
            <a:avLst/>
            <a:gdLst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6" fmla="*/ 3077571 w 3377821"/>
              <a:gd name="connsiteY6" fmla="*/ 0 h 1157785"/>
              <a:gd name="connsiteX0" fmla="*/ 3077571 w 3600734"/>
              <a:gd name="connsiteY0" fmla="*/ 0 h 1157785"/>
              <a:gd name="connsiteX1" fmla="*/ 771099 w 3600734"/>
              <a:gd name="connsiteY1" fmla="*/ 204716 h 1157785"/>
              <a:gd name="connsiteX2" fmla="*/ 20472 w 3600734"/>
              <a:gd name="connsiteY2" fmla="*/ 873456 h 1157785"/>
              <a:gd name="connsiteX3" fmla="*/ 893929 w 3600734"/>
              <a:gd name="connsiteY3" fmla="*/ 1146412 h 1157785"/>
              <a:gd name="connsiteX4" fmla="*/ 2518013 w 3600734"/>
              <a:gd name="connsiteY4" fmla="*/ 941695 h 1157785"/>
              <a:gd name="connsiteX5" fmla="*/ 3377821 w 3600734"/>
              <a:gd name="connsiteY5" fmla="*/ 518615 h 1157785"/>
              <a:gd name="connsiteX6" fmla="*/ 3077571 w 3600734"/>
              <a:gd name="connsiteY6" fmla="*/ 0 h 1157785"/>
              <a:gd name="connsiteX0" fmla="*/ 2631744 w 3396776"/>
              <a:gd name="connsiteY0" fmla="*/ 27107 h 1081396"/>
              <a:gd name="connsiteX1" fmla="*/ 771099 w 3396776"/>
              <a:gd name="connsiteY1" fmla="*/ 128327 h 1081396"/>
              <a:gd name="connsiteX2" fmla="*/ 20472 w 3396776"/>
              <a:gd name="connsiteY2" fmla="*/ 797067 h 1081396"/>
              <a:gd name="connsiteX3" fmla="*/ 893929 w 3396776"/>
              <a:gd name="connsiteY3" fmla="*/ 1070023 h 1081396"/>
              <a:gd name="connsiteX4" fmla="*/ 2518013 w 3396776"/>
              <a:gd name="connsiteY4" fmla="*/ 865306 h 1081396"/>
              <a:gd name="connsiteX5" fmla="*/ 3377821 w 3396776"/>
              <a:gd name="connsiteY5" fmla="*/ 442226 h 1081396"/>
              <a:gd name="connsiteX6" fmla="*/ 2631744 w 3396776"/>
              <a:gd name="connsiteY6" fmla="*/ 27107 h 1081396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122830 h 1108882"/>
              <a:gd name="connsiteX1" fmla="*/ 771099 w 3398671"/>
              <a:gd name="connsiteY1" fmla="*/ 155813 h 1108882"/>
              <a:gd name="connsiteX2" fmla="*/ 20472 w 3398671"/>
              <a:gd name="connsiteY2" fmla="*/ 824553 h 1108882"/>
              <a:gd name="connsiteX3" fmla="*/ 893929 w 3398671"/>
              <a:gd name="connsiteY3" fmla="*/ 1097509 h 1108882"/>
              <a:gd name="connsiteX4" fmla="*/ 2518013 w 3398671"/>
              <a:gd name="connsiteY4" fmla="*/ 892792 h 1108882"/>
              <a:gd name="connsiteX5" fmla="*/ 3377821 w 3398671"/>
              <a:gd name="connsiteY5" fmla="*/ 469712 h 1108882"/>
              <a:gd name="connsiteX6" fmla="*/ 2643116 w 3398671"/>
              <a:gd name="connsiteY6" fmla="*/ 122830 h 11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671" h="1108882">
                <a:moveTo>
                  <a:pt x="2643116" y="122830"/>
                </a:moveTo>
                <a:cubicBezTo>
                  <a:pt x="1985748" y="0"/>
                  <a:pt x="1208206" y="38859"/>
                  <a:pt x="771099" y="155813"/>
                </a:cubicBezTo>
                <a:cubicBezTo>
                  <a:pt x="333992" y="272767"/>
                  <a:pt x="0" y="667604"/>
                  <a:pt x="20472" y="824553"/>
                </a:cubicBezTo>
                <a:cubicBezTo>
                  <a:pt x="40944" y="981502"/>
                  <a:pt x="477672" y="1086136"/>
                  <a:pt x="893929" y="1097509"/>
                </a:cubicBezTo>
                <a:cubicBezTo>
                  <a:pt x="1310186" y="1108882"/>
                  <a:pt x="2104031" y="997425"/>
                  <a:pt x="2518013" y="892792"/>
                </a:cubicBezTo>
                <a:cubicBezTo>
                  <a:pt x="2931995" y="788159"/>
                  <a:pt x="3356971" y="598039"/>
                  <a:pt x="3377821" y="469712"/>
                </a:cubicBezTo>
                <a:cubicBezTo>
                  <a:pt x="3398671" y="341385"/>
                  <a:pt x="3077570" y="175146"/>
                  <a:pt x="2643116" y="12283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87755" y="3567753"/>
            <a:ext cx="2734101" cy="1647966"/>
          </a:xfrm>
          <a:custGeom>
            <a:avLst/>
            <a:gdLst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7" fmla="*/ 780197 w 2734101"/>
              <a:gd name="connsiteY7" fmla="*/ 0 h 1599062"/>
              <a:gd name="connsiteX0" fmla="*/ 780197 w 2734101"/>
              <a:gd name="connsiteY0" fmla="*/ 181970 h 1781032"/>
              <a:gd name="connsiteX1" fmla="*/ 152400 w 2734101"/>
              <a:gd name="connsiteY1" fmla="*/ 441277 h 1781032"/>
              <a:gd name="connsiteX2" fmla="*/ 234287 w 2734101"/>
              <a:gd name="connsiteY2" fmla="*/ 1505803 h 1781032"/>
              <a:gd name="connsiteX3" fmla="*/ 1558120 w 2734101"/>
              <a:gd name="connsiteY3" fmla="*/ 1778758 h 1781032"/>
              <a:gd name="connsiteX4" fmla="*/ 2608997 w 2734101"/>
              <a:gd name="connsiteY4" fmla="*/ 1519450 h 1781032"/>
              <a:gd name="connsiteX5" fmla="*/ 2308746 w 2734101"/>
              <a:gd name="connsiteY5" fmla="*/ 768823 h 1781032"/>
              <a:gd name="connsiteX6" fmla="*/ 1203278 w 2734101"/>
              <a:gd name="connsiteY6" fmla="*/ 181970 h 1781032"/>
              <a:gd name="connsiteX7" fmla="*/ 780197 w 2734101"/>
              <a:gd name="connsiteY7" fmla="*/ 181970 h 1781032"/>
              <a:gd name="connsiteX0" fmla="*/ 780197 w 2734101"/>
              <a:gd name="connsiteY0" fmla="*/ 48904 h 1647966"/>
              <a:gd name="connsiteX1" fmla="*/ 152400 w 2734101"/>
              <a:gd name="connsiteY1" fmla="*/ 308211 h 1647966"/>
              <a:gd name="connsiteX2" fmla="*/ 234287 w 2734101"/>
              <a:gd name="connsiteY2" fmla="*/ 1372737 h 1647966"/>
              <a:gd name="connsiteX3" fmla="*/ 1558120 w 2734101"/>
              <a:gd name="connsiteY3" fmla="*/ 1645692 h 1647966"/>
              <a:gd name="connsiteX4" fmla="*/ 2608997 w 2734101"/>
              <a:gd name="connsiteY4" fmla="*/ 1386384 h 1647966"/>
              <a:gd name="connsiteX5" fmla="*/ 2308746 w 2734101"/>
              <a:gd name="connsiteY5" fmla="*/ 635757 h 1647966"/>
              <a:gd name="connsiteX6" fmla="*/ 1203278 w 2734101"/>
              <a:gd name="connsiteY6" fmla="*/ 48904 h 1647966"/>
              <a:gd name="connsiteX7" fmla="*/ 780197 w 2734101"/>
              <a:gd name="connsiteY7" fmla="*/ 48904 h 16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101" h="1647966">
                <a:moveTo>
                  <a:pt x="780197" y="48904"/>
                </a:moveTo>
                <a:cubicBezTo>
                  <a:pt x="511791" y="68238"/>
                  <a:pt x="243385" y="87572"/>
                  <a:pt x="152400" y="308211"/>
                </a:cubicBezTo>
                <a:cubicBezTo>
                  <a:pt x="61415" y="528850"/>
                  <a:pt x="0" y="1149824"/>
                  <a:pt x="234287" y="1372737"/>
                </a:cubicBezTo>
                <a:cubicBezTo>
                  <a:pt x="468574" y="1595650"/>
                  <a:pt x="1162335" y="1643418"/>
                  <a:pt x="1558120" y="1645692"/>
                </a:cubicBezTo>
                <a:cubicBezTo>
                  <a:pt x="1953905" y="1647966"/>
                  <a:pt x="2483893" y="1554707"/>
                  <a:pt x="2608997" y="1386384"/>
                </a:cubicBezTo>
                <a:cubicBezTo>
                  <a:pt x="2734101" y="1218062"/>
                  <a:pt x="2543033" y="858670"/>
                  <a:pt x="2308746" y="635757"/>
                </a:cubicBezTo>
                <a:cubicBezTo>
                  <a:pt x="2074459" y="412844"/>
                  <a:pt x="1638868" y="230874"/>
                  <a:pt x="1203278" y="48904"/>
                </a:cubicBezTo>
                <a:cubicBezTo>
                  <a:pt x="1017897" y="0"/>
                  <a:pt x="955343" y="5686"/>
                  <a:pt x="780197" y="4890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Machine Learning</a:t>
            </a:r>
            <a:br>
              <a:rPr lang="en-CA" dirty="0" smtClean="0"/>
            </a:br>
            <a:r>
              <a:rPr lang="en-CA" dirty="0" smtClean="0"/>
              <a:t>= Statistics + Optimization</a:t>
            </a:r>
            <a:endParaRPr lang="en-CA" dirty="0"/>
          </a:p>
        </p:txBody>
      </p:sp>
      <p:pic>
        <p:nvPicPr>
          <p:cNvPr id="26" name="Picture 25" descr="Googl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91200"/>
            <a:ext cx="1873154" cy="642185"/>
          </a:xfrm>
          <a:prstGeom prst="rect">
            <a:avLst/>
          </a:prstGeom>
        </p:spPr>
      </p:pic>
      <p:pic>
        <p:nvPicPr>
          <p:cNvPr id="29" name="Picture 28" descr="Minkowski_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4428" y="2286000"/>
            <a:ext cx="968628" cy="1066800"/>
          </a:xfrm>
          <a:prstGeom prst="rect">
            <a:avLst/>
          </a:prstGeom>
        </p:spPr>
      </p:pic>
      <p:pic>
        <p:nvPicPr>
          <p:cNvPr id="30" name="Picture 29" descr="Farka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67" y="3581400"/>
            <a:ext cx="870458" cy="1066800"/>
          </a:xfrm>
          <a:prstGeom prst="rect">
            <a:avLst/>
          </a:prstGeom>
        </p:spPr>
      </p:pic>
      <p:pic>
        <p:nvPicPr>
          <p:cNvPr id="31" name="Picture 30" descr="Von_Neumann_8.jpe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7966" y="0"/>
            <a:ext cx="1796034" cy="1119024"/>
          </a:xfrm>
          <a:prstGeom prst="rect">
            <a:avLst/>
          </a:prstGeom>
        </p:spPr>
      </p:pic>
      <p:pic>
        <p:nvPicPr>
          <p:cNvPr id="32" name="Picture 31" descr="Dantzig_George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152400"/>
            <a:ext cx="1219200" cy="1483056"/>
          </a:xfrm>
          <a:prstGeom prst="rect">
            <a:avLst/>
          </a:prstGeom>
        </p:spPr>
      </p:pic>
      <p:pic>
        <p:nvPicPr>
          <p:cNvPr id="33" name="Picture 32" descr="Bana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83880" y="1219200"/>
            <a:ext cx="731520" cy="914400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526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2549856"/>
            <a:ext cx="1566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Research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8" y="87914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Game Theory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702256"/>
            <a:ext cx="3276600" cy="1752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562600" y="1559256"/>
            <a:ext cx="2286000" cy="152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6125681" y="1787856"/>
            <a:ext cx="14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Functional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Analysis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3706504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Machine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Learning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87205" y="1342016"/>
            <a:ext cx="4218502" cy="4220583"/>
          </a:xfrm>
          <a:custGeom>
            <a:avLst/>
            <a:gdLst>
              <a:gd name="connsiteX0" fmla="*/ 871182 w 4112526"/>
              <a:gd name="connsiteY0" fmla="*/ 3791802 h 3903259"/>
              <a:gd name="connsiteX1" fmla="*/ 79612 w 4112526"/>
              <a:gd name="connsiteY1" fmla="*/ 3300483 h 3903259"/>
              <a:gd name="connsiteX2" fmla="*/ 393511 w 4112526"/>
              <a:gd name="connsiteY2" fmla="*/ 1553569 h 3903259"/>
              <a:gd name="connsiteX3" fmla="*/ 857535 w 4112526"/>
              <a:gd name="connsiteY3" fmla="*/ 598226 h 3903259"/>
              <a:gd name="connsiteX4" fmla="*/ 2099481 w 4112526"/>
              <a:gd name="connsiteY4" fmla="*/ 516339 h 3903259"/>
              <a:gd name="connsiteX5" fmla="*/ 3204950 w 4112526"/>
              <a:gd name="connsiteY5" fmla="*/ 52316 h 3903259"/>
              <a:gd name="connsiteX6" fmla="*/ 4037463 w 4112526"/>
              <a:gd name="connsiteY6" fmla="*/ 830238 h 3903259"/>
              <a:gd name="connsiteX7" fmla="*/ 3655326 w 4112526"/>
              <a:gd name="connsiteY7" fmla="*/ 2386083 h 3903259"/>
              <a:gd name="connsiteX8" fmla="*/ 2195015 w 4112526"/>
              <a:gd name="connsiteY8" fmla="*/ 3668972 h 3903259"/>
              <a:gd name="connsiteX9" fmla="*/ 966717 w 4112526"/>
              <a:gd name="connsiteY9" fmla="*/ 3791802 h 3903259"/>
              <a:gd name="connsiteX0" fmla="*/ 871182 w 4112526"/>
              <a:gd name="connsiteY0" fmla="*/ 3791802 h 3791802"/>
              <a:gd name="connsiteX1" fmla="*/ 79612 w 4112526"/>
              <a:gd name="connsiteY1" fmla="*/ 3300483 h 3791802"/>
              <a:gd name="connsiteX2" fmla="*/ 393511 w 4112526"/>
              <a:gd name="connsiteY2" fmla="*/ 1553569 h 3791802"/>
              <a:gd name="connsiteX3" fmla="*/ 857535 w 4112526"/>
              <a:gd name="connsiteY3" fmla="*/ 598226 h 3791802"/>
              <a:gd name="connsiteX4" fmla="*/ 2099481 w 4112526"/>
              <a:gd name="connsiteY4" fmla="*/ 516339 h 3791802"/>
              <a:gd name="connsiteX5" fmla="*/ 3204950 w 4112526"/>
              <a:gd name="connsiteY5" fmla="*/ 52316 h 3791802"/>
              <a:gd name="connsiteX6" fmla="*/ 4037463 w 4112526"/>
              <a:gd name="connsiteY6" fmla="*/ 830238 h 3791802"/>
              <a:gd name="connsiteX7" fmla="*/ 3655326 w 4112526"/>
              <a:gd name="connsiteY7" fmla="*/ 2386083 h 3791802"/>
              <a:gd name="connsiteX8" fmla="*/ 2195015 w 4112526"/>
              <a:gd name="connsiteY8" fmla="*/ 3668972 h 3791802"/>
              <a:gd name="connsiteX0" fmla="*/ 871182 w 4112526"/>
              <a:gd name="connsiteY0" fmla="*/ 3791802 h 3791802"/>
              <a:gd name="connsiteX1" fmla="*/ 79612 w 4112526"/>
              <a:gd name="connsiteY1" fmla="*/ 3300483 h 3791802"/>
              <a:gd name="connsiteX2" fmla="*/ 393511 w 4112526"/>
              <a:gd name="connsiteY2" fmla="*/ 1553569 h 3791802"/>
              <a:gd name="connsiteX3" fmla="*/ 857535 w 4112526"/>
              <a:gd name="connsiteY3" fmla="*/ 598226 h 3791802"/>
              <a:gd name="connsiteX4" fmla="*/ 2099481 w 4112526"/>
              <a:gd name="connsiteY4" fmla="*/ 516339 h 3791802"/>
              <a:gd name="connsiteX5" fmla="*/ 3204950 w 4112526"/>
              <a:gd name="connsiteY5" fmla="*/ 52316 h 3791802"/>
              <a:gd name="connsiteX6" fmla="*/ 4037463 w 4112526"/>
              <a:gd name="connsiteY6" fmla="*/ 830238 h 3791802"/>
              <a:gd name="connsiteX7" fmla="*/ 3655326 w 4112526"/>
              <a:gd name="connsiteY7" fmla="*/ 2386083 h 3791802"/>
              <a:gd name="connsiteX8" fmla="*/ 2195015 w 4112526"/>
              <a:gd name="connsiteY8" fmla="*/ 3668972 h 3791802"/>
              <a:gd name="connsiteX9" fmla="*/ 871182 w 4112526"/>
              <a:gd name="connsiteY9" fmla="*/ 3791802 h 3791802"/>
              <a:gd name="connsiteX0" fmla="*/ 871182 w 4112526"/>
              <a:gd name="connsiteY0" fmla="*/ 3791802 h 3903258"/>
              <a:gd name="connsiteX1" fmla="*/ 79612 w 4112526"/>
              <a:gd name="connsiteY1" fmla="*/ 3300483 h 3903258"/>
              <a:gd name="connsiteX2" fmla="*/ 393511 w 4112526"/>
              <a:gd name="connsiteY2" fmla="*/ 1553569 h 3903258"/>
              <a:gd name="connsiteX3" fmla="*/ 857535 w 4112526"/>
              <a:gd name="connsiteY3" fmla="*/ 598226 h 3903258"/>
              <a:gd name="connsiteX4" fmla="*/ 2099481 w 4112526"/>
              <a:gd name="connsiteY4" fmla="*/ 516339 h 3903258"/>
              <a:gd name="connsiteX5" fmla="*/ 3204950 w 4112526"/>
              <a:gd name="connsiteY5" fmla="*/ 52316 h 3903258"/>
              <a:gd name="connsiteX6" fmla="*/ 4037463 w 4112526"/>
              <a:gd name="connsiteY6" fmla="*/ 830238 h 3903258"/>
              <a:gd name="connsiteX7" fmla="*/ 3655326 w 4112526"/>
              <a:gd name="connsiteY7" fmla="*/ 2386083 h 3903258"/>
              <a:gd name="connsiteX8" fmla="*/ 2195015 w 4112526"/>
              <a:gd name="connsiteY8" fmla="*/ 3668972 h 3903258"/>
              <a:gd name="connsiteX9" fmla="*/ 871182 w 4112526"/>
              <a:gd name="connsiteY9" fmla="*/ 3791802 h 3903258"/>
              <a:gd name="connsiteX0" fmla="*/ 871182 w 4112526"/>
              <a:gd name="connsiteY0" fmla="*/ 3870088 h 3981544"/>
              <a:gd name="connsiteX1" fmla="*/ 79612 w 4112526"/>
              <a:gd name="connsiteY1" fmla="*/ 3378769 h 3981544"/>
              <a:gd name="connsiteX2" fmla="*/ 393511 w 4112526"/>
              <a:gd name="connsiteY2" fmla="*/ 1631855 h 3981544"/>
              <a:gd name="connsiteX3" fmla="*/ 857535 w 4112526"/>
              <a:gd name="connsiteY3" fmla="*/ 676512 h 3981544"/>
              <a:gd name="connsiteX4" fmla="*/ 1900451 w 4112526"/>
              <a:gd name="connsiteY4" fmla="*/ 124915 h 3981544"/>
              <a:gd name="connsiteX5" fmla="*/ 3204950 w 4112526"/>
              <a:gd name="connsiteY5" fmla="*/ 130602 h 3981544"/>
              <a:gd name="connsiteX6" fmla="*/ 4037463 w 4112526"/>
              <a:gd name="connsiteY6" fmla="*/ 908524 h 3981544"/>
              <a:gd name="connsiteX7" fmla="*/ 3655326 w 4112526"/>
              <a:gd name="connsiteY7" fmla="*/ 2464369 h 3981544"/>
              <a:gd name="connsiteX8" fmla="*/ 2195015 w 4112526"/>
              <a:gd name="connsiteY8" fmla="*/ 3747258 h 3981544"/>
              <a:gd name="connsiteX9" fmla="*/ 871182 w 4112526"/>
              <a:gd name="connsiteY9" fmla="*/ 3870088 h 3981544"/>
              <a:gd name="connsiteX0" fmla="*/ 1155937 w 4397281"/>
              <a:gd name="connsiteY0" fmla="*/ 3870088 h 3981544"/>
              <a:gd name="connsiteX1" fmla="*/ 364367 w 4397281"/>
              <a:gd name="connsiteY1" fmla="*/ 3378769 h 3981544"/>
              <a:gd name="connsiteX2" fmla="*/ 129654 w 4397281"/>
              <a:gd name="connsiteY2" fmla="*/ 2359243 h 3981544"/>
              <a:gd name="connsiteX3" fmla="*/ 1142290 w 4397281"/>
              <a:gd name="connsiteY3" fmla="*/ 676512 h 3981544"/>
              <a:gd name="connsiteX4" fmla="*/ 2185206 w 4397281"/>
              <a:gd name="connsiteY4" fmla="*/ 124915 h 3981544"/>
              <a:gd name="connsiteX5" fmla="*/ 3489705 w 4397281"/>
              <a:gd name="connsiteY5" fmla="*/ 130602 h 3981544"/>
              <a:gd name="connsiteX6" fmla="*/ 4322218 w 4397281"/>
              <a:gd name="connsiteY6" fmla="*/ 908524 h 3981544"/>
              <a:gd name="connsiteX7" fmla="*/ 3940081 w 4397281"/>
              <a:gd name="connsiteY7" fmla="*/ 2464369 h 3981544"/>
              <a:gd name="connsiteX8" fmla="*/ 2479770 w 4397281"/>
              <a:gd name="connsiteY8" fmla="*/ 3747258 h 3981544"/>
              <a:gd name="connsiteX9" fmla="*/ 1155937 w 4397281"/>
              <a:gd name="connsiteY9" fmla="*/ 3870088 h 3981544"/>
              <a:gd name="connsiteX0" fmla="*/ 1155937 w 4397281"/>
              <a:gd name="connsiteY0" fmla="*/ 4666177 h 4777633"/>
              <a:gd name="connsiteX1" fmla="*/ 364367 w 4397281"/>
              <a:gd name="connsiteY1" fmla="*/ 4174858 h 4777633"/>
              <a:gd name="connsiteX2" fmla="*/ 129654 w 4397281"/>
              <a:gd name="connsiteY2" fmla="*/ 3155332 h 4777633"/>
              <a:gd name="connsiteX3" fmla="*/ 1142290 w 4397281"/>
              <a:gd name="connsiteY3" fmla="*/ 1472601 h 4777633"/>
              <a:gd name="connsiteX4" fmla="*/ 2533739 w 4397281"/>
              <a:gd name="connsiteY4" fmla="*/ 90985 h 4777633"/>
              <a:gd name="connsiteX5" fmla="*/ 3489705 w 4397281"/>
              <a:gd name="connsiteY5" fmla="*/ 926691 h 4777633"/>
              <a:gd name="connsiteX6" fmla="*/ 4322218 w 4397281"/>
              <a:gd name="connsiteY6" fmla="*/ 1704613 h 4777633"/>
              <a:gd name="connsiteX7" fmla="*/ 3940081 w 4397281"/>
              <a:gd name="connsiteY7" fmla="*/ 3260458 h 4777633"/>
              <a:gd name="connsiteX8" fmla="*/ 2479770 w 4397281"/>
              <a:gd name="connsiteY8" fmla="*/ 4543347 h 4777633"/>
              <a:gd name="connsiteX9" fmla="*/ 1155937 w 4397281"/>
              <a:gd name="connsiteY9" fmla="*/ 4666177 h 4777633"/>
              <a:gd name="connsiteX0" fmla="*/ 1155937 w 4453207"/>
              <a:gd name="connsiteY0" fmla="*/ 4844130 h 4955586"/>
              <a:gd name="connsiteX1" fmla="*/ 364367 w 4453207"/>
              <a:gd name="connsiteY1" fmla="*/ 4352811 h 4955586"/>
              <a:gd name="connsiteX2" fmla="*/ 129654 w 4453207"/>
              <a:gd name="connsiteY2" fmla="*/ 3333285 h 4955586"/>
              <a:gd name="connsiteX3" fmla="*/ 1142290 w 4453207"/>
              <a:gd name="connsiteY3" fmla="*/ 1650554 h 4955586"/>
              <a:gd name="connsiteX4" fmla="*/ 2533739 w 4453207"/>
              <a:gd name="connsiteY4" fmla="*/ 268938 h 4955586"/>
              <a:gd name="connsiteX5" fmla="*/ 3154148 w 4453207"/>
              <a:gd name="connsiteY5" fmla="*/ 268938 h 4955586"/>
              <a:gd name="connsiteX6" fmla="*/ 4322218 w 4453207"/>
              <a:gd name="connsiteY6" fmla="*/ 1882566 h 4955586"/>
              <a:gd name="connsiteX7" fmla="*/ 3940081 w 4453207"/>
              <a:gd name="connsiteY7" fmla="*/ 3438411 h 4955586"/>
              <a:gd name="connsiteX8" fmla="*/ 2479770 w 4453207"/>
              <a:gd name="connsiteY8" fmla="*/ 4721300 h 4955586"/>
              <a:gd name="connsiteX9" fmla="*/ 1155937 w 4453207"/>
              <a:gd name="connsiteY9" fmla="*/ 4844130 h 4955586"/>
              <a:gd name="connsiteX0" fmla="*/ 1155937 w 4293302"/>
              <a:gd name="connsiteY0" fmla="*/ 4845577 h 4957033"/>
              <a:gd name="connsiteX1" fmla="*/ 364367 w 4293302"/>
              <a:gd name="connsiteY1" fmla="*/ 4354258 h 4957033"/>
              <a:gd name="connsiteX2" fmla="*/ 129654 w 4293302"/>
              <a:gd name="connsiteY2" fmla="*/ 3334732 h 4957033"/>
              <a:gd name="connsiteX3" fmla="*/ 1142290 w 4293302"/>
              <a:gd name="connsiteY3" fmla="*/ 1652001 h 4957033"/>
              <a:gd name="connsiteX4" fmla="*/ 2533739 w 4293302"/>
              <a:gd name="connsiteY4" fmla="*/ 270385 h 4957033"/>
              <a:gd name="connsiteX5" fmla="*/ 3154148 w 4293302"/>
              <a:gd name="connsiteY5" fmla="*/ 270385 h 4957033"/>
              <a:gd name="connsiteX6" fmla="*/ 4162313 w 4293302"/>
              <a:gd name="connsiteY6" fmla="*/ 1892686 h 4957033"/>
              <a:gd name="connsiteX7" fmla="*/ 3940081 w 4293302"/>
              <a:gd name="connsiteY7" fmla="*/ 3439858 h 4957033"/>
              <a:gd name="connsiteX8" fmla="*/ 2479770 w 4293302"/>
              <a:gd name="connsiteY8" fmla="*/ 4722747 h 4957033"/>
              <a:gd name="connsiteX9" fmla="*/ 1155937 w 4293302"/>
              <a:gd name="connsiteY9" fmla="*/ 4845577 h 4957033"/>
              <a:gd name="connsiteX0" fmla="*/ 1155937 w 4293302"/>
              <a:gd name="connsiteY0" fmla="*/ 4845575 h 4957031"/>
              <a:gd name="connsiteX1" fmla="*/ 364367 w 4293302"/>
              <a:gd name="connsiteY1" fmla="*/ 4354256 h 4957031"/>
              <a:gd name="connsiteX2" fmla="*/ 129654 w 4293302"/>
              <a:gd name="connsiteY2" fmla="*/ 3334730 h 4957031"/>
              <a:gd name="connsiteX3" fmla="*/ 1142290 w 4293302"/>
              <a:gd name="connsiteY3" fmla="*/ 1651999 h 4957031"/>
              <a:gd name="connsiteX4" fmla="*/ 2456188 w 4293302"/>
              <a:gd name="connsiteY4" fmla="*/ 270384 h 4957031"/>
              <a:gd name="connsiteX5" fmla="*/ 3154148 w 4293302"/>
              <a:gd name="connsiteY5" fmla="*/ 270383 h 4957031"/>
              <a:gd name="connsiteX6" fmla="*/ 4162313 w 4293302"/>
              <a:gd name="connsiteY6" fmla="*/ 1892684 h 4957031"/>
              <a:gd name="connsiteX7" fmla="*/ 3940081 w 4293302"/>
              <a:gd name="connsiteY7" fmla="*/ 3439856 h 4957031"/>
              <a:gd name="connsiteX8" fmla="*/ 2479770 w 4293302"/>
              <a:gd name="connsiteY8" fmla="*/ 4722745 h 4957031"/>
              <a:gd name="connsiteX9" fmla="*/ 1155937 w 4293302"/>
              <a:gd name="connsiteY9" fmla="*/ 4845575 h 4957031"/>
              <a:gd name="connsiteX0" fmla="*/ 1155937 w 4293302"/>
              <a:gd name="connsiteY0" fmla="*/ 4895588 h 5007044"/>
              <a:gd name="connsiteX1" fmla="*/ 364367 w 4293302"/>
              <a:gd name="connsiteY1" fmla="*/ 4404269 h 5007044"/>
              <a:gd name="connsiteX2" fmla="*/ 129654 w 4293302"/>
              <a:gd name="connsiteY2" fmla="*/ 3384743 h 5007044"/>
              <a:gd name="connsiteX3" fmla="*/ 1142290 w 4293302"/>
              <a:gd name="connsiteY3" fmla="*/ 1702012 h 5007044"/>
              <a:gd name="connsiteX4" fmla="*/ 2301086 w 4293302"/>
              <a:gd name="connsiteY4" fmla="*/ 230269 h 5007044"/>
              <a:gd name="connsiteX5" fmla="*/ 3154148 w 4293302"/>
              <a:gd name="connsiteY5" fmla="*/ 320396 h 5007044"/>
              <a:gd name="connsiteX6" fmla="*/ 4162313 w 4293302"/>
              <a:gd name="connsiteY6" fmla="*/ 1942697 h 5007044"/>
              <a:gd name="connsiteX7" fmla="*/ 3940081 w 4293302"/>
              <a:gd name="connsiteY7" fmla="*/ 3489869 h 5007044"/>
              <a:gd name="connsiteX8" fmla="*/ 2479770 w 4293302"/>
              <a:gd name="connsiteY8" fmla="*/ 4772758 h 5007044"/>
              <a:gd name="connsiteX9" fmla="*/ 1155937 w 4293302"/>
              <a:gd name="connsiteY9" fmla="*/ 4895588 h 5007044"/>
              <a:gd name="connsiteX0" fmla="*/ 1155937 w 4293302"/>
              <a:gd name="connsiteY0" fmla="*/ 4880567 h 4992023"/>
              <a:gd name="connsiteX1" fmla="*/ 364367 w 4293302"/>
              <a:gd name="connsiteY1" fmla="*/ 4389248 h 4992023"/>
              <a:gd name="connsiteX2" fmla="*/ 129654 w 4293302"/>
              <a:gd name="connsiteY2" fmla="*/ 3369722 h 4992023"/>
              <a:gd name="connsiteX3" fmla="*/ 1142290 w 4293302"/>
              <a:gd name="connsiteY3" fmla="*/ 1686991 h 4992023"/>
              <a:gd name="connsiteX4" fmla="*/ 2301086 w 4293302"/>
              <a:gd name="connsiteY4" fmla="*/ 215248 h 4992023"/>
              <a:gd name="connsiteX5" fmla="*/ 3154148 w 4293302"/>
              <a:gd name="connsiteY5" fmla="*/ 395503 h 4992023"/>
              <a:gd name="connsiteX6" fmla="*/ 4162313 w 4293302"/>
              <a:gd name="connsiteY6" fmla="*/ 1927676 h 4992023"/>
              <a:gd name="connsiteX7" fmla="*/ 3940081 w 4293302"/>
              <a:gd name="connsiteY7" fmla="*/ 3474848 h 4992023"/>
              <a:gd name="connsiteX8" fmla="*/ 2479770 w 4293302"/>
              <a:gd name="connsiteY8" fmla="*/ 4757737 h 4992023"/>
              <a:gd name="connsiteX9" fmla="*/ 1155937 w 4293302"/>
              <a:gd name="connsiteY9" fmla="*/ 4880567 h 49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302" h="4992023">
                <a:moveTo>
                  <a:pt x="1155937" y="4880567"/>
                </a:moveTo>
                <a:cubicBezTo>
                  <a:pt x="799958" y="4821427"/>
                  <a:pt x="535414" y="4641055"/>
                  <a:pt x="364367" y="4389248"/>
                </a:cubicBezTo>
                <a:cubicBezTo>
                  <a:pt x="193320" y="4137441"/>
                  <a:pt x="0" y="3820098"/>
                  <a:pt x="129654" y="3369722"/>
                </a:cubicBezTo>
                <a:cubicBezTo>
                  <a:pt x="259308" y="2919346"/>
                  <a:pt x="780385" y="2212737"/>
                  <a:pt x="1142290" y="1686991"/>
                </a:cubicBezTo>
                <a:cubicBezTo>
                  <a:pt x="1504195" y="1161245"/>
                  <a:pt x="1965776" y="430496"/>
                  <a:pt x="2301086" y="215248"/>
                </a:cubicBezTo>
                <a:cubicBezTo>
                  <a:pt x="2636396" y="0"/>
                  <a:pt x="2843944" y="110098"/>
                  <a:pt x="3154148" y="395503"/>
                </a:cubicBezTo>
                <a:cubicBezTo>
                  <a:pt x="3464353" y="680908"/>
                  <a:pt x="4031324" y="1414452"/>
                  <a:pt x="4162313" y="1927676"/>
                </a:cubicBezTo>
                <a:cubicBezTo>
                  <a:pt x="4293302" y="2440900"/>
                  <a:pt x="4220505" y="3003171"/>
                  <a:pt x="3940081" y="3474848"/>
                </a:cubicBezTo>
                <a:cubicBezTo>
                  <a:pt x="3659657" y="3946525"/>
                  <a:pt x="2927872" y="4523451"/>
                  <a:pt x="2479770" y="4757737"/>
                </a:cubicBezTo>
                <a:cubicBezTo>
                  <a:pt x="2031668" y="4992023"/>
                  <a:pt x="1508504" y="4941982"/>
                  <a:pt x="1155937" y="4880567"/>
                </a:cubicBezTo>
                <a:close/>
              </a:path>
            </a:pathLst>
          </a:custGeom>
          <a:solidFill>
            <a:srgbClr val="00B050">
              <a:alpha val="24000"/>
            </a:srgbClr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6553200" y="3242859"/>
            <a:ext cx="14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Convex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Geometry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9683" y="4518645"/>
            <a:ext cx="167430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B050"/>
                </a:solidFill>
              </a:rPr>
              <a:t>Computer</a:t>
            </a:r>
            <a:br>
              <a:rPr lang="en-CA" sz="2800" b="1" dirty="0" smtClean="0">
                <a:solidFill>
                  <a:srgbClr val="00B050"/>
                </a:solidFill>
              </a:rPr>
            </a:br>
            <a:r>
              <a:rPr lang="en-CA" sz="2800" b="1" dirty="0" smtClean="0">
                <a:solidFill>
                  <a:srgbClr val="00B050"/>
                </a:solidFill>
              </a:rPr>
              <a:t>Science</a:t>
            </a:r>
            <a:endParaRPr lang="en-C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744" y="4531056"/>
            <a:ext cx="19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 smtClean="0">
                <a:solidFill>
                  <a:srgbClr val="0000FF"/>
                </a:solidFill>
              </a:rPr>
              <a:t>Combinatorics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82788" y="824552"/>
            <a:ext cx="3398671" cy="909852"/>
          </a:xfrm>
          <a:custGeom>
            <a:avLst/>
            <a:gdLst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6" fmla="*/ 3077571 w 3377821"/>
              <a:gd name="connsiteY6" fmla="*/ 0 h 1157785"/>
              <a:gd name="connsiteX0" fmla="*/ 3077571 w 3600734"/>
              <a:gd name="connsiteY0" fmla="*/ 0 h 1157785"/>
              <a:gd name="connsiteX1" fmla="*/ 771099 w 3600734"/>
              <a:gd name="connsiteY1" fmla="*/ 204716 h 1157785"/>
              <a:gd name="connsiteX2" fmla="*/ 20472 w 3600734"/>
              <a:gd name="connsiteY2" fmla="*/ 873456 h 1157785"/>
              <a:gd name="connsiteX3" fmla="*/ 893929 w 3600734"/>
              <a:gd name="connsiteY3" fmla="*/ 1146412 h 1157785"/>
              <a:gd name="connsiteX4" fmla="*/ 2518013 w 3600734"/>
              <a:gd name="connsiteY4" fmla="*/ 941695 h 1157785"/>
              <a:gd name="connsiteX5" fmla="*/ 3377821 w 3600734"/>
              <a:gd name="connsiteY5" fmla="*/ 518615 h 1157785"/>
              <a:gd name="connsiteX6" fmla="*/ 3077571 w 3600734"/>
              <a:gd name="connsiteY6" fmla="*/ 0 h 1157785"/>
              <a:gd name="connsiteX0" fmla="*/ 2631744 w 3396776"/>
              <a:gd name="connsiteY0" fmla="*/ 27107 h 1081396"/>
              <a:gd name="connsiteX1" fmla="*/ 771099 w 3396776"/>
              <a:gd name="connsiteY1" fmla="*/ 128327 h 1081396"/>
              <a:gd name="connsiteX2" fmla="*/ 20472 w 3396776"/>
              <a:gd name="connsiteY2" fmla="*/ 797067 h 1081396"/>
              <a:gd name="connsiteX3" fmla="*/ 893929 w 3396776"/>
              <a:gd name="connsiteY3" fmla="*/ 1070023 h 1081396"/>
              <a:gd name="connsiteX4" fmla="*/ 2518013 w 3396776"/>
              <a:gd name="connsiteY4" fmla="*/ 865306 h 1081396"/>
              <a:gd name="connsiteX5" fmla="*/ 3377821 w 3396776"/>
              <a:gd name="connsiteY5" fmla="*/ 442226 h 1081396"/>
              <a:gd name="connsiteX6" fmla="*/ 2631744 w 3396776"/>
              <a:gd name="connsiteY6" fmla="*/ 27107 h 1081396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122830 h 1108882"/>
              <a:gd name="connsiteX1" fmla="*/ 771099 w 3398671"/>
              <a:gd name="connsiteY1" fmla="*/ 155813 h 1108882"/>
              <a:gd name="connsiteX2" fmla="*/ 20472 w 3398671"/>
              <a:gd name="connsiteY2" fmla="*/ 824553 h 1108882"/>
              <a:gd name="connsiteX3" fmla="*/ 893929 w 3398671"/>
              <a:gd name="connsiteY3" fmla="*/ 1097509 h 1108882"/>
              <a:gd name="connsiteX4" fmla="*/ 2518013 w 3398671"/>
              <a:gd name="connsiteY4" fmla="*/ 892792 h 1108882"/>
              <a:gd name="connsiteX5" fmla="*/ 3377821 w 3398671"/>
              <a:gd name="connsiteY5" fmla="*/ 469712 h 1108882"/>
              <a:gd name="connsiteX6" fmla="*/ 2643116 w 3398671"/>
              <a:gd name="connsiteY6" fmla="*/ 122830 h 11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671" h="1108882">
                <a:moveTo>
                  <a:pt x="2643116" y="122830"/>
                </a:moveTo>
                <a:cubicBezTo>
                  <a:pt x="1985748" y="0"/>
                  <a:pt x="1208206" y="38859"/>
                  <a:pt x="771099" y="155813"/>
                </a:cubicBezTo>
                <a:cubicBezTo>
                  <a:pt x="333992" y="272767"/>
                  <a:pt x="0" y="667604"/>
                  <a:pt x="20472" y="824553"/>
                </a:cubicBezTo>
                <a:cubicBezTo>
                  <a:pt x="40944" y="981502"/>
                  <a:pt x="477672" y="1086136"/>
                  <a:pt x="893929" y="1097509"/>
                </a:cubicBezTo>
                <a:cubicBezTo>
                  <a:pt x="1310186" y="1108882"/>
                  <a:pt x="2104031" y="997425"/>
                  <a:pt x="2518013" y="892792"/>
                </a:cubicBezTo>
                <a:cubicBezTo>
                  <a:pt x="2931995" y="788159"/>
                  <a:pt x="3356971" y="598039"/>
                  <a:pt x="3377821" y="469712"/>
                </a:cubicBezTo>
                <a:cubicBezTo>
                  <a:pt x="3398671" y="341385"/>
                  <a:pt x="3077570" y="175146"/>
                  <a:pt x="2643116" y="12283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87755" y="3567753"/>
            <a:ext cx="2734101" cy="1647966"/>
          </a:xfrm>
          <a:custGeom>
            <a:avLst/>
            <a:gdLst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7" fmla="*/ 780197 w 2734101"/>
              <a:gd name="connsiteY7" fmla="*/ 0 h 1599062"/>
              <a:gd name="connsiteX0" fmla="*/ 780197 w 2734101"/>
              <a:gd name="connsiteY0" fmla="*/ 181970 h 1781032"/>
              <a:gd name="connsiteX1" fmla="*/ 152400 w 2734101"/>
              <a:gd name="connsiteY1" fmla="*/ 441277 h 1781032"/>
              <a:gd name="connsiteX2" fmla="*/ 234287 w 2734101"/>
              <a:gd name="connsiteY2" fmla="*/ 1505803 h 1781032"/>
              <a:gd name="connsiteX3" fmla="*/ 1558120 w 2734101"/>
              <a:gd name="connsiteY3" fmla="*/ 1778758 h 1781032"/>
              <a:gd name="connsiteX4" fmla="*/ 2608997 w 2734101"/>
              <a:gd name="connsiteY4" fmla="*/ 1519450 h 1781032"/>
              <a:gd name="connsiteX5" fmla="*/ 2308746 w 2734101"/>
              <a:gd name="connsiteY5" fmla="*/ 768823 h 1781032"/>
              <a:gd name="connsiteX6" fmla="*/ 1203278 w 2734101"/>
              <a:gd name="connsiteY6" fmla="*/ 181970 h 1781032"/>
              <a:gd name="connsiteX7" fmla="*/ 780197 w 2734101"/>
              <a:gd name="connsiteY7" fmla="*/ 181970 h 1781032"/>
              <a:gd name="connsiteX0" fmla="*/ 780197 w 2734101"/>
              <a:gd name="connsiteY0" fmla="*/ 48904 h 1647966"/>
              <a:gd name="connsiteX1" fmla="*/ 152400 w 2734101"/>
              <a:gd name="connsiteY1" fmla="*/ 308211 h 1647966"/>
              <a:gd name="connsiteX2" fmla="*/ 234287 w 2734101"/>
              <a:gd name="connsiteY2" fmla="*/ 1372737 h 1647966"/>
              <a:gd name="connsiteX3" fmla="*/ 1558120 w 2734101"/>
              <a:gd name="connsiteY3" fmla="*/ 1645692 h 1647966"/>
              <a:gd name="connsiteX4" fmla="*/ 2608997 w 2734101"/>
              <a:gd name="connsiteY4" fmla="*/ 1386384 h 1647966"/>
              <a:gd name="connsiteX5" fmla="*/ 2308746 w 2734101"/>
              <a:gd name="connsiteY5" fmla="*/ 635757 h 1647966"/>
              <a:gd name="connsiteX6" fmla="*/ 1203278 w 2734101"/>
              <a:gd name="connsiteY6" fmla="*/ 48904 h 1647966"/>
              <a:gd name="connsiteX7" fmla="*/ 780197 w 2734101"/>
              <a:gd name="connsiteY7" fmla="*/ 48904 h 16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101" h="1647966">
                <a:moveTo>
                  <a:pt x="780197" y="48904"/>
                </a:moveTo>
                <a:cubicBezTo>
                  <a:pt x="511791" y="68238"/>
                  <a:pt x="243385" y="87572"/>
                  <a:pt x="152400" y="308211"/>
                </a:cubicBezTo>
                <a:cubicBezTo>
                  <a:pt x="61415" y="528850"/>
                  <a:pt x="0" y="1149824"/>
                  <a:pt x="234287" y="1372737"/>
                </a:cubicBezTo>
                <a:cubicBezTo>
                  <a:pt x="468574" y="1595650"/>
                  <a:pt x="1162335" y="1643418"/>
                  <a:pt x="1558120" y="1645692"/>
                </a:cubicBezTo>
                <a:cubicBezTo>
                  <a:pt x="1953905" y="1647966"/>
                  <a:pt x="2483893" y="1554707"/>
                  <a:pt x="2608997" y="1386384"/>
                </a:cubicBezTo>
                <a:cubicBezTo>
                  <a:pt x="2734101" y="1218062"/>
                  <a:pt x="2543033" y="858670"/>
                  <a:pt x="2308746" y="635757"/>
                </a:cubicBezTo>
                <a:cubicBezTo>
                  <a:pt x="2074459" y="412844"/>
                  <a:pt x="1638868" y="230874"/>
                  <a:pt x="1203278" y="48904"/>
                </a:cubicBezTo>
                <a:cubicBezTo>
                  <a:pt x="1017897" y="0"/>
                  <a:pt x="955343" y="5686"/>
                  <a:pt x="780197" y="4890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Many powerful theoretical algorithms are based on mathematical programming.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6488668"/>
            <a:ext cx="4776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(max flow, max cut, sparsest cut, traveling salesman, …)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26" descr="Spanning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682272"/>
            <a:ext cx="1065772" cy="880328"/>
          </a:xfrm>
          <a:prstGeom prst="rect">
            <a:avLst/>
          </a:prstGeom>
        </p:spPr>
      </p:pic>
      <p:pic>
        <p:nvPicPr>
          <p:cNvPr id="28" name="Picture 27" descr="Googl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0"/>
            <a:ext cx="1568354" cy="537688"/>
          </a:xfrm>
          <a:prstGeom prst="rect">
            <a:avLst/>
          </a:prstGeom>
        </p:spPr>
      </p:pic>
      <p:pic>
        <p:nvPicPr>
          <p:cNvPr id="29" name="Picture 28" descr="Minkowski_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4428" y="2286000"/>
            <a:ext cx="968628" cy="1066800"/>
          </a:xfrm>
          <a:prstGeom prst="rect">
            <a:avLst/>
          </a:prstGeom>
        </p:spPr>
      </p:pic>
      <p:pic>
        <p:nvPicPr>
          <p:cNvPr id="30" name="Picture 29" descr="Farka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1367" y="3581400"/>
            <a:ext cx="870458" cy="1066800"/>
          </a:xfrm>
          <a:prstGeom prst="rect">
            <a:avLst/>
          </a:prstGeom>
        </p:spPr>
      </p:pic>
      <p:pic>
        <p:nvPicPr>
          <p:cNvPr id="31" name="Picture 30" descr="Von_Neumann_8.jpe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7966" y="0"/>
            <a:ext cx="1796034" cy="1119024"/>
          </a:xfrm>
          <a:prstGeom prst="rect">
            <a:avLst/>
          </a:prstGeom>
        </p:spPr>
      </p:pic>
      <p:pic>
        <p:nvPicPr>
          <p:cNvPr id="32" name="Picture 31" descr="Dantzig_George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152400"/>
            <a:ext cx="1219200" cy="1483056"/>
          </a:xfrm>
          <a:prstGeom prst="rect">
            <a:avLst/>
          </a:prstGeom>
        </p:spPr>
      </p:pic>
      <p:pic>
        <p:nvPicPr>
          <p:cNvPr id="33" name="Picture 32" descr="Bana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83880" y="1219200"/>
            <a:ext cx="731520" cy="9144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990600" y="3429000"/>
            <a:ext cx="3276600" cy="1219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08" y="3442648"/>
            <a:ext cx="1190626" cy="4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7526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296"/>
            <a:ext cx="8229600" cy="868362"/>
          </a:xfrm>
        </p:spPr>
        <p:txBody>
          <a:bodyPr/>
          <a:lstStyle/>
          <a:p>
            <a:r>
              <a:rPr lang="en-CA" dirty="0" smtClean="0"/>
              <a:t>Why care?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609600" y="2092656"/>
            <a:ext cx="3276600" cy="1600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2549856"/>
            <a:ext cx="1566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Operations</a:t>
            </a:r>
          </a:p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Research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808" y="87914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Game Theory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198" y="762000"/>
            <a:ext cx="3708602" cy="1960218"/>
          </a:xfrm>
          <a:custGeom>
            <a:avLst/>
            <a:gdLst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0" fmla="*/ 971266 w 3082119"/>
              <a:gd name="connsiteY0" fmla="*/ 382137 h 2017594"/>
              <a:gd name="connsiteX1" fmla="*/ 247934 w 3082119"/>
              <a:gd name="connsiteY1" fmla="*/ 1091821 h 2017594"/>
              <a:gd name="connsiteX2" fmla="*/ 234287 w 3082119"/>
              <a:gd name="connsiteY2" fmla="*/ 1937982 h 2017594"/>
              <a:gd name="connsiteX3" fmla="*/ 1653654 w 3082119"/>
              <a:gd name="connsiteY3" fmla="*/ 1569493 h 2017594"/>
              <a:gd name="connsiteX4" fmla="*/ 2813713 w 3082119"/>
              <a:gd name="connsiteY4" fmla="*/ 873457 h 2017594"/>
              <a:gd name="connsiteX5" fmla="*/ 2909248 w 3082119"/>
              <a:gd name="connsiteY5" fmla="*/ 191069 h 2017594"/>
              <a:gd name="connsiteX6" fmla="*/ 1776484 w 3082119"/>
              <a:gd name="connsiteY6" fmla="*/ 0 h 2017594"/>
              <a:gd name="connsiteX7" fmla="*/ 971266 w 3082119"/>
              <a:gd name="connsiteY7" fmla="*/ 382137 h 2017594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82119"/>
              <a:gd name="connsiteY0" fmla="*/ 404883 h 2040340"/>
              <a:gd name="connsiteX1" fmla="*/ 247934 w 3082119"/>
              <a:gd name="connsiteY1" fmla="*/ 1114567 h 2040340"/>
              <a:gd name="connsiteX2" fmla="*/ 234287 w 3082119"/>
              <a:gd name="connsiteY2" fmla="*/ 1960728 h 2040340"/>
              <a:gd name="connsiteX3" fmla="*/ 1653654 w 3082119"/>
              <a:gd name="connsiteY3" fmla="*/ 1592239 h 2040340"/>
              <a:gd name="connsiteX4" fmla="*/ 2813713 w 3082119"/>
              <a:gd name="connsiteY4" fmla="*/ 896203 h 2040340"/>
              <a:gd name="connsiteX5" fmla="*/ 2909248 w 3082119"/>
              <a:gd name="connsiteY5" fmla="*/ 213815 h 2040340"/>
              <a:gd name="connsiteX6" fmla="*/ 1776484 w 3082119"/>
              <a:gd name="connsiteY6" fmla="*/ 22746 h 2040340"/>
              <a:gd name="connsiteX7" fmla="*/ 971266 w 3082119"/>
              <a:gd name="connsiteY7" fmla="*/ 404883 h 2040340"/>
              <a:gd name="connsiteX0" fmla="*/ 971266 w 3057667"/>
              <a:gd name="connsiteY0" fmla="*/ 383274 h 2018731"/>
              <a:gd name="connsiteX1" fmla="*/ 247934 w 3057667"/>
              <a:gd name="connsiteY1" fmla="*/ 1092958 h 2018731"/>
              <a:gd name="connsiteX2" fmla="*/ 234287 w 3057667"/>
              <a:gd name="connsiteY2" fmla="*/ 1939119 h 2018731"/>
              <a:gd name="connsiteX3" fmla="*/ 1653654 w 3057667"/>
              <a:gd name="connsiteY3" fmla="*/ 1570630 h 2018731"/>
              <a:gd name="connsiteX4" fmla="*/ 2813713 w 3057667"/>
              <a:gd name="connsiteY4" fmla="*/ 874594 h 2018731"/>
              <a:gd name="connsiteX5" fmla="*/ 2909248 w 3057667"/>
              <a:gd name="connsiteY5" fmla="*/ 192206 h 2018731"/>
              <a:gd name="connsiteX6" fmla="*/ 1923197 w 3057667"/>
              <a:gd name="connsiteY6" fmla="*/ 22746 h 2018731"/>
              <a:gd name="connsiteX7" fmla="*/ 971266 w 3057667"/>
              <a:gd name="connsiteY7" fmla="*/ 383274 h 2018731"/>
              <a:gd name="connsiteX0" fmla="*/ 1212700 w 3299101"/>
              <a:gd name="connsiteY0" fmla="*/ 383274 h 1909087"/>
              <a:gd name="connsiteX1" fmla="*/ 489368 w 3299101"/>
              <a:gd name="connsiteY1" fmla="*/ 1092958 h 1909087"/>
              <a:gd name="connsiteX2" fmla="*/ 234287 w 3299101"/>
              <a:gd name="connsiteY2" fmla="*/ 1829475 h 1909087"/>
              <a:gd name="connsiteX3" fmla="*/ 1895088 w 3299101"/>
              <a:gd name="connsiteY3" fmla="*/ 1570630 h 1909087"/>
              <a:gd name="connsiteX4" fmla="*/ 3055147 w 3299101"/>
              <a:gd name="connsiteY4" fmla="*/ 874594 h 1909087"/>
              <a:gd name="connsiteX5" fmla="*/ 3150682 w 3299101"/>
              <a:gd name="connsiteY5" fmla="*/ 192206 h 1909087"/>
              <a:gd name="connsiteX6" fmla="*/ 2164631 w 3299101"/>
              <a:gd name="connsiteY6" fmla="*/ 22746 h 1909087"/>
              <a:gd name="connsiteX7" fmla="*/ 1212700 w 3299101"/>
              <a:gd name="connsiteY7" fmla="*/ 383274 h 19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9101" h="1909087">
                <a:moveTo>
                  <a:pt x="1212700" y="383274"/>
                </a:moveTo>
                <a:cubicBezTo>
                  <a:pt x="933490" y="561643"/>
                  <a:pt x="652437" y="851924"/>
                  <a:pt x="489368" y="1092958"/>
                </a:cubicBezTo>
                <a:cubicBezTo>
                  <a:pt x="326299" y="1333992"/>
                  <a:pt x="0" y="1749863"/>
                  <a:pt x="234287" y="1829475"/>
                </a:cubicBezTo>
                <a:cubicBezTo>
                  <a:pt x="468574" y="1909087"/>
                  <a:pt x="1424945" y="1729777"/>
                  <a:pt x="1895088" y="1570630"/>
                </a:cubicBezTo>
                <a:cubicBezTo>
                  <a:pt x="2365231" y="1411483"/>
                  <a:pt x="2845881" y="1104331"/>
                  <a:pt x="3055147" y="874594"/>
                </a:cubicBezTo>
                <a:cubicBezTo>
                  <a:pt x="3264413" y="644857"/>
                  <a:pt x="3299101" y="334181"/>
                  <a:pt x="3150682" y="192206"/>
                </a:cubicBezTo>
                <a:cubicBezTo>
                  <a:pt x="3002263" y="50231"/>
                  <a:pt x="2644577" y="45492"/>
                  <a:pt x="2164631" y="22746"/>
                </a:cubicBezTo>
                <a:cubicBezTo>
                  <a:pt x="1684685" y="0"/>
                  <a:pt x="1491910" y="204905"/>
                  <a:pt x="1212700" y="38327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1307">
            <a:off x="1953686" y="115719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0000FF"/>
                </a:solidFill>
              </a:rPr>
              <a:t>Economics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702256"/>
            <a:ext cx="3276600" cy="1752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562600" y="1559256"/>
            <a:ext cx="2286000" cy="1524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6125681" y="1787856"/>
            <a:ext cx="14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Functional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Analysis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3706504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Machine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Learning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87205" y="1342016"/>
            <a:ext cx="4218502" cy="4220583"/>
          </a:xfrm>
          <a:custGeom>
            <a:avLst/>
            <a:gdLst>
              <a:gd name="connsiteX0" fmla="*/ 871182 w 4112526"/>
              <a:gd name="connsiteY0" fmla="*/ 3791802 h 3903259"/>
              <a:gd name="connsiteX1" fmla="*/ 79612 w 4112526"/>
              <a:gd name="connsiteY1" fmla="*/ 3300483 h 3903259"/>
              <a:gd name="connsiteX2" fmla="*/ 393511 w 4112526"/>
              <a:gd name="connsiteY2" fmla="*/ 1553569 h 3903259"/>
              <a:gd name="connsiteX3" fmla="*/ 857535 w 4112526"/>
              <a:gd name="connsiteY3" fmla="*/ 598226 h 3903259"/>
              <a:gd name="connsiteX4" fmla="*/ 2099481 w 4112526"/>
              <a:gd name="connsiteY4" fmla="*/ 516339 h 3903259"/>
              <a:gd name="connsiteX5" fmla="*/ 3204950 w 4112526"/>
              <a:gd name="connsiteY5" fmla="*/ 52316 h 3903259"/>
              <a:gd name="connsiteX6" fmla="*/ 4037463 w 4112526"/>
              <a:gd name="connsiteY6" fmla="*/ 830238 h 3903259"/>
              <a:gd name="connsiteX7" fmla="*/ 3655326 w 4112526"/>
              <a:gd name="connsiteY7" fmla="*/ 2386083 h 3903259"/>
              <a:gd name="connsiteX8" fmla="*/ 2195015 w 4112526"/>
              <a:gd name="connsiteY8" fmla="*/ 3668972 h 3903259"/>
              <a:gd name="connsiteX9" fmla="*/ 966717 w 4112526"/>
              <a:gd name="connsiteY9" fmla="*/ 3791802 h 3903259"/>
              <a:gd name="connsiteX0" fmla="*/ 871182 w 4112526"/>
              <a:gd name="connsiteY0" fmla="*/ 3791802 h 3791802"/>
              <a:gd name="connsiteX1" fmla="*/ 79612 w 4112526"/>
              <a:gd name="connsiteY1" fmla="*/ 3300483 h 3791802"/>
              <a:gd name="connsiteX2" fmla="*/ 393511 w 4112526"/>
              <a:gd name="connsiteY2" fmla="*/ 1553569 h 3791802"/>
              <a:gd name="connsiteX3" fmla="*/ 857535 w 4112526"/>
              <a:gd name="connsiteY3" fmla="*/ 598226 h 3791802"/>
              <a:gd name="connsiteX4" fmla="*/ 2099481 w 4112526"/>
              <a:gd name="connsiteY4" fmla="*/ 516339 h 3791802"/>
              <a:gd name="connsiteX5" fmla="*/ 3204950 w 4112526"/>
              <a:gd name="connsiteY5" fmla="*/ 52316 h 3791802"/>
              <a:gd name="connsiteX6" fmla="*/ 4037463 w 4112526"/>
              <a:gd name="connsiteY6" fmla="*/ 830238 h 3791802"/>
              <a:gd name="connsiteX7" fmla="*/ 3655326 w 4112526"/>
              <a:gd name="connsiteY7" fmla="*/ 2386083 h 3791802"/>
              <a:gd name="connsiteX8" fmla="*/ 2195015 w 4112526"/>
              <a:gd name="connsiteY8" fmla="*/ 3668972 h 3791802"/>
              <a:gd name="connsiteX0" fmla="*/ 871182 w 4112526"/>
              <a:gd name="connsiteY0" fmla="*/ 3791802 h 3791802"/>
              <a:gd name="connsiteX1" fmla="*/ 79612 w 4112526"/>
              <a:gd name="connsiteY1" fmla="*/ 3300483 h 3791802"/>
              <a:gd name="connsiteX2" fmla="*/ 393511 w 4112526"/>
              <a:gd name="connsiteY2" fmla="*/ 1553569 h 3791802"/>
              <a:gd name="connsiteX3" fmla="*/ 857535 w 4112526"/>
              <a:gd name="connsiteY3" fmla="*/ 598226 h 3791802"/>
              <a:gd name="connsiteX4" fmla="*/ 2099481 w 4112526"/>
              <a:gd name="connsiteY4" fmla="*/ 516339 h 3791802"/>
              <a:gd name="connsiteX5" fmla="*/ 3204950 w 4112526"/>
              <a:gd name="connsiteY5" fmla="*/ 52316 h 3791802"/>
              <a:gd name="connsiteX6" fmla="*/ 4037463 w 4112526"/>
              <a:gd name="connsiteY6" fmla="*/ 830238 h 3791802"/>
              <a:gd name="connsiteX7" fmla="*/ 3655326 w 4112526"/>
              <a:gd name="connsiteY7" fmla="*/ 2386083 h 3791802"/>
              <a:gd name="connsiteX8" fmla="*/ 2195015 w 4112526"/>
              <a:gd name="connsiteY8" fmla="*/ 3668972 h 3791802"/>
              <a:gd name="connsiteX9" fmla="*/ 871182 w 4112526"/>
              <a:gd name="connsiteY9" fmla="*/ 3791802 h 3791802"/>
              <a:gd name="connsiteX0" fmla="*/ 871182 w 4112526"/>
              <a:gd name="connsiteY0" fmla="*/ 3791802 h 3903258"/>
              <a:gd name="connsiteX1" fmla="*/ 79612 w 4112526"/>
              <a:gd name="connsiteY1" fmla="*/ 3300483 h 3903258"/>
              <a:gd name="connsiteX2" fmla="*/ 393511 w 4112526"/>
              <a:gd name="connsiteY2" fmla="*/ 1553569 h 3903258"/>
              <a:gd name="connsiteX3" fmla="*/ 857535 w 4112526"/>
              <a:gd name="connsiteY3" fmla="*/ 598226 h 3903258"/>
              <a:gd name="connsiteX4" fmla="*/ 2099481 w 4112526"/>
              <a:gd name="connsiteY4" fmla="*/ 516339 h 3903258"/>
              <a:gd name="connsiteX5" fmla="*/ 3204950 w 4112526"/>
              <a:gd name="connsiteY5" fmla="*/ 52316 h 3903258"/>
              <a:gd name="connsiteX6" fmla="*/ 4037463 w 4112526"/>
              <a:gd name="connsiteY6" fmla="*/ 830238 h 3903258"/>
              <a:gd name="connsiteX7" fmla="*/ 3655326 w 4112526"/>
              <a:gd name="connsiteY7" fmla="*/ 2386083 h 3903258"/>
              <a:gd name="connsiteX8" fmla="*/ 2195015 w 4112526"/>
              <a:gd name="connsiteY8" fmla="*/ 3668972 h 3903258"/>
              <a:gd name="connsiteX9" fmla="*/ 871182 w 4112526"/>
              <a:gd name="connsiteY9" fmla="*/ 3791802 h 3903258"/>
              <a:gd name="connsiteX0" fmla="*/ 871182 w 4112526"/>
              <a:gd name="connsiteY0" fmla="*/ 3870088 h 3981544"/>
              <a:gd name="connsiteX1" fmla="*/ 79612 w 4112526"/>
              <a:gd name="connsiteY1" fmla="*/ 3378769 h 3981544"/>
              <a:gd name="connsiteX2" fmla="*/ 393511 w 4112526"/>
              <a:gd name="connsiteY2" fmla="*/ 1631855 h 3981544"/>
              <a:gd name="connsiteX3" fmla="*/ 857535 w 4112526"/>
              <a:gd name="connsiteY3" fmla="*/ 676512 h 3981544"/>
              <a:gd name="connsiteX4" fmla="*/ 1900451 w 4112526"/>
              <a:gd name="connsiteY4" fmla="*/ 124915 h 3981544"/>
              <a:gd name="connsiteX5" fmla="*/ 3204950 w 4112526"/>
              <a:gd name="connsiteY5" fmla="*/ 130602 h 3981544"/>
              <a:gd name="connsiteX6" fmla="*/ 4037463 w 4112526"/>
              <a:gd name="connsiteY6" fmla="*/ 908524 h 3981544"/>
              <a:gd name="connsiteX7" fmla="*/ 3655326 w 4112526"/>
              <a:gd name="connsiteY7" fmla="*/ 2464369 h 3981544"/>
              <a:gd name="connsiteX8" fmla="*/ 2195015 w 4112526"/>
              <a:gd name="connsiteY8" fmla="*/ 3747258 h 3981544"/>
              <a:gd name="connsiteX9" fmla="*/ 871182 w 4112526"/>
              <a:gd name="connsiteY9" fmla="*/ 3870088 h 3981544"/>
              <a:gd name="connsiteX0" fmla="*/ 1155937 w 4397281"/>
              <a:gd name="connsiteY0" fmla="*/ 3870088 h 3981544"/>
              <a:gd name="connsiteX1" fmla="*/ 364367 w 4397281"/>
              <a:gd name="connsiteY1" fmla="*/ 3378769 h 3981544"/>
              <a:gd name="connsiteX2" fmla="*/ 129654 w 4397281"/>
              <a:gd name="connsiteY2" fmla="*/ 2359243 h 3981544"/>
              <a:gd name="connsiteX3" fmla="*/ 1142290 w 4397281"/>
              <a:gd name="connsiteY3" fmla="*/ 676512 h 3981544"/>
              <a:gd name="connsiteX4" fmla="*/ 2185206 w 4397281"/>
              <a:gd name="connsiteY4" fmla="*/ 124915 h 3981544"/>
              <a:gd name="connsiteX5" fmla="*/ 3489705 w 4397281"/>
              <a:gd name="connsiteY5" fmla="*/ 130602 h 3981544"/>
              <a:gd name="connsiteX6" fmla="*/ 4322218 w 4397281"/>
              <a:gd name="connsiteY6" fmla="*/ 908524 h 3981544"/>
              <a:gd name="connsiteX7" fmla="*/ 3940081 w 4397281"/>
              <a:gd name="connsiteY7" fmla="*/ 2464369 h 3981544"/>
              <a:gd name="connsiteX8" fmla="*/ 2479770 w 4397281"/>
              <a:gd name="connsiteY8" fmla="*/ 3747258 h 3981544"/>
              <a:gd name="connsiteX9" fmla="*/ 1155937 w 4397281"/>
              <a:gd name="connsiteY9" fmla="*/ 3870088 h 3981544"/>
              <a:gd name="connsiteX0" fmla="*/ 1155937 w 4397281"/>
              <a:gd name="connsiteY0" fmla="*/ 4666177 h 4777633"/>
              <a:gd name="connsiteX1" fmla="*/ 364367 w 4397281"/>
              <a:gd name="connsiteY1" fmla="*/ 4174858 h 4777633"/>
              <a:gd name="connsiteX2" fmla="*/ 129654 w 4397281"/>
              <a:gd name="connsiteY2" fmla="*/ 3155332 h 4777633"/>
              <a:gd name="connsiteX3" fmla="*/ 1142290 w 4397281"/>
              <a:gd name="connsiteY3" fmla="*/ 1472601 h 4777633"/>
              <a:gd name="connsiteX4" fmla="*/ 2533739 w 4397281"/>
              <a:gd name="connsiteY4" fmla="*/ 90985 h 4777633"/>
              <a:gd name="connsiteX5" fmla="*/ 3489705 w 4397281"/>
              <a:gd name="connsiteY5" fmla="*/ 926691 h 4777633"/>
              <a:gd name="connsiteX6" fmla="*/ 4322218 w 4397281"/>
              <a:gd name="connsiteY6" fmla="*/ 1704613 h 4777633"/>
              <a:gd name="connsiteX7" fmla="*/ 3940081 w 4397281"/>
              <a:gd name="connsiteY7" fmla="*/ 3260458 h 4777633"/>
              <a:gd name="connsiteX8" fmla="*/ 2479770 w 4397281"/>
              <a:gd name="connsiteY8" fmla="*/ 4543347 h 4777633"/>
              <a:gd name="connsiteX9" fmla="*/ 1155937 w 4397281"/>
              <a:gd name="connsiteY9" fmla="*/ 4666177 h 4777633"/>
              <a:gd name="connsiteX0" fmla="*/ 1155937 w 4453207"/>
              <a:gd name="connsiteY0" fmla="*/ 4844130 h 4955586"/>
              <a:gd name="connsiteX1" fmla="*/ 364367 w 4453207"/>
              <a:gd name="connsiteY1" fmla="*/ 4352811 h 4955586"/>
              <a:gd name="connsiteX2" fmla="*/ 129654 w 4453207"/>
              <a:gd name="connsiteY2" fmla="*/ 3333285 h 4955586"/>
              <a:gd name="connsiteX3" fmla="*/ 1142290 w 4453207"/>
              <a:gd name="connsiteY3" fmla="*/ 1650554 h 4955586"/>
              <a:gd name="connsiteX4" fmla="*/ 2533739 w 4453207"/>
              <a:gd name="connsiteY4" fmla="*/ 268938 h 4955586"/>
              <a:gd name="connsiteX5" fmla="*/ 3154148 w 4453207"/>
              <a:gd name="connsiteY5" fmla="*/ 268938 h 4955586"/>
              <a:gd name="connsiteX6" fmla="*/ 4322218 w 4453207"/>
              <a:gd name="connsiteY6" fmla="*/ 1882566 h 4955586"/>
              <a:gd name="connsiteX7" fmla="*/ 3940081 w 4453207"/>
              <a:gd name="connsiteY7" fmla="*/ 3438411 h 4955586"/>
              <a:gd name="connsiteX8" fmla="*/ 2479770 w 4453207"/>
              <a:gd name="connsiteY8" fmla="*/ 4721300 h 4955586"/>
              <a:gd name="connsiteX9" fmla="*/ 1155937 w 4453207"/>
              <a:gd name="connsiteY9" fmla="*/ 4844130 h 4955586"/>
              <a:gd name="connsiteX0" fmla="*/ 1155937 w 4293302"/>
              <a:gd name="connsiteY0" fmla="*/ 4845577 h 4957033"/>
              <a:gd name="connsiteX1" fmla="*/ 364367 w 4293302"/>
              <a:gd name="connsiteY1" fmla="*/ 4354258 h 4957033"/>
              <a:gd name="connsiteX2" fmla="*/ 129654 w 4293302"/>
              <a:gd name="connsiteY2" fmla="*/ 3334732 h 4957033"/>
              <a:gd name="connsiteX3" fmla="*/ 1142290 w 4293302"/>
              <a:gd name="connsiteY3" fmla="*/ 1652001 h 4957033"/>
              <a:gd name="connsiteX4" fmla="*/ 2533739 w 4293302"/>
              <a:gd name="connsiteY4" fmla="*/ 270385 h 4957033"/>
              <a:gd name="connsiteX5" fmla="*/ 3154148 w 4293302"/>
              <a:gd name="connsiteY5" fmla="*/ 270385 h 4957033"/>
              <a:gd name="connsiteX6" fmla="*/ 4162313 w 4293302"/>
              <a:gd name="connsiteY6" fmla="*/ 1892686 h 4957033"/>
              <a:gd name="connsiteX7" fmla="*/ 3940081 w 4293302"/>
              <a:gd name="connsiteY7" fmla="*/ 3439858 h 4957033"/>
              <a:gd name="connsiteX8" fmla="*/ 2479770 w 4293302"/>
              <a:gd name="connsiteY8" fmla="*/ 4722747 h 4957033"/>
              <a:gd name="connsiteX9" fmla="*/ 1155937 w 4293302"/>
              <a:gd name="connsiteY9" fmla="*/ 4845577 h 4957033"/>
              <a:gd name="connsiteX0" fmla="*/ 1155937 w 4293302"/>
              <a:gd name="connsiteY0" fmla="*/ 4845575 h 4957031"/>
              <a:gd name="connsiteX1" fmla="*/ 364367 w 4293302"/>
              <a:gd name="connsiteY1" fmla="*/ 4354256 h 4957031"/>
              <a:gd name="connsiteX2" fmla="*/ 129654 w 4293302"/>
              <a:gd name="connsiteY2" fmla="*/ 3334730 h 4957031"/>
              <a:gd name="connsiteX3" fmla="*/ 1142290 w 4293302"/>
              <a:gd name="connsiteY3" fmla="*/ 1651999 h 4957031"/>
              <a:gd name="connsiteX4" fmla="*/ 2456188 w 4293302"/>
              <a:gd name="connsiteY4" fmla="*/ 270384 h 4957031"/>
              <a:gd name="connsiteX5" fmla="*/ 3154148 w 4293302"/>
              <a:gd name="connsiteY5" fmla="*/ 270383 h 4957031"/>
              <a:gd name="connsiteX6" fmla="*/ 4162313 w 4293302"/>
              <a:gd name="connsiteY6" fmla="*/ 1892684 h 4957031"/>
              <a:gd name="connsiteX7" fmla="*/ 3940081 w 4293302"/>
              <a:gd name="connsiteY7" fmla="*/ 3439856 h 4957031"/>
              <a:gd name="connsiteX8" fmla="*/ 2479770 w 4293302"/>
              <a:gd name="connsiteY8" fmla="*/ 4722745 h 4957031"/>
              <a:gd name="connsiteX9" fmla="*/ 1155937 w 4293302"/>
              <a:gd name="connsiteY9" fmla="*/ 4845575 h 4957031"/>
              <a:gd name="connsiteX0" fmla="*/ 1155937 w 4293302"/>
              <a:gd name="connsiteY0" fmla="*/ 4895588 h 5007044"/>
              <a:gd name="connsiteX1" fmla="*/ 364367 w 4293302"/>
              <a:gd name="connsiteY1" fmla="*/ 4404269 h 5007044"/>
              <a:gd name="connsiteX2" fmla="*/ 129654 w 4293302"/>
              <a:gd name="connsiteY2" fmla="*/ 3384743 h 5007044"/>
              <a:gd name="connsiteX3" fmla="*/ 1142290 w 4293302"/>
              <a:gd name="connsiteY3" fmla="*/ 1702012 h 5007044"/>
              <a:gd name="connsiteX4" fmla="*/ 2301086 w 4293302"/>
              <a:gd name="connsiteY4" fmla="*/ 230269 h 5007044"/>
              <a:gd name="connsiteX5" fmla="*/ 3154148 w 4293302"/>
              <a:gd name="connsiteY5" fmla="*/ 320396 h 5007044"/>
              <a:gd name="connsiteX6" fmla="*/ 4162313 w 4293302"/>
              <a:gd name="connsiteY6" fmla="*/ 1942697 h 5007044"/>
              <a:gd name="connsiteX7" fmla="*/ 3940081 w 4293302"/>
              <a:gd name="connsiteY7" fmla="*/ 3489869 h 5007044"/>
              <a:gd name="connsiteX8" fmla="*/ 2479770 w 4293302"/>
              <a:gd name="connsiteY8" fmla="*/ 4772758 h 5007044"/>
              <a:gd name="connsiteX9" fmla="*/ 1155937 w 4293302"/>
              <a:gd name="connsiteY9" fmla="*/ 4895588 h 5007044"/>
              <a:gd name="connsiteX0" fmla="*/ 1155937 w 4293302"/>
              <a:gd name="connsiteY0" fmla="*/ 4880567 h 4992023"/>
              <a:gd name="connsiteX1" fmla="*/ 364367 w 4293302"/>
              <a:gd name="connsiteY1" fmla="*/ 4389248 h 4992023"/>
              <a:gd name="connsiteX2" fmla="*/ 129654 w 4293302"/>
              <a:gd name="connsiteY2" fmla="*/ 3369722 h 4992023"/>
              <a:gd name="connsiteX3" fmla="*/ 1142290 w 4293302"/>
              <a:gd name="connsiteY3" fmla="*/ 1686991 h 4992023"/>
              <a:gd name="connsiteX4" fmla="*/ 2301086 w 4293302"/>
              <a:gd name="connsiteY4" fmla="*/ 215248 h 4992023"/>
              <a:gd name="connsiteX5" fmla="*/ 3154148 w 4293302"/>
              <a:gd name="connsiteY5" fmla="*/ 395503 h 4992023"/>
              <a:gd name="connsiteX6" fmla="*/ 4162313 w 4293302"/>
              <a:gd name="connsiteY6" fmla="*/ 1927676 h 4992023"/>
              <a:gd name="connsiteX7" fmla="*/ 3940081 w 4293302"/>
              <a:gd name="connsiteY7" fmla="*/ 3474848 h 4992023"/>
              <a:gd name="connsiteX8" fmla="*/ 2479770 w 4293302"/>
              <a:gd name="connsiteY8" fmla="*/ 4757737 h 4992023"/>
              <a:gd name="connsiteX9" fmla="*/ 1155937 w 4293302"/>
              <a:gd name="connsiteY9" fmla="*/ 4880567 h 49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302" h="4992023">
                <a:moveTo>
                  <a:pt x="1155937" y="4880567"/>
                </a:moveTo>
                <a:cubicBezTo>
                  <a:pt x="799958" y="4821427"/>
                  <a:pt x="535414" y="4641055"/>
                  <a:pt x="364367" y="4389248"/>
                </a:cubicBezTo>
                <a:cubicBezTo>
                  <a:pt x="193320" y="4137441"/>
                  <a:pt x="0" y="3820098"/>
                  <a:pt x="129654" y="3369722"/>
                </a:cubicBezTo>
                <a:cubicBezTo>
                  <a:pt x="259308" y="2919346"/>
                  <a:pt x="780385" y="2212737"/>
                  <a:pt x="1142290" y="1686991"/>
                </a:cubicBezTo>
                <a:cubicBezTo>
                  <a:pt x="1504195" y="1161245"/>
                  <a:pt x="1965776" y="430496"/>
                  <a:pt x="2301086" y="215248"/>
                </a:cubicBezTo>
                <a:cubicBezTo>
                  <a:pt x="2636396" y="0"/>
                  <a:pt x="2843944" y="110098"/>
                  <a:pt x="3154148" y="395503"/>
                </a:cubicBezTo>
                <a:cubicBezTo>
                  <a:pt x="3464353" y="680908"/>
                  <a:pt x="4031324" y="1414452"/>
                  <a:pt x="4162313" y="1927676"/>
                </a:cubicBezTo>
                <a:cubicBezTo>
                  <a:pt x="4293302" y="2440900"/>
                  <a:pt x="4220505" y="3003171"/>
                  <a:pt x="3940081" y="3474848"/>
                </a:cubicBezTo>
                <a:cubicBezTo>
                  <a:pt x="3659657" y="3946525"/>
                  <a:pt x="2927872" y="4523451"/>
                  <a:pt x="2479770" y="4757737"/>
                </a:cubicBezTo>
                <a:cubicBezTo>
                  <a:pt x="2031668" y="4992023"/>
                  <a:pt x="1508504" y="4941982"/>
                  <a:pt x="1155937" y="4880567"/>
                </a:cubicBezTo>
                <a:close/>
              </a:path>
            </a:pathLst>
          </a:custGeom>
          <a:solidFill>
            <a:srgbClr val="00B050">
              <a:alpha val="24000"/>
            </a:srgbClr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6553200" y="3242859"/>
            <a:ext cx="144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>
                <a:solidFill>
                  <a:srgbClr val="0000FF"/>
                </a:solidFill>
              </a:rPr>
              <a:t>Convex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Geometry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9683" y="4518645"/>
            <a:ext cx="167430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B050"/>
                </a:solidFill>
              </a:rPr>
              <a:t>Computer</a:t>
            </a:r>
            <a:br>
              <a:rPr lang="en-CA" sz="2800" b="1" dirty="0" smtClean="0">
                <a:solidFill>
                  <a:srgbClr val="00B050"/>
                </a:solidFill>
              </a:rPr>
            </a:br>
            <a:r>
              <a:rPr lang="en-CA" sz="2800" b="1" dirty="0" smtClean="0">
                <a:solidFill>
                  <a:srgbClr val="00B050"/>
                </a:solidFill>
              </a:rPr>
              <a:t>Science</a:t>
            </a:r>
            <a:endParaRPr lang="en-CA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744" y="4531056"/>
            <a:ext cx="19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 smtClean="0">
                <a:solidFill>
                  <a:srgbClr val="0000FF"/>
                </a:solidFill>
              </a:rPr>
              <a:t>Combinatorics</a:t>
            </a:r>
            <a:endParaRPr lang="en-CA" sz="2400" dirty="0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82788" y="824552"/>
            <a:ext cx="3398671" cy="909852"/>
          </a:xfrm>
          <a:custGeom>
            <a:avLst/>
            <a:gdLst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0" fmla="*/ 3077571 w 3377821"/>
              <a:gd name="connsiteY0" fmla="*/ 0 h 1157785"/>
              <a:gd name="connsiteX1" fmla="*/ 771099 w 3377821"/>
              <a:gd name="connsiteY1" fmla="*/ 204716 h 1157785"/>
              <a:gd name="connsiteX2" fmla="*/ 20472 w 3377821"/>
              <a:gd name="connsiteY2" fmla="*/ 873456 h 1157785"/>
              <a:gd name="connsiteX3" fmla="*/ 893929 w 3377821"/>
              <a:gd name="connsiteY3" fmla="*/ 1146412 h 1157785"/>
              <a:gd name="connsiteX4" fmla="*/ 2518013 w 3377821"/>
              <a:gd name="connsiteY4" fmla="*/ 941695 h 1157785"/>
              <a:gd name="connsiteX5" fmla="*/ 3377821 w 3377821"/>
              <a:gd name="connsiteY5" fmla="*/ 518615 h 1157785"/>
              <a:gd name="connsiteX6" fmla="*/ 3077571 w 3377821"/>
              <a:gd name="connsiteY6" fmla="*/ 0 h 1157785"/>
              <a:gd name="connsiteX0" fmla="*/ 3077571 w 3600734"/>
              <a:gd name="connsiteY0" fmla="*/ 0 h 1157785"/>
              <a:gd name="connsiteX1" fmla="*/ 771099 w 3600734"/>
              <a:gd name="connsiteY1" fmla="*/ 204716 h 1157785"/>
              <a:gd name="connsiteX2" fmla="*/ 20472 w 3600734"/>
              <a:gd name="connsiteY2" fmla="*/ 873456 h 1157785"/>
              <a:gd name="connsiteX3" fmla="*/ 893929 w 3600734"/>
              <a:gd name="connsiteY3" fmla="*/ 1146412 h 1157785"/>
              <a:gd name="connsiteX4" fmla="*/ 2518013 w 3600734"/>
              <a:gd name="connsiteY4" fmla="*/ 941695 h 1157785"/>
              <a:gd name="connsiteX5" fmla="*/ 3377821 w 3600734"/>
              <a:gd name="connsiteY5" fmla="*/ 518615 h 1157785"/>
              <a:gd name="connsiteX6" fmla="*/ 3077571 w 3600734"/>
              <a:gd name="connsiteY6" fmla="*/ 0 h 1157785"/>
              <a:gd name="connsiteX0" fmla="*/ 2631744 w 3396776"/>
              <a:gd name="connsiteY0" fmla="*/ 27107 h 1081396"/>
              <a:gd name="connsiteX1" fmla="*/ 771099 w 3396776"/>
              <a:gd name="connsiteY1" fmla="*/ 128327 h 1081396"/>
              <a:gd name="connsiteX2" fmla="*/ 20472 w 3396776"/>
              <a:gd name="connsiteY2" fmla="*/ 797067 h 1081396"/>
              <a:gd name="connsiteX3" fmla="*/ 893929 w 3396776"/>
              <a:gd name="connsiteY3" fmla="*/ 1070023 h 1081396"/>
              <a:gd name="connsiteX4" fmla="*/ 2518013 w 3396776"/>
              <a:gd name="connsiteY4" fmla="*/ 865306 h 1081396"/>
              <a:gd name="connsiteX5" fmla="*/ 3377821 w 3396776"/>
              <a:gd name="connsiteY5" fmla="*/ 442226 h 1081396"/>
              <a:gd name="connsiteX6" fmla="*/ 2631744 w 3396776"/>
              <a:gd name="connsiteY6" fmla="*/ 27107 h 1081396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83971 h 1070023"/>
              <a:gd name="connsiteX1" fmla="*/ 771099 w 3398671"/>
              <a:gd name="connsiteY1" fmla="*/ 116954 h 1070023"/>
              <a:gd name="connsiteX2" fmla="*/ 20472 w 3398671"/>
              <a:gd name="connsiteY2" fmla="*/ 785694 h 1070023"/>
              <a:gd name="connsiteX3" fmla="*/ 893929 w 3398671"/>
              <a:gd name="connsiteY3" fmla="*/ 1058650 h 1070023"/>
              <a:gd name="connsiteX4" fmla="*/ 2518013 w 3398671"/>
              <a:gd name="connsiteY4" fmla="*/ 853933 h 1070023"/>
              <a:gd name="connsiteX5" fmla="*/ 3377821 w 3398671"/>
              <a:gd name="connsiteY5" fmla="*/ 430853 h 1070023"/>
              <a:gd name="connsiteX6" fmla="*/ 2643116 w 3398671"/>
              <a:gd name="connsiteY6" fmla="*/ 83971 h 1070023"/>
              <a:gd name="connsiteX0" fmla="*/ 2643116 w 3398671"/>
              <a:gd name="connsiteY0" fmla="*/ 122830 h 1108882"/>
              <a:gd name="connsiteX1" fmla="*/ 771099 w 3398671"/>
              <a:gd name="connsiteY1" fmla="*/ 155813 h 1108882"/>
              <a:gd name="connsiteX2" fmla="*/ 20472 w 3398671"/>
              <a:gd name="connsiteY2" fmla="*/ 824553 h 1108882"/>
              <a:gd name="connsiteX3" fmla="*/ 893929 w 3398671"/>
              <a:gd name="connsiteY3" fmla="*/ 1097509 h 1108882"/>
              <a:gd name="connsiteX4" fmla="*/ 2518013 w 3398671"/>
              <a:gd name="connsiteY4" fmla="*/ 892792 h 1108882"/>
              <a:gd name="connsiteX5" fmla="*/ 3377821 w 3398671"/>
              <a:gd name="connsiteY5" fmla="*/ 469712 h 1108882"/>
              <a:gd name="connsiteX6" fmla="*/ 2643116 w 3398671"/>
              <a:gd name="connsiteY6" fmla="*/ 122830 h 11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671" h="1108882">
                <a:moveTo>
                  <a:pt x="2643116" y="122830"/>
                </a:moveTo>
                <a:cubicBezTo>
                  <a:pt x="1985748" y="0"/>
                  <a:pt x="1208206" y="38859"/>
                  <a:pt x="771099" y="155813"/>
                </a:cubicBezTo>
                <a:cubicBezTo>
                  <a:pt x="333992" y="272767"/>
                  <a:pt x="0" y="667604"/>
                  <a:pt x="20472" y="824553"/>
                </a:cubicBezTo>
                <a:cubicBezTo>
                  <a:pt x="40944" y="981502"/>
                  <a:pt x="477672" y="1086136"/>
                  <a:pt x="893929" y="1097509"/>
                </a:cubicBezTo>
                <a:cubicBezTo>
                  <a:pt x="1310186" y="1108882"/>
                  <a:pt x="2104031" y="997425"/>
                  <a:pt x="2518013" y="892792"/>
                </a:cubicBezTo>
                <a:cubicBezTo>
                  <a:pt x="2931995" y="788159"/>
                  <a:pt x="3356971" y="598039"/>
                  <a:pt x="3377821" y="469712"/>
                </a:cubicBezTo>
                <a:cubicBezTo>
                  <a:pt x="3398671" y="341385"/>
                  <a:pt x="3077570" y="175146"/>
                  <a:pt x="2643116" y="122830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87755" y="3567753"/>
            <a:ext cx="2734101" cy="1647966"/>
          </a:xfrm>
          <a:custGeom>
            <a:avLst/>
            <a:gdLst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0" fmla="*/ 780197 w 2734101"/>
              <a:gd name="connsiteY0" fmla="*/ 0 h 1599062"/>
              <a:gd name="connsiteX1" fmla="*/ 152400 w 2734101"/>
              <a:gd name="connsiteY1" fmla="*/ 259307 h 1599062"/>
              <a:gd name="connsiteX2" fmla="*/ 234287 w 2734101"/>
              <a:gd name="connsiteY2" fmla="*/ 1323833 h 1599062"/>
              <a:gd name="connsiteX3" fmla="*/ 1558120 w 2734101"/>
              <a:gd name="connsiteY3" fmla="*/ 1596788 h 1599062"/>
              <a:gd name="connsiteX4" fmla="*/ 2608997 w 2734101"/>
              <a:gd name="connsiteY4" fmla="*/ 1337480 h 1599062"/>
              <a:gd name="connsiteX5" fmla="*/ 2308746 w 2734101"/>
              <a:gd name="connsiteY5" fmla="*/ 586853 h 1599062"/>
              <a:gd name="connsiteX6" fmla="*/ 1203278 w 2734101"/>
              <a:gd name="connsiteY6" fmla="*/ 0 h 1599062"/>
              <a:gd name="connsiteX7" fmla="*/ 780197 w 2734101"/>
              <a:gd name="connsiteY7" fmla="*/ 0 h 1599062"/>
              <a:gd name="connsiteX0" fmla="*/ 780197 w 2734101"/>
              <a:gd name="connsiteY0" fmla="*/ 181970 h 1781032"/>
              <a:gd name="connsiteX1" fmla="*/ 152400 w 2734101"/>
              <a:gd name="connsiteY1" fmla="*/ 441277 h 1781032"/>
              <a:gd name="connsiteX2" fmla="*/ 234287 w 2734101"/>
              <a:gd name="connsiteY2" fmla="*/ 1505803 h 1781032"/>
              <a:gd name="connsiteX3" fmla="*/ 1558120 w 2734101"/>
              <a:gd name="connsiteY3" fmla="*/ 1778758 h 1781032"/>
              <a:gd name="connsiteX4" fmla="*/ 2608997 w 2734101"/>
              <a:gd name="connsiteY4" fmla="*/ 1519450 h 1781032"/>
              <a:gd name="connsiteX5" fmla="*/ 2308746 w 2734101"/>
              <a:gd name="connsiteY5" fmla="*/ 768823 h 1781032"/>
              <a:gd name="connsiteX6" fmla="*/ 1203278 w 2734101"/>
              <a:gd name="connsiteY6" fmla="*/ 181970 h 1781032"/>
              <a:gd name="connsiteX7" fmla="*/ 780197 w 2734101"/>
              <a:gd name="connsiteY7" fmla="*/ 181970 h 1781032"/>
              <a:gd name="connsiteX0" fmla="*/ 780197 w 2734101"/>
              <a:gd name="connsiteY0" fmla="*/ 48904 h 1647966"/>
              <a:gd name="connsiteX1" fmla="*/ 152400 w 2734101"/>
              <a:gd name="connsiteY1" fmla="*/ 308211 h 1647966"/>
              <a:gd name="connsiteX2" fmla="*/ 234287 w 2734101"/>
              <a:gd name="connsiteY2" fmla="*/ 1372737 h 1647966"/>
              <a:gd name="connsiteX3" fmla="*/ 1558120 w 2734101"/>
              <a:gd name="connsiteY3" fmla="*/ 1645692 h 1647966"/>
              <a:gd name="connsiteX4" fmla="*/ 2608997 w 2734101"/>
              <a:gd name="connsiteY4" fmla="*/ 1386384 h 1647966"/>
              <a:gd name="connsiteX5" fmla="*/ 2308746 w 2734101"/>
              <a:gd name="connsiteY5" fmla="*/ 635757 h 1647966"/>
              <a:gd name="connsiteX6" fmla="*/ 1203278 w 2734101"/>
              <a:gd name="connsiteY6" fmla="*/ 48904 h 1647966"/>
              <a:gd name="connsiteX7" fmla="*/ 780197 w 2734101"/>
              <a:gd name="connsiteY7" fmla="*/ 48904 h 16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4101" h="1647966">
                <a:moveTo>
                  <a:pt x="780197" y="48904"/>
                </a:moveTo>
                <a:cubicBezTo>
                  <a:pt x="511791" y="68238"/>
                  <a:pt x="243385" y="87572"/>
                  <a:pt x="152400" y="308211"/>
                </a:cubicBezTo>
                <a:cubicBezTo>
                  <a:pt x="61415" y="528850"/>
                  <a:pt x="0" y="1149824"/>
                  <a:pt x="234287" y="1372737"/>
                </a:cubicBezTo>
                <a:cubicBezTo>
                  <a:pt x="468574" y="1595650"/>
                  <a:pt x="1162335" y="1643418"/>
                  <a:pt x="1558120" y="1645692"/>
                </a:cubicBezTo>
                <a:cubicBezTo>
                  <a:pt x="1953905" y="1647966"/>
                  <a:pt x="2483893" y="1554707"/>
                  <a:pt x="2608997" y="1386384"/>
                </a:cubicBezTo>
                <a:cubicBezTo>
                  <a:pt x="2734101" y="1218062"/>
                  <a:pt x="2543033" y="858670"/>
                  <a:pt x="2308746" y="635757"/>
                </a:cubicBezTo>
                <a:cubicBezTo>
                  <a:pt x="2074459" y="412844"/>
                  <a:pt x="1638868" y="230874"/>
                  <a:pt x="1203278" y="48904"/>
                </a:cubicBezTo>
                <a:cubicBezTo>
                  <a:pt x="1017897" y="0"/>
                  <a:pt x="955343" y="5686"/>
                  <a:pt x="780197" y="48904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l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178256"/>
            <a:ext cx="3429000" cy="3352800"/>
          </a:xfrm>
          <a:prstGeom prst="ellipse">
            <a:avLst/>
          </a:prstGeom>
          <a:solidFill>
            <a:srgbClr val="FF5050">
              <a:alpha val="6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126265" y="2245056"/>
            <a:ext cx="276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/>
              <a:t>Math</a:t>
            </a:r>
            <a:br>
              <a:rPr lang="en-CA" sz="3600" b="1" dirty="0" smtClean="0"/>
            </a:br>
            <a:r>
              <a:rPr lang="en-CA" sz="3600" b="1" dirty="0" smtClean="0"/>
              <a:t>Programming</a:t>
            </a:r>
            <a:endParaRPr lang="en-CA" sz="36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5486400"/>
            <a:ext cx="69342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Even deep complexity theory results are based on math programming!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838200" y="6488668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Yao’s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minimax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principle, </a:t>
            </a:r>
            <a:r>
              <a:rPr lang="en-CA" sz="160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</a:rPr>
              <a:t>“hard-core lemma”, QIP = PSPACE, …)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0600" y="3429000"/>
            <a:ext cx="3276600" cy="1219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7" name="Picture 26" descr="Spanning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682272"/>
            <a:ext cx="1065772" cy="880328"/>
          </a:xfrm>
          <a:prstGeom prst="rect">
            <a:avLst/>
          </a:prstGeom>
        </p:spPr>
      </p:pic>
      <p:pic>
        <p:nvPicPr>
          <p:cNvPr id="28" name="Picture 27" descr="Googl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0"/>
            <a:ext cx="1568354" cy="537688"/>
          </a:xfrm>
          <a:prstGeom prst="rect">
            <a:avLst/>
          </a:prstGeom>
        </p:spPr>
      </p:pic>
      <p:pic>
        <p:nvPicPr>
          <p:cNvPr id="29" name="Picture 28" descr="Minkowski_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4428" y="2286000"/>
            <a:ext cx="968628" cy="1066800"/>
          </a:xfrm>
          <a:prstGeom prst="rect">
            <a:avLst/>
          </a:prstGeom>
        </p:spPr>
      </p:pic>
      <p:pic>
        <p:nvPicPr>
          <p:cNvPr id="30" name="Picture 29" descr="Von_Neumann_8.jpe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7966" y="0"/>
            <a:ext cx="1796034" cy="1119024"/>
          </a:xfrm>
          <a:prstGeom prst="rect">
            <a:avLst/>
          </a:prstGeom>
        </p:spPr>
      </p:pic>
      <p:pic>
        <p:nvPicPr>
          <p:cNvPr id="31" name="Picture 30" descr="Dantzig_George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152400"/>
            <a:ext cx="1219200" cy="1483056"/>
          </a:xfrm>
          <a:prstGeom prst="rect">
            <a:avLst/>
          </a:prstGeom>
        </p:spPr>
      </p:pic>
      <p:pic>
        <p:nvPicPr>
          <p:cNvPr id="32" name="Picture 31" descr="Bana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83880" y="1219200"/>
            <a:ext cx="731520" cy="91440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08" y="3442648"/>
            <a:ext cx="1190626" cy="4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52600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96962"/>
          </a:xfrm>
        </p:spPr>
        <p:txBody>
          <a:bodyPr/>
          <a:lstStyle/>
          <a:p>
            <a:r>
              <a:rPr lang="en-CA" dirty="0" smtClean="0"/>
              <a:t>Types of Mathematical Programs</a:t>
            </a:r>
            <a:endParaRPr lang="en-CA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97497" y="1371600"/>
            <a:ext cx="3669703" cy="899254"/>
          </a:xfrm>
          <a:prstGeom prst="rect">
            <a:avLst/>
          </a:prstGeom>
          <a:noFill/>
          <a:ln/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2514600"/>
          </a:xfrm>
        </p:spPr>
        <p:txBody>
          <a:bodyPr>
            <a:normAutofit/>
          </a:bodyPr>
          <a:lstStyle/>
          <a:p>
            <a:r>
              <a:rPr lang="en-CA" b="1" dirty="0" smtClean="0"/>
              <a:t>Linear Program (LP):</a:t>
            </a:r>
          </a:p>
          <a:p>
            <a:endParaRPr lang="en-CA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b="1" dirty="0" smtClean="0"/>
              <a:t>Rewrite as: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219200"/>
            <a:ext cx="32031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smtClean="0">
                <a:solidFill>
                  <a:srgbClr val="FF0000"/>
                </a:solidFill>
              </a:rPr>
              <a:t>f(x) is a linear function</a:t>
            </a:r>
            <a:endParaRPr lang="en-CA" sz="2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752600"/>
            <a:ext cx="3310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err="1" smtClean="0">
                <a:solidFill>
                  <a:srgbClr val="FF0000"/>
                </a:solidFill>
                <a:latin typeface="Calibri"/>
              </a:rPr>
              <a:t>g</a:t>
            </a:r>
            <a:r>
              <a:rPr lang="en-CA" sz="2600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CA" sz="2600" dirty="0" smtClean="0">
                <a:solidFill>
                  <a:srgbClr val="FF0000"/>
                </a:solidFill>
                <a:latin typeface="Calibri"/>
              </a:rPr>
              <a:t>(x</a:t>
            </a:r>
            <a:r>
              <a:rPr lang="en-CA" sz="2600" dirty="0" smtClean="0">
                <a:solidFill>
                  <a:srgbClr val="FF0000"/>
                </a:solidFill>
              </a:rPr>
              <a:t>) is a linear function</a:t>
            </a:r>
            <a:endParaRPr lang="en-CA" sz="2600" dirty="0">
              <a:solidFill>
                <a:srgbClr val="FF0000"/>
              </a:solidFill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67000" y="2631744"/>
            <a:ext cx="2249602" cy="899426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5619395" y="2590800"/>
            <a:ext cx="2889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smtClean="0">
                <a:solidFill>
                  <a:srgbClr val="FF0000"/>
                </a:solidFill>
              </a:rPr>
              <a:t>c is vector defining f</a:t>
            </a:r>
            <a:endParaRPr lang="en-CA" sz="2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9395" y="3124200"/>
            <a:ext cx="3372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smtClean="0">
                <a:solidFill>
                  <a:srgbClr val="FF0000"/>
                </a:solidFill>
                <a:latin typeface="Calibri"/>
              </a:rPr>
              <a:t>A is matrix defining </a:t>
            </a:r>
            <a:r>
              <a:rPr lang="en-CA" sz="2600" dirty="0" err="1" smtClean="0">
                <a:solidFill>
                  <a:srgbClr val="FF0000"/>
                </a:solidFill>
                <a:latin typeface="Calibri"/>
              </a:rPr>
              <a:t>g</a:t>
            </a:r>
            <a:r>
              <a:rPr lang="en-CA" sz="2600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CA" sz="2600" dirty="0" err="1" smtClean="0">
                <a:solidFill>
                  <a:srgbClr val="FF0000"/>
                </a:solidFill>
                <a:latin typeface="Calibri"/>
              </a:rPr>
              <a:t>’s</a:t>
            </a:r>
            <a:endParaRPr lang="en-CA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96962"/>
          </a:xfrm>
        </p:spPr>
        <p:txBody>
          <a:bodyPr/>
          <a:lstStyle/>
          <a:p>
            <a:r>
              <a:rPr lang="en-CA" dirty="0" smtClean="0"/>
              <a:t>Types of Mathematical Programs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3505200"/>
          </a:xfrm>
        </p:spPr>
        <p:txBody>
          <a:bodyPr>
            <a:normAutofit/>
          </a:bodyPr>
          <a:lstStyle/>
          <a:p>
            <a:r>
              <a:rPr lang="en-CA" b="1" dirty="0" smtClean="0"/>
              <a:t>Linear Program (LP):</a:t>
            </a:r>
          </a:p>
          <a:p>
            <a:endParaRPr lang="en-CA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b="1" dirty="0" smtClean="0"/>
              <a:t>Convex Program:</a:t>
            </a: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09600" y="1295400"/>
            <a:ext cx="2249602" cy="89942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97147" y="2756848"/>
            <a:ext cx="3670403" cy="899426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4752073" y="2743200"/>
            <a:ext cx="44192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smtClean="0">
                <a:solidFill>
                  <a:srgbClr val="FF0000"/>
                </a:solidFill>
              </a:rPr>
              <a:t>f : </a:t>
            </a:r>
            <a:r>
              <a:rPr lang="en-CA" sz="2600" dirty="0" err="1" smtClean="0">
                <a:solidFill>
                  <a:srgbClr val="FF0000"/>
                </a:solidFill>
                <a:latin typeface="msbm10"/>
              </a:rPr>
              <a:t>R</a:t>
            </a:r>
            <a:r>
              <a:rPr lang="en-CA" sz="2600" baseline="300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CA" sz="2600" dirty="0" smtClean="0">
                <a:solidFill>
                  <a:srgbClr val="FF0000"/>
                </a:solidFill>
              </a:rPr>
              <a:t> </a:t>
            </a:r>
            <a:r>
              <a:rPr lang="en-CA" sz="2600" dirty="0" smtClean="0">
                <a:solidFill>
                  <a:srgbClr val="FF0000"/>
                </a:solidFill>
                <a:latin typeface="cmsy10"/>
              </a:rPr>
              <a:t>!</a:t>
            </a:r>
            <a:r>
              <a:rPr lang="en-CA" sz="2600" dirty="0" smtClean="0">
                <a:solidFill>
                  <a:srgbClr val="FF0000"/>
                </a:solidFill>
              </a:rPr>
              <a:t> </a:t>
            </a:r>
            <a:r>
              <a:rPr lang="en-CA" sz="2600" dirty="0" smtClean="0">
                <a:solidFill>
                  <a:srgbClr val="FF0000"/>
                </a:solidFill>
                <a:latin typeface="msbm10"/>
              </a:rPr>
              <a:t>R</a:t>
            </a:r>
            <a:r>
              <a:rPr lang="en-CA" sz="2600" dirty="0" smtClean="0">
                <a:solidFill>
                  <a:srgbClr val="FF0000"/>
                </a:solidFill>
              </a:rPr>
              <a:t> is a convex function</a:t>
            </a:r>
            <a:endParaRPr lang="en-CA" sz="2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3208360"/>
            <a:ext cx="4476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err="1" smtClean="0">
                <a:solidFill>
                  <a:srgbClr val="FF0000"/>
                </a:solidFill>
                <a:latin typeface="Calibri"/>
              </a:rPr>
              <a:t>g</a:t>
            </a:r>
            <a:r>
              <a:rPr lang="en-CA" sz="2600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CA" sz="2600" dirty="0" smtClean="0">
                <a:solidFill>
                  <a:srgbClr val="FF0000"/>
                </a:solidFill>
              </a:rPr>
              <a:t> : </a:t>
            </a:r>
            <a:r>
              <a:rPr lang="en-CA" sz="2600" dirty="0" err="1" smtClean="0">
                <a:solidFill>
                  <a:srgbClr val="FF0000"/>
                </a:solidFill>
                <a:latin typeface="msbm10"/>
              </a:rPr>
              <a:t>R</a:t>
            </a:r>
            <a:r>
              <a:rPr lang="en-CA" sz="2600" baseline="300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CA" sz="2600" dirty="0" smtClean="0">
                <a:solidFill>
                  <a:srgbClr val="FF0000"/>
                </a:solidFill>
              </a:rPr>
              <a:t> </a:t>
            </a:r>
            <a:r>
              <a:rPr lang="en-CA" sz="2600" dirty="0" smtClean="0">
                <a:solidFill>
                  <a:srgbClr val="FF0000"/>
                </a:solidFill>
                <a:latin typeface="cmsy10"/>
              </a:rPr>
              <a:t>!</a:t>
            </a:r>
            <a:r>
              <a:rPr lang="en-CA" sz="2600" dirty="0" smtClean="0">
                <a:solidFill>
                  <a:srgbClr val="FF0000"/>
                </a:solidFill>
              </a:rPr>
              <a:t> </a:t>
            </a:r>
            <a:r>
              <a:rPr lang="en-CA" sz="2600" dirty="0" smtClean="0">
                <a:solidFill>
                  <a:srgbClr val="FF0000"/>
                </a:solidFill>
                <a:latin typeface="msbm10"/>
              </a:rPr>
              <a:t>R</a:t>
            </a:r>
            <a:r>
              <a:rPr lang="en-CA" sz="2600" dirty="0" smtClean="0">
                <a:solidFill>
                  <a:srgbClr val="FF0000"/>
                </a:solidFill>
              </a:rPr>
              <a:t> is a convex function</a:t>
            </a:r>
            <a:endParaRPr lang="en-CA" sz="2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151293"/>
            <a:ext cx="7391400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Recall: </a:t>
            </a:r>
            <a:r>
              <a:rPr lang="en-CA" sz="2800" dirty="0" smtClean="0"/>
              <a:t>Assume f is twice-differentiable. Then</a:t>
            </a:r>
            <a:br>
              <a:rPr lang="en-CA" sz="2800" dirty="0" smtClean="0"/>
            </a:br>
            <a:r>
              <a:rPr lang="en-CA" sz="2800" dirty="0" smtClean="0"/>
              <a:t>f is convex  </a:t>
            </a:r>
            <a:r>
              <a:rPr lang="en-CA" sz="2800" dirty="0" smtClean="0">
                <a:latin typeface="cmsy10"/>
              </a:rPr>
              <a:t>,</a:t>
            </a:r>
            <a:r>
              <a:rPr lang="en-CA" sz="2800" dirty="0" smtClean="0"/>
              <a:t> Hessian is positive semi-definite</a:t>
            </a:r>
            <a:endParaRPr lang="en-CA" sz="2800" dirty="0"/>
          </a:p>
        </p:txBody>
      </p:sp>
      <p:sp>
        <p:nvSpPr>
          <p:cNvPr id="21" name="Oval 20"/>
          <p:cNvSpPr/>
          <p:nvPr/>
        </p:nvSpPr>
        <p:spPr>
          <a:xfrm>
            <a:off x="2209800" y="1752600"/>
            <a:ext cx="4572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23" idx="1"/>
            <a:endCxn id="21" idx="5"/>
          </p:cNvCxnSpPr>
          <p:nvPr/>
        </p:nvCxnSpPr>
        <p:spPr>
          <a:xfrm rot="10800000" flipV="1">
            <a:off x="2600046" y="1983432"/>
            <a:ext cx="2352955" cy="28949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3000" y="1752600"/>
            <a:ext cx="279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could be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CA" sz="2400" b="1" dirty="0" smtClean="0">
                <a:solidFill>
                  <a:srgbClr val="00B050"/>
                </a:solidFill>
              </a:rPr>
              <a:t> or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CA" sz="2400" b="1" dirty="0" smtClean="0">
                <a:solidFill>
                  <a:srgbClr val="00B050"/>
                </a:solidFill>
              </a:rPr>
              <a:t> or =</a:t>
            </a:r>
            <a:endParaRPr lang="en-CA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Optimization?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CA" b="1" dirty="0" smtClean="0"/>
              <a:t>Basic Idea:</a:t>
            </a:r>
            <a:r>
              <a:rPr lang="en-CA" dirty="0" smtClean="0"/>
              <a:t> From a certain set of objects, choose the best one.</a:t>
            </a:r>
          </a:p>
          <a:p>
            <a:endParaRPr lang="en-CA" sz="1600" dirty="0" smtClean="0"/>
          </a:p>
          <a:p>
            <a:r>
              <a:rPr lang="en-CA" b="1" dirty="0" smtClean="0"/>
              <a:t>Example:</a:t>
            </a:r>
            <a:r>
              <a:rPr lang="en-CA" dirty="0" smtClean="0"/>
              <a:t> Getting married</a:t>
            </a:r>
          </a:p>
          <a:p>
            <a:pPr lvl="1"/>
            <a:r>
              <a:rPr lang="en-CA" dirty="0" smtClean="0"/>
              <a:t>“objects” = { all possible spouses }</a:t>
            </a:r>
          </a:p>
          <a:p>
            <a:pPr lvl="1"/>
            <a:r>
              <a:rPr lang="en-CA" dirty="0" smtClean="0"/>
              <a:t>“best one”… this is very hard to make precise</a:t>
            </a:r>
            <a:endParaRPr lang="en-CA" dirty="0"/>
          </a:p>
        </p:txBody>
      </p:sp>
      <p:pic>
        <p:nvPicPr>
          <p:cNvPr id="4" name="Picture 3" descr="Ashton-Kutcher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876800"/>
            <a:ext cx="1219200" cy="1219200"/>
          </a:xfrm>
          <a:prstGeom prst="rect">
            <a:avLst/>
          </a:prstGeom>
        </p:spPr>
      </p:pic>
      <p:pic>
        <p:nvPicPr>
          <p:cNvPr id="6" name="Picture 5" descr="Chelsea-Clinto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876800"/>
            <a:ext cx="903112" cy="1219200"/>
          </a:xfrm>
          <a:prstGeom prst="rect">
            <a:avLst/>
          </a:prstGeom>
        </p:spPr>
      </p:pic>
      <p:pic>
        <p:nvPicPr>
          <p:cNvPr id="7" name="Picture 6" descr="zsa_zsa_gab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7132" y="4876800"/>
            <a:ext cx="1662468" cy="1237424"/>
          </a:xfrm>
          <a:prstGeom prst="rect">
            <a:avLst/>
          </a:prstGeom>
        </p:spPr>
      </p:pic>
      <p:pic>
        <p:nvPicPr>
          <p:cNvPr id="8" name="Picture 7" descr="al-pac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2104" y="4876800"/>
            <a:ext cx="2003896" cy="130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96962"/>
          </a:xfrm>
        </p:spPr>
        <p:txBody>
          <a:bodyPr/>
          <a:lstStyle/>
          <a:p>
            <a:r>
              <a:rPr lang="en-CA" dirty="0" smtClean="0"/>
              <a:t>Types of Mathematical Programs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6096000"/>
          </a:xfrm>
        </p:spPr>
        <p:txBody>
          <a:bodyPr>
            <a:normAutofit/>
          </a:bodyPr>
          <a:lstStyle/>
          <a:p>
            <a:r>
              <a:rPr lang="en-CA" b="1" dirty="0" smtClean="0"/>
              <a:t>Linear Program (LP):</a:t>
            </a:r>
          </a:p>
          <a:p>
            <a:endParaRPr lang="en-CA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CA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b="1" dirty="0" smtClean="0"/>
              <a:t>Convex Program:</a:t>
            </a:r>
          </a:p>
          <a:p>
            <a:endParaRPr lang="en-CA" b="1" dirty="0" smtClean="0"/>
          </a:p>
          <a:p>
            <a:endParaRPr lang="en-CA" sz="1400" b="1" dirty="0" smtClean="0"/>
          </a:p>
          <a:p>
            <a:r>
              <a:rPr lang="en-CA" b="1" dirty="0" err="1" smtClean="0"/>
              <a:t>Semidefinite</a:t>
            </a:r>
            <a:r>
              <a:rPr lang="en-CA" b="1" dirty="0" smtClean="0"/>
              <a:t> Program (SDP):</a:t>
            </a:r>
            <a:br>
              <a:rPr lang="en-CA" b="1" dirty="0" smtClean="0"/>
            </a:br>
            <a:r>
              <a:rPr lang="en-CA" sz="2800" dirty="0" smtClean="0"/>
              <a:t>Special type of convex program where x is not a vector but actually a positive semi-definite matrix.</a:t>
            </a:r>
          </a:p>
          <a:p>
            <a:r>
              <a:rPr lang="en-CA" b="1" dirty="0" smtClean="0"/>
              <a:t>Integer Linear Program (IP):</a:t>
            </a:r>
            <a:br>
              <a:rPr lang="en-CA" b="1" dirty="0" smtClean="0"/>
            </a:br>
            <a:r>
              <a:rPr lang="en-CA" sz="2800" dirty="0" smtClean="0"/>
              <a:t>Only finitely many solutions!</a:t>
            </a:r>
            <a:br>
              <a:rPr lang="en-CA" sz="2800" dirty="0" smtClean="0"/>
            </a:br>
            <a:r>
              <a:rPr lang="en-CA" sz="2800" dirty="0" smtClean="0"/>
              <a:t>But harder to solve than LPs.</a:t>
            </a:r>
            <a:endParaRPr lang="en-CA" dirty="0" smtClean="0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09600" y="1295400"/>
            <a:ext cx="2249602" cy="89942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97147" y="2758174"/>
            <a:ext cx="3670403" cy="899426"/>
          </a:xfrm>
          <a:prstGeom prst="rect">
            <a:avLst/>
          </a:prstGeom>
          <a:noFill/>
          <a:ln/>
          <a:effectLst/>
        </p:spPr>
      </p:pic>
      <p:sp>
        <p:nvSpPr>
          <p:cNvPr id="21" name="Oval 20"/>
          <p:cNvSpPr/>
          <p:nvPr/>
        </p:nvSpPr>
        <p:spPr>
          <a:xfrm>
            <a:off x="2209800" y="1752600"/>
            <a:ext cx="45720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23" idx="1"/>
            <a:endCxn id="21" idx="5"/>
          </p:cNvCxnSpPr>
          <p:nvPr/>
        </p:nvCxnSpPr>
        <p:spPr>
          <a:xfrm rot="10800000" flipV="1">
            <a:off x="2600046" y="1983432"/>
            <a:ext cx="2352955" cy="28949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3000" y="1752600"/>
            <a:ext cx="279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could be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CA" sz="2400" b="1" dirty="0" smtClean="0">
                <a:solidFill>
                  <a:srgbClr val="00B050"/>
                </a:solidFill>
              </a:rPr>
              <a:t> or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CA" sz="2400" b="1" dirty="0" smtClean="0">
                <a:solidFill>
                  <a:srgbClr val="00B050"/>
                </a:solidFill>
              </a:rPr>
              <a:t> or =</a:t>
            </a:r>
            <a:endParaRPr lang="en-CA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486400" y="5223988"/>
            <a:ext cx="3047830" cy="14543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687711" y="358606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5511" y="4648200"/>
            <a:ext cx="4789289" cy="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4511" y="221446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830711" y="183346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07111" y="366226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3200" y="4419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752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0480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51816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429000" y="251460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29000" y="3581400"/>
            <a:ext cx="1228531" cy="10652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12086" y="2690715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19600" y="3810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(1,1)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3581400"/>
            <a:ext cx="20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Feasible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rot="10800000" flipV="1">
            <a:off x="5486400" y="3812233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1"/>
          </p:cNvCxnSpPr>
          <p:nvPr/>
        </p:nvCxnSpPr>
        <p:spPr>
          <a:xfrm rot="10800000" flipV="1">
            <a:off x="5410200" y="1219200"/>
            <a:ext cx="1752600" cy="6073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988368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Constraint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1678633"/>
            <a:ext cx="118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Optimal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point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 flipV="1">
            <a:off x="6400800" y="2094131"/>
            <a:ext cx="1066800" cy="6490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Example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Matousek</a:t>
            </a:r>
            <a:r>
              <a:rPr lang="en-US" sz="2700" dirty="0" smtClean="0"/>
              <a:t>-Gartner, Ch 1)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29000" y="51054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50292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49530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429000" y="4876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7445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9342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0104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0866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1628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29200" y="206288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38318" y="198607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02326" y="1907438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268162" y="1848917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6773266" y="2886455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857391" y="2891941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6923228" y="2906572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6996380" y="2913887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499201" y="5277307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521147" y="519684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536997" y="513588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565038" y="5043221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9671" y="2057400"/>
            <a:ext cx="2465423" cy="2084250"/>
          </a:xfrm>
          <a:prstGeom prst="rect">
            <a:avLst/>
          </a:prstGeom>
          <a:noFill/>
          <a:ln/>
          <a:effectLst/>
        </p:spPr>
      </p:pic>
      <p:sp>
        <p:nvSpPr>
          <p:cNvPr id="62" name="TextBox 61"/>
          <p:cNvSpPr txBox="1"/>
          <p:nvPr/>
        </p:nvSpPr>
        <p:spPr>
          <a:xfrm>
            <a:off x="1828800" y="5715000"/>
            <a:ext cx="5234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Unique optimal solution exists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91200" y="228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is </a:t>
            </a:r>
            <a:r>
              <a:rPr lang="en-CA" b="1" dirty="0" smtClean="0"/>
              <a:t>Mathematical</a:t>
            </a:r>
            <a:r>
              <a:rPr lang="en-CA" dirty="0" smtClean="0"/>
              <a:t> Optimization?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Additional Idea: </a:t>
            </a:r>
            <a:r>
              <a:rPr lang="en-CA" sz="2800" dirty="0" smtClean="0"/>
              <a:t>Describe objects by vectors in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>
                <a:latin typeface="Calibri"/>
              </a:rPr>
              <a:t>n</a:t>
            </a:r>
            <a:endParaRPr lang="en-CA" sz="2800" baseline="30000" dirty="0" smtClean="0">
              <a:latin typeface="Calibri"/>
            </a:endParaRPr>
          </a:p>
          <a:p>
            <a:r>
              <a:rPr lang="en-CA" sz="2800" b="1" dirty="0" smtClean="0"/>
              <a:t>Example: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800" dirty="0" smtClean="0"/>
          </a:p>
          <a:p>
            <a:r>
              <a:rPr lang="en-CA" sz="2400" dirty="0" smtClean="0"/>
              <a:t>Each possible spouse described by a vector in </a:t>
            </a:r>
            <a:r>
              <a:rPr lang="en-CA" sz="2400" dirty="0" smtClean="0">
                <a:latin typeface="msbm10"/>
              </a:rPr>
              <a:t>R</a:t>
            </a:r>
            <a:r>
              <a:rPr lang="en-CA" sz="2400" baseline="30000" dirty="0" smtClean="0">
                <a:latin typeface="Calibri"/>
              </a:rPr>
              <a:t>4</a:t>
            </a:r>
          </a:p>
          <a:p>
            <a:r>
              <a:rPr lang="en-CA" sz="2400" dirty="0" smtClean="0"/>
              <a:t>Best could mean “highest IQ” or “fewest spouses”, etc.</a:t>
            </a:r>
            <a:endParaRPr lang="en-CA" sz="2400" dirty="0"/>
          </a:p>
        </p:txBody>
      </p:sp>
      <p:pic>
        <p:nvPicPr>
          <p:cNvPr id="4" name="Picture 3" descr="Ashton-Kutcher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0228" y="1676400"/>
            <a:ext cx="1219200" cy="1219200"/>
          </a:xfrm>
          <a:prstGeom prst="rect">
            <a:avLst/>
          </a:prstGeom>
        </p:spPr>
      </p:pic>
      <p:pic>
        <p:nvPicPr>
          <p:cNvPr id="6" name="Picture 5" descr="Chelsea-Clinto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316" y="1676400"/>
            <a:ext cx="903112" cy="1219200"/>
          </a:xfrm>
          <a:prstGeom prst="rect">
            <a:avLst/>
          </a:prstGeom>
        </p:spPr>
      </p:pic>
      <p:pic>
        <p:nvPicPr>
          <p:cNvPr id="7" name="Picture 6" descr="zsa_zsa_ga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932" y="1676400"/>
            <a:ext cx="1662468" cy="1237424"/>
          </a:xfrm>
          <a:prstGeom prst="rect">
            <a:avLst/>
          </a:prstGeom>
        </p:spPr>
      </p:pic>
      <p:pic>
        <p:nvPicPr>
          <p:cNvPr id="8" name="Picture 7" descr="al-pac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4532" y="1676400"/>
            <a:ext cx="2003896" cy="13081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6600" y="3012440"/>
          <a:ext cx="8428800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9360"/>
                <a:gridCol w="1568640"/>
                <a:gridCol w="1219200"/>
                <a:gridCol w="242424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Age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32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30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67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93</a:t>
                      </a:r>
                      <a:endParaRPr lang="en-CA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Prev</a:t>
                      </a:r>
                      <a:r>
                        <a:rPr lang="en-CA" b="1" dirty="0" smtClean="0"/>
                        <a:t> Spouses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IQ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152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Eye Color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4572000"/>
            <a:ext cx="452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(Using the Encoding: 1 = Brown, 2 = Blue, 3 = Green)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is </a:t>
            </a:r>
            <a:r>
              <a:rPr lang="en-CA" b="1" dirty="0" smtClean="0"/>
              <a:t>Mathematical</a:t>
            </a:r>
            <a:r>
              <a:rPr lang="en-CA" dirty="0" smtClean="0"/>
              <a:t> Optimization?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Additional Idea: </a:t>
            </a:r>
            <a:r>
              <a:rPr lang="en-CA" sz="2800" dirty="0" smtClean="0"/>
              <a:t>Describe objects by vectors in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>
                <a:latin typeface="Calibri"/>
              </a:rPr>
              <a:t>n</a:t>
            </a:r>
            <a:endParaRPr lang="en-CA" sz="2800" baseline="30000" dirty="0" smtClean="0">
              <a:latin typeface="Calibri"/>
            </a:endParaRPr>
          </a:p>
          <a:p>
            <a:r>
              <a:rPr lang="en-CA" sz="2800" b="1" dirty="0" smtClean="0"/>
              <a:t>Example: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pPr>
              <a:buNone/>
            </a:pPr>
            <a:endParaRPr lang="en-CA" sz="3600" dirty="0" smtClean="0"/>
          </a:p>
          <a:p>
            <a:r>
              <a:rPr lang="en-CA" sz="2400" dirty="0" smtClean="0"/>
              <a:t>We can formalize the “highest IQ spouse” problem as:</a:t>
            </a:r>
            <a:endParaRPr lang="en-CA" sz="2400" baseline="30000" dirty="0" smtClean="0">
              <a:latin typeface="Calibri"/>
            </a:endParaRPr>
          </a:p>
        </p:txBody>
      </p:sp>
      <p:pic>
        <p:nvPicPr>
          <p:cNvPr id="4" name="Picture 3" descr="Ashton-Kutcher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0228" y="1676400"/>
            <a:ext cx="1219200" cy="1219200"/>
          </a:xfrm>
          <a:prstGeom prst="rect">
            <a:avLst/>
          </a:prstGeom>
        </p:spPr>
      </p:pic>
      <p:pic>
        <p:nvPicPr>
          <p:cNvPr id="6" name="Picture 5" descr="Chelsea-Clinto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316" y="1676400"/>
            <a:ext cx="903112" cy="1219200"/>
          </a:xfrm>
          <a:prstGeom prst="rect">
            <a:avLst/>
          </a:prstGeom>
        </p:spPr>
      </p:pic>
      <p:pic>
        <p:nvPicPr>
          <p:cNvPr id="7" name="Picture 6" descr="zsa_zsa_gab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2932" y="1676400"/>
            <a:ext cx="1662468" cy="1237424"/>
          </a:xfrm>
          <a:prstGeom prst="rect">
            <a:avLst/>
          </a:prstGeom>
        </p:spPr>
      </p:pic>
      <p:pic>
        <p:nvPicPr>
          <p:cNvPr id="8" name="Picture 7" descr="al-pac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4532" y="1676400"/>
            <a:ext cx="2003896" cy="13081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6600" y="3012440"/>
          <a:ext cx="8428800" cy="148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79360"/>
                <a:gridCol w="1568640"/>
                <a:gridCol w="1219200"/>
                <a:gridCol w="242424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Age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32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30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67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/>
                        <a:t>93</a:t>
                      </a:r>
                      <a:endParaRPr lang="en-CA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Prev</a:t>
                      </a:r>
                      <a:r>
                        <a:rPr lang="en-CA" b="1" dirty="0" smtClean="0"/>
                        <a:t> Spouses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IQ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152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Eye Color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1217" y="5257800"/>
            <a:ext cx="7474966" cy="5842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38218"/>
            <a:ext cx="2895600" cy="28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CA" dirty="0" smtClean="0"/>
              <a:t>A Continuous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CA" dirty="0" smtClean="0"/>
              <a:t>Often there are infinitely many objects from which we want to find the best one.</a:t>
            </a:r>
          </a:p>
          <a:p>
            <a:r>
              <a:rPr lang="en-CA" b="1" dirty="0" smtClean="0"/>
              <a:t>Example:</a:t>
            </a:r>
            <a:r>
              <a:rPr lang="en-CA" dirty="0" smtClean="0"/>
              <a:t> Allocating assets</a:t>
            </a:r>
          </a:p>
          <a:p>
            <a:pPr lvl="1"/>
            <a:r>
              <a:rPr lang="en-CA" dirty="0" smtClean="0"/>
              <a:t>x</a:t>
            </a:r>
            <a:r>
              <a:rPr lang="en-CA" baseline="-25000" dirty="0" smtClean="0"/>
              <a:t>1</a:t>
            </a:r>
            <a:r>
              <a:rPr lang="en-CA" dirty="0" smtClean="0"/>
              <a:t> = Dollar value of my </a:t>
            </a:r>
            <a:r>
              <a:rPr lang="en-CA" dirty="0" err="1" smtClean="0"/>
              <a:t>Walmart</a:t>
            </a:r>
            <a:r>
              <a:rPr lang="en-CA" dirty="0" smtClean="0"/>
              <a:t> shares</a:t>
            </a:r>
          </a:p>
          <a:p>
            <a:pPr lvl="1"/>
            <a:r>
              <a:rPr lang="en-CA" dirty="0" smtClean="0"/>
              <a:t>x</a:t>
            </a:r>
            <a:r>
              <a:rPr lang="en-CA" baseline="-25000" dirty="0" smtClean="0"/>
              <a:t>2</a:t>
            </a:r>
            <a:r>
              <a:rPr lang="en-CA" dirty="0" smtClean="0"/>
              <a:t> = Dollar value of my US treasury bonds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14844" y="3962400"/>
            <a:ext cx="2837402" cy="1531890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609600" y="5939135"/>
            <a:ext cx="690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Here f : </a:t>
            </a:r>
            <a:r>
              <a:rPr lang="en-CA" sz="2400" dirty="0" smtClean="0">
                <a:solidFill>
                  <a:srgbClr val="0000FF"/>
                </a:solidFill>
                <a:latin typeface="msbm10"/>
              </a:rPr>
              <a:t>R</a:t>
            </a:r>
            <a:r>
              <a:rPr lang="en-CA" sz="24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CA" sz="2400" dirty="0" smtClean="0">
                <a:solidFill>
                  <a:srgbClr val="0000FF"/>
                </a:solidFill>
              </a:rPr>
              <a:t> </a:t>
            </a:r>
            <a:r>
              <a:rPr lang="en-CA" sz="2400" dirty="0" smtClean="0">
                <a:solidFill>
                  <a:srgbClr val="0000FF"/>
                </a:solidFill>
                <a:latin typeface="cmsy10"/>
              </a:rPr>
              <a:t>!</a:t>
            </a:r>
            <a:r>
              <a:rPr lang="en-CA" sz="2400" dirty="0" smtClean="0">
                <a:solidFill>
                  <a:srgbClr val="0000FF"/>
                </a:solidFill>
              </a:rPr>
              <a:t> </a:t>
            </a:r>
            <a:r>
              <a:rPr lang="en-CA" sz="2400" dirty="0" smtClean="0">
                <a:solidFill>
                  <a:srgbClr val="0000FF"/>
                </a:solidFill>
                <a:latin typeface="msbm10"/>
              </a:rPr>
              <a:t>R</a:t>
            </a:r>
            <a:r>
              <a:rPr lang="en-CA" sz="2400" dirty="0" smtClean="0">
                <a:solidFill>
                  <a:srgbClr val="0000FF"/>
                </a:solidFill>
              </a:rPr>
              <a:t> is some function that measures “risk”</a:t>
            </a:r>
            <a:endParaRPr lang="en-CA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22237"/>
            <a:ext cx="8458200" cy="32305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Definition:</a:t>
            </a: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program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optimization problem that looks like this:</a:t>
            </a:r>
            <a:r>
              <a:rPr lang="en-CA" sz="2800" noProof="0" dirty="0" smtClean="0"/>
              <a:t/>
            </a:r>
            <a:br>
              <a:rPr lang="en-CA" sz="2800" noProof="0" dirty="0" smtClean="0"/>
            </a:br>
            <a:r>
              <a:rPr lang="en-CA" sz="2800" noProof="0" dirty="0" smtClean="0"/>
              <a:t/>
            </a:r>
            <a:br>
              <a:rPr lang="en-CA" sz="2800" noProof="0" dirty="0" smtClean="0"/>
            </a:br>
            <a:r>
              <a:rPr lang="en-CA" sz="2800" noProof="0" dirty="0" smtClean="0"/>
              <a:t/>
            </a:r>
            <a:br>
              <a:rPr lang="en-CA" sz="2800" noProof="0" dirty="0" smtClean="0"/>
            </a:br>
            <a:r>
              <a:rPr lang="en-CA" sz="2800" noProof="0" dirty="0" smtClean="0"/>
              <a:t/>
            </a:r>
            <a:br>
              <a:rPr lang="en-CA" sz="2800" noProof="0" dirty="0" smtClean="0"/>
            </a:br>
            <a:endParaRPr lang="en-CA" sz="2800" noProof="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CA" sz="2800" noProof="0" dirty="0" smtClean="0"/>
              <a:t>	where x</a:t>
            </a:r>
            <a:r>
              <a:rPr lang="en-CA" sz="2800" noProof="0" dirty="0" smtClean="0">
                <a:latin typeface="cmsy10"/>
              </a:rPr>
              <a:t>2</a:t>
            </a:r>
            <a:r>
              <a:rPr lang="en-CA" sz="2800" noProof="0" dirty="0" smtClean="0">
                <a:latin typeface="msbm10"/>
              </a:rPr>
              <a:t>R</a:t>
            </a:r>
            <a:r>
              <a:rPr lang="en-CA" sz="2800" baseline="30000" noProof="0" dirty="0" smtClean="0">
                <a:latin typeface="Calibri"/>
              </a:rPr>
              <a:t>n</a:t>
            </a:r>
            <a:r>
              <a:rPr lang="en-CA" sz="2800" dirty="0" smtClean="0"/>
              <a:t>, f :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/>
              <a:t>n</a:t>
            </a:r>
            <a:r>
              <a:rPr lang="en-CA" sz="2800" baseline="30000" dirty="0" smtClean="0"/>
              <a:t> </a:t>
            </a:r>
            <a:r>
              <a:rPr lang="en-CA" sz="2800" dirty="0" smtClean="0">
                <a:latin typeface="cmsy10"/>
              </a:rPr>
              <a:t>!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msbm10"/>
              </a:rPr>
              <a:t>R</a:t>
            </a:r>
            <a:r>
              <a:rPr lang="en-CA" sz="2800" dirty="0" smtClean="0"/>
              <a:t>, </a:t>
            </a:r>
            <a:r>
              <a:rPr lang="en-CA" sz="2800" dirty="0" err="1" smtClean="0"/>
              <a:t>g</a:t>
            </a:r>
            <a:r>
              <a:rPr lang="en-CA" sz="2800" baseline="-25000" dirty="0" err="1" smtClean="0"/>
              <a:t>i</a:t>
            </a:r>
            <a:r>
              <a:rPr lang="en-CA" sz="2800" dirty="0" smtClean="0"/>
              <a:t> :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/>
              <a:t>n</a:t>
            </a:r>
            <a:r>
              <a:rPr lang="en-CA" sz="2800" baseline="30000" dirty="0" smtClean="0"/>
              <a:t> </a:t>
            </a:r>
            <a:r>
              <a:rPr lang="en-CA" sz="2800" dirty="0" smtClean="0">
                <a:latin typeface="cmsy10"/>
              </a:rPr>
              <a:t>!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msbm10"/>
              </a:rPr>
              <a:t>R</a:t>
            </a:r>
            <a:r>
              <a:rPr lang="en-CA" sz="2800" dirty="0" smtClean="0"/>
              <a:t>, </a:t>
            </a:r>
            <a:r>
              <a:rPr lang="en-CA" sz="2800" dirty="0" smtClean="0">
                <a:latin typeface="Calibri"/>
              </a:rPr>
              <a:t>b</a:t>
            </a:r>
            <a:r>
              <a:rPr lang="en-CA" sz="2800" baseline="-25000" dirty="0" smtClean="0">
                <a:latin typeface="Calibri"/>
              </a:rPr>
              <a:t>i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msbm10"/>
              </a:rPr>
              <a:t>R</a:t>
            </a:r>
            <a:endParaRPr kumimoji="0" lang="en-CA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44082" y="1045192"/>
            <a:ext cx="2699318" cy="1764938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>
            <a:off x="3352800" y="1219201"/>
            <a:ext cx="1676400" cy="15240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8567" y="1121735"/>
            <a:ext cx="249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objective function</a:t>
            </a:r>
            <a:endParaRPr lang="en-CA" sz="2400" b="1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>
            <a:stCxn id="18" idx="1"/>
            <a:endCxn id="19" idx="1"/>
          </p:cNvCxnSpPr>
          <p:nvPr/>
        </p:nvCxnSpPr>
        <p:spPr>
          <a:xfrm rot="10800000" flipV="1">
            <a:off x="4765344" y="1983432"/>
            <a:ext cx="1102057" cy="2080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400" y="1752600"/>
            <a:ext cx="1591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constraints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4384343" y="1470836"/>
            <a:ext cx="381000" cy="1066800"/>
          </a:xfrm>
          <a:prstGeom prst="rightBrace">
            <a:avLst>
              <a:gd name="adj1" fmla="val 47403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3581400" y="1447800"/>
            <a:ext cx="457200" cy="1219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/>
          <p:cNvCxnSpPr>
            <a:stCxn id="26" idx="1"/>
            <a:endCxn id="22" idx="5"/>
          </p:cNvCxnSpPr>
          <p:nvPr/>
        </p:nvCxnSpPr>
        <p:spPr>
          <a:xfrm rot="10800000">
            <a:off x="3971646" y="2488453"/>
            <a:ext cx="1209955" cy="2838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81600" y="2286000"/>
            <a:ext cx="279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could be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CA" sz="2400" b="1" dirty="0" smtClean="0">
                <a:solidFill>
                  <a:srgbClr val="00B050"/>
                </a:solidFill>
              </a:rPr>
              <a:t> or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CA" sz="2400" b="1" dirty="0" smtClean="0">
                <a:solidFill>
                  <a:srgbClr val="00B050"/>
                </a:solidFill>
              </a:rPr>
              <a:t> or =</a:t>
            </a:r>
            <a:endParaRPr lang="en-CA" sz="2400" b="1" dirty="0">
              <a:solidFill>
                <a:srgbClr val="00B05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04800" y="4038600"/>
            <a:ext cx="8458200" cy="1600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point satisfying</a:t>
            </a:r>
            <a:r>
              <a:rPr kumimoji="0" lang="en-C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constraints is called a </a:t>
            </a:r>
            <a:r>
              <a:rPr kumimoji="0" lang="en-CA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feasible solution</a:t>
            </a:r>
            <a:r>
              <a:rPr kumimoji="0" lang="en-C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feasible point x achieving the minimum value</a:t>
            </a:r>
            <a:b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objective function is called an </a:t>
            </a:r>
            <a:r>
              <a:rPr kumimoji="0" lang="en-C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optimal solution</a:t>
            </a:r>
            <a:r>
              <a:rPr kumimoji="0" lang="en-CA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CA" sz="2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8" grpId="0"/>
      <p:bldP spid="19" grpId="0" animBg="1"/>
      <p:bldP spid="22" grpId="0" animBg="1"/>
      <p:bldP spid="26" grpId="0"/>
      <p:bldP spid="27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28600" y="5364164"/>
            <a:ext cx="8534400" cy="1493836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Restrictions:</a:t>
            </a:r>
            <a:endParaRPr lang="en-CA" sz="2800" dirty="0" smtClean="0"/>
          </a:p>
          <a:p>
            <a:pPr lvl="1"/>
            <a:r>
              <a:rPr lang="en-CA" sz="2400" dirty="0" smtClean="0"/>
              <a:t>For arbitrary f and </a:t>
            </a:r>
            <a:r>
              <a:rPr lang="en-CA" sz="2400" dirty="0" err="1" smtClean="0">
                <a:latin typeface="Calibri"/>
              </a:rPr>
              <a:t>g</a:t>
            </a:r>
            <a:r>
              <a:rPr lang="en-CA" sz="2400" baseline="-25000" dirty="0" err="1" smtClean="0">
                <a:latin typeface="Calibri"/>
              </a:rPr>
              <a:t>i</a:t>
            </a:r>
            <a:r>
              <a:rPr lang="en-CA" sz="2400" dirty="0" err="1" smtClean="0"/>
              <a:t>’s</a:t>
            </a:r>
            <a:r>
              <a:rPr lang="en-CA" sz="2400" dirty="0" smtClean="0"/>
              <a:t>, this is totally hopeless.</a:t>
            </a:r>
          </a:p>
          <a:p>
            <a:pPr lvl="1"/>
            <a:r>
              <a:rPr lang="en-CA" sz="2400" dirty="0" smtClean="0"/>
              <a:t>We assume f and </a:t>
            </a:r>
            <a:r>
              <a:rPr lang="en-CA" sz="2400" dirty="0" err="1" smtClean="0">
                <a:latin typeface="Calibri"/>
              </a:rPr>
              <a:t>g</a:t>
            </a:r>
            <a:r>
              <a:rPr lang="en-CA" sz="2400" baseline="-25000" dirty="0" err="1" smtClean="0">
                <a:latin typeface="Calibri"/>
              </a:rPr>
              <a:t>i</a:t>
            </a:r>
            <a:r>
              <a:rPr lang="en-CA" sz="2400" dirty="0" err="1" smtClean="0">
                <a:latin typeface="Calibri"/>
              </a:rPr>
              <a:t>’s</a:t>
            </a:r>
            <a:r>
              <a:rPr lang="en-CA" sz="2400" dirty="0" smtClean="0">
                <a:latin typeface="Calibri"/>
              </a:rPr>
              <a:t> are “nice”.</a:t>
            </a:r>
            <a:endParaRPr lang="en-CA" sz="2400" dirty="0">
              <a:latin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122237"/>
            <a:ext cx="8458200" cy="32305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Definition:</a:t>
            </a: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program</a:t>
            </a:r>
            <a:r>
              <a:rPr kumimoji="0" lang="en-C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</a:t>
            </a:r>
            <a:r>
              <a:rPr kumimoji="0" lang="en-CA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optimization problem that looks like this:</a:t>
            </a:r>
            <a:r>
              <a:rPr lang="en-CA" sz="2800" noProof="0" dirty="0" smtClean="0"/>
              <a:t/>
            </a:r>
            <a:br>
              <a:rPr lang="en-CA" sz="2800" noProof="0" dirty="0" smtClean="0"/>
            </a:br>
            <a:r>
              <a:rPr lang="en-CA" sz="2800" noProof="0" dirty="0" smtClean="0"/>
              <a:t/>
            </a:r>
            <a:br>
              <a:rPr lang="en-CA" sz="2800" noProof="0" dirty="0" smtClean="0"/>
            </a:br>
            <a:r>
              <a:rPr lang="en-CA" sz="2800" noProof="0" dirty="0" smtClean="0"/>
              <a:t/>
            </a:r>
            <a:br>
              <a:rPr lang="en-CA" sz="2800" noProof="0" dirty="0" smtClean="0"/>
            </a:br>
            <a:r>
              <a:rPr lang="en-CA" sz="2800" noProof="0" dirty="0" smtClean="0"/>
              <a:t/>
            </a:r>
            <a:br>
              <a:rPr lang="en-CA" sz="2800" noProof="0" dirty="0" smtClean="0"/>
            </a:br>
            <a:endParaRPr lang="en-CA" sz="2800" noProof="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CA" sz="2800" noProof="0" dirty="0" smtClean="0"/>
              <a:t>	where x</a:t>
            </a:r>
            <a:r>
              <a:rPr lang="en-CA" sz="2800" noProof="0" dirty="0" smtClean="0">
                <a:latin typeface="cmsy10"/>
              </a:rPr>
              <a:t>2</a:t>
            </a:r>
            <a:r>
              <a:rPr lang="en-CA" sz="2800" noProof="0" dirty="0" smtClean="0">
                <a:latin typeface="msbm10"/>
              </a:rPr>
              <a:t>R</a:t>
            </a:r>
            <a:r>
              <a:rPr lang="en-CA" sz="2800" baseline="30000" noProof="0" dirty="0" smtClean="0">
                <a:latin typeface="Calibri"/>
              </a:rPr>
              <a:t>n</a:t>
            </a:r>
            <a:r>
              <a:rPr lang="en-CA" sz="2800" dirty="0" smtClean="0"/>
              <a:t>, f :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/>
              <a:t>n</a:t>
            </a:r>
            <a:r>
              <a:rPr lang="en-CA" sz="2800" baseline="30000" dirty="0" smtClean="0"/>
              <a:t> </a:t>
            </a:r>
            <a:r>
              <a:rPr lang="en-CA" sz="2800" dirty="0" smtClean="0">
                <a:latin typeface="cmsy10"/>
              </a:rPr>
              <a:t>!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msbm10"/>
              </a:rPr>
              <a:t>R</a:t>
            </a:r>
            <a:r>
              <a:rPr lang="en-CA" sz="2800" dirty="0" smtClean="0"/>
              <a:t>, </a:t>
            </a:r>
            <a:r>
              <a:rPr lang="en-CA" sz="2800" dirty="0" err="1" smtClean="0"/>
              <a:t>g</a:t>
            </a:r>
            <a:r>
              <a:rPr lang="en-CA" sz="2800" baseline="-25000" dirty="0" err="1" smtClean="0"/>
              <a:t>i</a:t>
            </a:r>
            <a:r>
              <a:rPr lang="en-CA" sz="2800" dirty="0" smtClean="0"/>
              <a:t> :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/>
              <a:t>n</a:t>
            </a:r>
            <a:r>
              <a:rPr lang="en-CA" sz="2800" baseline="30000" dirty="0" smtClean="0"/>
              <a:t> </a:t>
            </a:r>
            <a:r>
              <a:rPr lang="en-CA" sz="2800" dirty="0" smtClean="0">
                <a:latin typeface="cmsy10"/>
              </a:rPr>
              <a:t>!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msbm10"/>
              </a:rPr>
              <a:t>R</a:t>
            </a:r>
            <a:r>
              <a:rPr lang="en-CA" sz="2800" dirty="0" smtClean="0"/>
              <a:t>, </a:t>
            </a:r>
            <a:r>
              <a:rPr lang="en-CA" sz="2800" dirty="0" smtClean="0">
                <a:latin typeface="Calibri"/>
              </a:rPr>
              <a:t>b</a:t>
            </a:r>
            <a:r>
              <a:rPr lang="en-CA" sz="2800" baseline="-25000" dirty="0" smtClean="0">
                <a:latin typeface="Calibri"/>
              </a:rPr>
              <a:t>i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msbm10"/>
              </a:rPr>
              <a:t>R</a:t>
            </a:r>
            <a:endParaRPr kumimoji="0" lang="en-CA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bm10"/>
              <a:ea typeface="+mn-ea"/>
              <a:cs typeface="+mn-cs"/>
            </a:endParaRPr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44082" y="1045192"/>
            <a:ext cx="2699318" cy="1764938"/>
          </a:xfrm>
          <a:prstGeom prst="rect">
            <a:avLst/>
          </a:prstGeom>
          <a:noFill/>
          <a:ln/>
          <a:effectLst/>
        </p:spPr>
      </p:pic>
      <p:cxnSp>
        <p:nvCxnSpPr>
          <p:cNvPr id="23" name="Straight Arrow Connector 22"/>
          <p:cNvCxnSpPr/>
          <p:nvPr/>
        </p:nvCxnSpPr>
        <p:spPr>
          <a:xfrm rot="10800000">
            <a:off x="3352800" y="1219201"/>
            <a:ext cx="1676400" cy="15240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18567" y="1121735"/>
            <a:ext cx="249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objective function</a:t>
            </a:r>
            <a:endParaRPr lang="en-CA" sz="2400" b="1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>
            <a:stCxn id="28" idx="1"/>
            <a:endCxn id="29" idx="1"/>
          </p:cNvCxnSpPr>
          <p:nvPr/>
        </p:nvCxnSpPr>
        <p:spPr>
          <a:xfrm rot="10800000" flipV="1">
            <a:off x="4765344" y="1983432"/>
            <a:ext cx="1102057" cy="2080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7400" y="1752600"/>
            <a:ext cx="1591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constraints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4384343" y="1470836"/>
            <a:ext cx="381000" cy="1066800"/>
          </a:xfrm>
          <a:prstGeom prst="rightBrace">
            <a:avLst>
              <a:gd name="adj1" fmla="val 47403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3581400" y="1447800"/>
            <a:ext cx="457200" cy="1219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1" name="Straight Arrow Connector 30"/>
          <p:cNvCxnSpPr>
            <a:stCxn id="32" idx="1"/>
            <a:endCxn id="30" idx="5"/>
          </p:cNvCxnSpPr>
          <p:nvPr/>
        </p:nvCxnSpPr>
        <p:spPr>
          <a:xfrm rot="10800000">
            <a:off x="3971646" y="2488453"/>
            <a:ext cx="1209955" cy="2838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81600" y="2286000"/>
            <a:ext cx="279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could be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CA" sz="2400" b="1" dirty="0" smtClean="0">
                <a:solidFill>
                  <a:srgbClr val="00B050"/>
                </a:solidFill>
              </a:rPr>
              <a:t> or </a:t>
            </a:r>
            <a:r>
              <a:rPr lang="en-CA" sz="2400" b="1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CA" sz="2400" b="1" dirty="0" smtClean="0">
                <a:solidFill>
                  <a:srgbClr val="00B050"/>
                </a:solidFill>
              </a:rPr>
              <a:t> or =</a:t>
            </a:r>
            <a:endParaRPr lang="en-CA" sz="2400" b="1" dirty="0">
              <a:solidFill>
                <a:srgbClr val="00B050"/>
              </a:solidFill>
            </a:endParaRPr>
          </a:p>
        </p:txBody>
      </p:sp>
      <p:sp>
        <p:nvSpPr>
          <p:cNvPr id="13" name="Content Placeholder 20"/>
          <p:cNvSpPr txBox="1">
            <a:spLocks/>
          </p:cNvSpPr>
          <p:nvPr/>
        </p:nvSpPr>
        <p:spPr>
          <a:xfrm>
            <a:off x="228600" y="3429000"/>
            <a:ext cx="8534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Goals: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an optimal solution, by some algorithm.</a:t>
            </a:r>
            <a:b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no closed form-expression.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“optimality conditions”: necessary and sufficient conditions for x to be optimal.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CA" dirty="0" smtClean="0"/>
              <a:t>Simple Example: Linear Equations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CA" dirty="0" smtClean="0"/>
              <a:t>Consider the system of linear equations </a:t>
            </a:r>
            <a:r>
              <a:rPr lang="en-CA" dirty="0" err="1" smtClean="0"/>
              <a:t>Ax</a:t>
            </a:r>
            <a:r>
              <a:rPr lang="en-CA" dirty="0" smtClean="0"/>
              <a:t> = b</a:t>
            </a:r>
          </a:p>
          <a:p>
            <a:r>
              <a:rPr lang="en-CA" dirty="0" smtClean="0"/>
              <a:t>Can write this as: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dirty="0" smtClean="0"/>
              <a:t>where </a:t>
            </a:r>
            <a:r>
              <a:rPr lang="en-CA" dirty="0" err="1" smtClean="0">
                <a:latin typeface="Calibri"/>
              </a:rPr>
              <a:t>a</a:t>
            </a:r>
            <a:r>
              <a:rPr lang="en-CA" baseline="-25000" dirty="0" err="1" smtClean="0">
                <a:latin typeface="Calibri"/>
              </a:rPr>
              <a:t>i</a:t>
            </a:r>
            <a:r>
              <a:rPr lang="en-CA" dirty="0" smtClean="0"/>
              <a:t> is the </a:t>
            </a:r>
            <a:r>
              <a:rPr lang="en-CA" dirty="0" err="1" smtClean="0"/>
              <a:t>i’th</a:t>
            </a:r>
            <a:r>
              <a:rPr lang="en-CA" dirty="0" smtClean="0"/>
              <a:t> row of A.</a:t>
            </a:r>
          </a:p>
          <a:p>
            <a:r>
              <a:rPr lang="en-CA" dirty="0" smtClean="0"/>
              <a:t>This is a very simple mathematical program:</a:t>
            </a:r>
          </a:p>
          <a:p>
            <a:endParaRPr lang="en-CA" dirty="0" smtClean="0"/>
          </a:p>
          <a:p>
            <a:pPr>
              <a:buNone/>
            </a:pPr>
            <a:endParaRPr lang="en-CA" sz="4400" dirty="0" smtClean="0"/>
          </a:p>
          <a:p>
            <a:pPr>
              <a:buNone/>
            </a:pPr>
            <a:r>
              <a:rPr lang="en-CA" dirty="0" smtClean="0"/>
              <a:t>	where f(x) = 0, and </a:t>
            </a:r>
            <a:r>
              <a:rPr lang="en-CA" dirty="0" err="1" smtClean="0">
                <a:latin typeface="Calibri"/>
              </a:rPr>
              <a:t>g</a:t>
            </a:r>
            <a:r>
              <a:rPr lang="en-CA" baseline="-25000" dirty="0" err="1" smtClean="0">
                <a:latin typeface="Calibri"/>
              </a:rPr>
              <a:t>i</a:t>
            </a:r>
            <a:r>
              <a:rPr lang="en-CA" dirty="0" smtClean="0">
                <a:latin typeface="Calibri"/>
              </a:rPr>
              <a:t>(x</a:t>
            </a:r>
            <a:r>
              <a:rPr lang="en-CA" dirty="0" smtClean="0"/>
              <a:t>) = </a:t>
            </a:r>
            <a:r>
              <a:rPr lang="en-CA" dirty="0" err="1" smtClean="0">
                <a:latin typeface="Calibri"/>
              </a:rPr>
              <a:t>a</a:t>
            </a:r>
            <a:r>
              <a:rPr lang="en-CA" baseline="-25000" dirty="0" err="1" smtClean="0">
                <a:latin typeface="Calibri"/>
              </a:rPr>
              <a:t>i</a:t>
            </a:r>
            <a:r>
              <a:rPr lang="en-CA" baseline="30000" dirty="0" smtClean="0">
                <a:latin typeface="Calibri"/>
              </a:rPr>
              <a:t> </a:t>
            </a:r>
            <a:r>
              <a:rPr lang="en-CA" dirty="0" smtClean="0">
                <a:latin typeface="cmsy10"/>
              </a:rPr>
              <a:t>¢</a:t>
            </a:r>
            <a:r>
              <a:rPr lang="en-CA" dirty="0" smtClean="0">
                <a:latin typeface="Calibri"/>
              </a:rPr>
              <a:t> </a:t>
            </a:r>
            <a:r>
              <a:rPr lang="en-CA" dirty="0" smtClean="0"/>
              <a:t>x.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28117" y="1676400"/>
            <a:ext cx="1275005" cy="104366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407528" y="3962400"/>
            <a:ext cx="2231272" cy="1458908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6248400"/>
            <a:ext cx="426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(the objective function is irrelevant / trivial)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rot="16200000" flipV="1">
            <a:off x="2591188" y="6021184"/>
            <a:ext cx="411126" cy="4330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629400" y="281940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2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CA" dirty="0" smtClean="0"/>
              <a:t>Develop a rigorous and useful theory for mathematical programs.</a:t>
            </a:r>
          </a:p>
          <a:p>
            <a:r>
              <a:rPr lang="en-CA" b="1" dirty="0" smtClean="0"/>
              <a:t>Geometric View: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sz="5400" dirty="0" smtClean="0"/>
          </a:p>
          <a:p>
            <a:r>
              <a:rPr lang="en-CA" b="1" dirty="0" smtClean="0"/>
              <a:t>Algorithms: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>
                <a:solidFill>
                  <a:srgbClr val="FF0000"/>
                </a:solidFill>
              </a:rPr>
              <a:t>Gaussian Elimination,</a:t>
            </a:r>
            <a:br>
              <a:rPr lang="en-CA" sz="2400" dirty="0" smtClean="0">
                <a:solidFill>
                  <a:srgbClr val="FF0000"/>
                </a:solidFill>
              </a:rPr>
            </a:br>
            <a:r>
              <a:rPr lang="en-CA" sz="2400" dirty="0" smtClean="0">
                <a:solidFill>
                  <a:srgbClr val="FF0000"/>
                </a:solidFill>
              </a:rPr>
              <a:t>Conjugate Gradient…</a:t>
            </a:r>
            <a:endParaRPr lang="en-CA" dirty="0" smtClean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848184" y="3866043"/>
            <a:ext cx="997135" cy="750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32099" y="441960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3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CA" dirty="0" smtClean="0"/>
              <a:t>Purpose of CO 355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10048" y="4376295"/>
            <a:ext cx="1951096" cy="344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9049" y="413238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endParaRPr lang="en-US" sz="2000" baseline="-25000" dirty="0"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521821" y="3657833"/>
            <a:ext cx="1444129" cy="89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20860059">
            <a:off x="26343" y="3952870"/>
            <a:ext cx="4952152" cy="378182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1968325 w 2543175"/>
              <a:gd name="connsiteY3" fmla="*/ 0 h 1762125"/>
              <a:gd name="connsiteX4" fmla="*/ 0 w 2543175"/>
              <a:gd name="connsiteY4" fmla="*/ 28575 h 1762125"/>
              <a:gd name="connsiteX0" fmla="*/ 565325 w 2533650"/>
              <a:gd name="connsiteY0" fmla="*/ 28578 h 1762125"/>
              <a:gd name="connsiteX1" fmla="*/ 0 w 2533650"/>
              <a:gd name="connsiteY1" fmla="*/ 1762125 h 1762125"/>
              <a:gd name="connsiteX2" fmla="*/ 2533650 w 2533650"/>
              <a:gd name="connsiteY2" fmla="*/ 1762125 h 1762125"/>
              <a:gd name="connsiteX3" fmla="*/ 1958800 w 2533650"/>
              <a:gd name="connsiteY3" fmla="*/ 0 h 1762125"/>
              <a:gd name="connsiteX4" fmla="*/ 565325 w 2533650"/>
              <a:gd name="connsiteY4" fmla="*/ 28578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1762125">
                <a:moveTo>
                  <a:pt x="565325" y="28578"/>
                </a:moveTo>
                <a:lnTo>
                  <a:pt x="0" y="1762125"/>
                </a:lnTo>
                <a:lnTo>
                  <a:pt x="2533650" y="1762125"/>
                </a:lnTo>
                <a:lnTo>
                  <a:pt x="1958800" y="0"/>
                </a:lnTo>
                <a:lnTo>
                  <a:pt x="565325" y="28578"/>
                </a:lnTo>
                <a:close/>
              </a:path>
            </a:pathLst>
          </a:custGeom>
          <a:solidFill>
            <a:srgbClr val="AFDC7E">
              <a:alpha val="53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rot="1481447">
            <a:off x="618503" y="3856869"/>
            <a:ext cx="4156430" cy="320214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1968325 w 2543175"/>
              <a:gd name="connsiteY3" fmla="*/ 0 h 1762125"/>
              <a:gd name="connsiteX4" fmla="*/ 0 w 2543175"/>
              <a:gd name="connsiteY4" fmla="*/ 28575 h 1762125"/>
              <a:gd name="connsiteX0" fmla="*/ 565325 w 2533650"/>
              <a:gd name="connsiteY0" fmla="*/ 28578 h 1762125"/>
              <a:gd name="connsiteX1" fmla="*/ 0 w 2533650"/>
              <a:gd name="connsiteY1" fmla="*/ 1762125 h 1762125"/>
              <a:gd name="connsiteX2" fmla="*/ 2533650 w 2533650"/>
              <a:gd name="connsiteY2" fmla="*/ 1762125 h 1762125"/>
              <a:gd name="connsiteX3" fmla="*/ 1958800 w 2533650"/>
              <a:gd name="connsiteY3" fmla="*/ 0 h 1762125"/>
              <a:gd name="connsiteX4" fmla="*/ 565325 w 2533650"/>
              <a:gd name="connsiteY4" fmla="*/ 28578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1762125">
                <a:moveTo>
                  <a:pt x="565325" y="28578"/>
                </a:moveTo>
                <a:lnTo>
                  <a:pt x="0" y="1762125"/>
                </a:lnTo>
                <a:lnTo>
                  <a:pt x="2533650" y="1762125"/>
                </a:lnTo>
                <a:lnTo>
                  <a:pt x="1958800" y="0"/>
                </a:lnTo>
                <a:lnTo>
                  <a:pt x="565325" y="28578"/>
                </a:lnTo>
                <a:close/>
              </a:path>
            </a:pathLst>
          </a:custGeom>
          <a:solidFill>
            <a:srgbClr val="FFFF99">
              <a:alpha val="53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1064" y="2853068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2</a:t>
            </a:r>
            <a:endParaRPr lang="en-US" sz="2000" baseline="-25000" dirty="0"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3364468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alibri"/>
              </a:rPr>
              <a:t>a</a:t>
            </a:r>
            <a:r>
              <a:rPr lang="en-CA" baseline="-25000" dirty="0" smtClean="0">
                <a:latin typeface="Calibri"/>
              </a:rPr>
              <a:t>1</a:t>
            </a:r>
            <a:r>
              <a:rPr lang="en-CA" baseline="30000" dirty="0" smtClean="0">
                <a:latin typeface="Calibri"/>
              </a:rPr>
              <a:t>T</a:t>
            </a:r>
            <a:r>
              <a:rPr lang="en-CA" dirty="0" smtClean="0"/>
              <a:t>x = 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Calibri"/>
              </a:rPr>
              <a:t>1</a:t>
            </a:r>
            <a:endParaRPr lang="en-CA" baseline="-25000" dirty="0"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198" y="3592033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alibri"/>
              </a:rPr>
              <a:t>a</a:t>
            </a:r>
            <a:r>
              <a:rPr lang="en-CA" baseline="-25000" dirty="0" smtClean="0">
                <a:latin typeface="Calibri"/>
              </a:rPr>
              <a:t>2</a:t>
            </a:r>
            <a:r>
              <a:rPr lang="en-CA" baseline="30000" dirty="0" smtClean="0">
                <a:latin typeface="Calibri"/>
              </a:rPr>
              <a:t>T</a:t>
            </a:r>
            <a:r>
              <a:rPr lang="en-CA" dirty="0" smtClean="0"/>
              <a:t>x = 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Calibri"/>
              </a:rPr>
              <a:t>2</a:t>
            </a:r>
            <a:endParaRPr lang="en-CA" baseline="-25000" dirty="0"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6668" y="2395415"/>
            <a:ext cx="239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u="sng" dirty="0" smtClean="0">
                <a:solidFill>
                  <a:srgbClr val="FF0000"/>
                </a:solidFill>
              </a:rPr>
              <a:t>Linear Systems</a:t>
            </a:r>
            <a:endParaRPr lang="en-CA" sz="2800" b="1" u="sng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2846" y="4812268"/>
            <a:ext cx="27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Intersection of </a:t>
            </a:r>
            <a:r>
              <a:rPr lang="en-CA" dirty="0" err="1" smtClean="0">
                <a:solidFill>
                  <a:srgbClr val="FF0000"/>
                </a:solidFill>
              </a:rPr>
              <a:t>Hyperplanes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182517" y="3625699"/>
            <a:ext cx="1234595" cy="927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4419600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3</a:t>
            </a:r>
            <a:endParaRPr lang="en-US" sz="2000" baseline="-25000" dirty="0">
              <a:latin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74714" y="4343080"/>
            <a:ext cx="1951096" cy="344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13715" y="4099165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endParaRPr lang="en-US" sz="2000" baseline="-25000" dirty="0">
              <a:latin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886487" y="3624618"/>
            <a:ext cx="1444129" cy="89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1481447">
            <a:off x="5219994" y="2211178"/>
            <a:ext cx="4347767" cy="2000994"/>
          </a:xfrm>
          <a:custGeom>
            <a:avLst/>
            <a:gdLst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0" fmla="*/ 0 w 2543175"/>
              <a:gd name="connsiteY0" fmla="*/ 28575 h 1685925"/>
              <a:gd name="connsiteX1" fmla="*/ 9525 w 2543175"/>
              <a:gd name="connsiteY1" fmla="*/ 1685925 h 1685925"/>
              <a:gd name="connsiteX2" fmla="*/ 2543175 w 2543175"/>
              <a:gd name="connsiteY2" fmla="*/ 1685925 h 1685925"/>
              <a:gd name="connsiteX3" fmla="*/ 2543175 w 2543175"/>
              <a:gd name="connsiteY3" fmla="*/ 0 h 1685925"/>
              <a:gd name="connsiteX4" fmla="*/ 0 w 2543175"/>
              <a:gd name="connsiteY4" fmla="*/ 28575 h 1685925"/>
              <a:gd name="connsiteX0" fmla="*/ 0 w 2543175"/>
              <a:gd name="connsiteY0" fmla="*/ 0 h 1733550"/>
              <a:gd name="connsiteX1" fmla="*/ 9525 w 2543175"/>
              <a:gd name="connsiteY1" fmla="*/ 1733550 h 1733550"/>
              <a:gd name="connsiteX2" fmla="*/ 2543175 w 2543175"/>
              <a:gd name="connsiteY2" fmla="*/ 1733550 h 1733550"/>
              <a:gd name="connsiteX3" fmla="*/ 2543175 w 2543175"/>
              <a:gd name="connsiteY3" fmla="*/ 47625 h 1733550"/>
              <a:gd name="connsiteX4" fmla="*/ 0 w 2543175"/>
              <a:gd name="connsiteY4" fmla="*/ 0 h 1733550"/>
              <a:gd name="connsiteX0" fmla="*/ 0 w 2543175"/>
              <a:gd name="connsiteY0" fmla="*/ 257175 h 1990725"/>
              <a:gd name="connsiteX1" fmla="*/ 9525 w 2543175"/>
              <a:gd name="connsiteY1" fmla="*/ 1990725 h 1990725"/>
              <a:gd name="connsiteX2" fmla="*/ 2543175 w 2543175"/>
              <a:gd name="connsiteY2" fmla="*/ 1990725 h 1990725"/>
              <a:gd name="connsiteX3" fmla="*/ 2543175 w 2543175"/>
              <a:gd name="connsiteY3" fmla="*/ 0 h 1990725"/>
              <a:gd name="connsiteX4" fmla="*/ 0 w 2543175"/>
              <a:gd name="connsiteY4" fmla="*/ 257175 h 19907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4669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3381375"/>
              <a:gd name="connsiteY0" fmla="*/ 561975 h 2295525"/>
              <a:gd name="connsiteX1" fmla="*/ 9525 w 3381375"/>
              <a:gd name="connsiteY1" fmla="*/ 2295525 h 2295525"/>
              <a:gd name="connsiteX2" fmla="*/ 2466975 w 3381375"/>
              <a:gd name="connsiteY2" fmla="*/ 2295525 h 2295525"/>
              <a:gd name="connsiteX3" fmla="*/ 3381375 w 3381375"/>
              <a:gd name="connsiteY3" fmla="*/ 0 h 2295525"/>
              <a:gd name="connsiteX4" fmla="*/ 0 w 3381375"/>
              <a:gd name="connsiteY4" fmla="*/ 561975 h 2295525"/>
              <a:gd name="connsiteX0" fmla="*/ 0 w 2466975"/>
              <a:gd name="connsiteY0" fmla="*/ 28575 h 1762125"/>
              <a:gd name="connsiteX1" fmla="*/ 9525 w 2466975"/>
              <a:gd name="connsiteY1" fmla="*/ 1762125 h 1762125"/>
              <a:gd name="connsiteX2" fmla="*/ 2466975 w 2466975"/>
              <a:gd name="connsiteY2" fmla="*/ 1762125 h 1762125"/>
              <a:gd name="connsiteX3" fmla="*/ 2466975 w 2466975"/>
              <a:gd name="connsiteY3" fmla="*/ 0 h 1762125"/>
              <a:gd name="connsiteX4" fmla="*/ 0 w 2466975"/>
              <a:gd name="connsiteY4" fmla="*/ 28575 h 1762125"/>
              <a:gd name="connsiteX0" fmla="*/ 0 w 3076575"/>
              <a:gd name="connsiteY0" fmla="*/ 0 h 2266950"/>
              <a:gd name="connsiteX1" fmla="*/ 619125 w 3076575"/>
              <a:gd name="connsiteY1" fmla="*/ 2266950 h 2266950"/>
              <a:gd name="connsiteX2" fmla="*/ 3076575 w 3076575"/>
              <a:gd name="connsiteY2" fmla="*/ 2266950 h 2266950"/>
              <a:gd name="connsiteX3" fmla="*/ 3076575 w 3076575"/>
              <a:gd name="connsiteY3" fmla="*/ 504825 h 2266950"/>
              <a:gd name="connsiteX4" fmla="*/ 0 w 3076575"/>
              <a:gd name="connsiteY4" fmla="*/ 0 h 2266950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857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600075 w 3143250"/>
              <a:gd name="connsiteY0" fmla="*/ 28575 h 2143125"/>
              <a:gd name="connsiteX1" fmla="*/ 0 w 3143250"/>
              <a:gd name="connsiteY1" fmla="*/ 2143125 h 2143125"/>
              <a:gd name="connsiteX2" fmla="*/ 3143250 w 3143250"/>
              <a:gd name="connsiteY2" fmla="*/ 1762125 h 2143125"/>
              <a:gd name="connsiteX3" fmla="*/ 3143250 w 3143250"/>
              <a:gd name="connsiteY3" fmla="*/ 0 h 2143125"/>
              <a:gd name="connsiteX4" fmla="*/ 600075 w 3143250"/>
              <a:gd name="connsiteY4" fmla="*/ 28575 h 2143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2543175 w 2543175"/>
              <a:gd name="connsiteY3" fmla="*/ 0 h 1762125"/>
              <a:gd name="connsiteX4" fmla="*/ 0 w 2543175"/>
              <a:gd name="connsiteY4" fmla="*/ 28575 h 1762125"/>
              <a:gd name="connsiteX0" fmla="*/ 0 w 2543175"/>
              <a:gd name="connsiteY0" fmla="*/ 28575 h 1762125"/>
              <a:gd name="connsiteX1" fmla="*/ 9525 w 2543175"/>
              <a:gd name="connsiteY1" fmla="*/ 1762125 h 1762125"/>
              <a:gd name="connsiteX2" fmla="*/ 2543175 w 2543175"/>
              <a:gd name="connsiteY2" fmla="*/ 1762125 h 1762125"/>
              <a:gd name="connsiteX3" fmla="*/ 1968325 w 2543175"/>
              <a:gd name="connsiteY3" fmla="*/ 0 h 1762125"/>
              <a:gd name="connsiteX4" fmla="*/ 0 w 2543175"/>
              <a:gd name="connsiteY4" fmla="*/ 28575 h 1762125"/>
              <a:gd name="connsiteX0" fmla="*/ 565325 w 2533650"/>
              <a:gd name="connsiteY0" fmla="*/ 28578 h 1762125"/>
              <a:gd name="connsiteX1" fmla="*/ 0 w 2533650"/>
              <a:gd name="connsiteY1" fmla="*/ 1762125 h 1762125"/>
              <a:gd name="connsiteX2" fmla="*/ 2533650 w 2533650"/>
              <a:gd name="connsiteY2" fmla="*/ 1762125 h 1762125"/>
              <a:gd name="connsiteX3" fmla="*/ 1958800 w 2533650"/>
              <a:gd name="connsiteY3" fmla="*/ 0 h 1762125"/>
              <a:gd name="connsiteX4" fmla="*/ 565325 w 2533650"/>
              <a:gd name="connsiteY4" fmla="*/ 28578 h 1762125"/>
              <a:gd name="connsiteX0" fmla="*/ 0 w 2604414"/>
              <a:gd name="connsiteY0" fmla="*/ 1075543 h 1762125"/>
              <a:gd name="connsiteX1" fmla="*/ 70764 w 2604414"/>
              <a:gd name="connsiteY1" fmla="*/ 1762125 h 1762125"/>
              <a:gd name="connsiteX2" fmla="*/ 2604414 w 2604414"/>
              <a:gd name="connsiteY2" fmla="*/ 1762125 h 1762125"/>
              <a:gd name="connsiteX3" fmla="*/ 2029564 w 2604414"/>
              <a:gd name="connsiteY3" fmla="*/ 0 h 1762125"/>
              <a:gd name="connsiteX4" fmla="*/ 0 w 2604414"/>
              <a:gd name="connsiteY4" fmla="*/ 1075543 h 1762125"/>
              <a:gd name="connsiteX0" fmla="*/ 0 w 2604414"/>
              <a:gd name="connsiteY0" fmla="*/ 2373299 h 3059881"/>
              <a:gd name="connsiteX1" fmla="*/ 70764 w 2604414"/>
              <a:gd name="connsiteY1" fmla="*/ 3059881 h 3059881"/>
              <a:gd name="connsiteX2" fmla="*/ 2604414 w 2604414"/>
              <a:gd name="connsiteY2" fmla="*/ 3059881 h 3059881"/>
              <a:gd name="connsiteX3" fmla="*/ 2029564 w 2604414"/>
              <a:gd name="connsiteY3" fmla="*/ 1297756 h 3059881"/>
              <a:gd name="connsiteX4" fmla="*/ 1983536 w 2604414"/>
              <a:gd name="connsiteY4" fmla="*/ 0 h 3059881"/>
              <a:gd name="connsiteX5" fmla="*/ 0 w 2604414"/>
              <a:gd name="connsiteY5" fmla="*/ 2373299 h 3059881"/>
              <a:gd name="connsiteX0" fmla="*/ 0 w 2604414"/>
              <a:gd name="connsiteY0" fmla="*/ 2373299 h 3059881"/>
              <a:gd name="connsiteX1" fmla="*/ 70764 w 2604414"/>
              <a:gd name="connsiteY1" fmla="*/ 3059881 h 3059881"/>
              <a:gd name="connsiteX2" fmla="*/ 2604414 w 2604414"/>
              <a:gd name="connsiteY2" fmla="*/ 3059881 h 3059881"/>
              <a:gd name="connsiteX3" fmla="*/ 1983536 w 2604414"/>
              <a:gd name="connsiteY3" fmla="*/ 0 h 3059881"/>
              <a:gd name="connsiteX4" fmla="*/ 0 w 2604414"/>
              <a:gd name="connsiteY4" fmla="*/ 2373299 h 3059881"/>
              <a:gd name="connsiteX0" fmla="*/ 0 w 2757235"/>
              <a:gd name="connsiteY0" fmla="*/ 2373299 h 3059881"/>
              <a:gd name="connsiteX1" fmla="*/ 70764 w 2757235"/>
              <a:gd name="connsiteY1" fmla="*/ 3059881 h 3059881"/>
              <a:gd name="connsiteX2" fmla="*/ 2757235 w 2757235"/>
              <a:gd name="connsiteY2" fmla="*/ 2932654 h 3059881"/>
              <a:gd name="connsiteX3" fmla="*/ 1983536 w 2757235"/>
              <a:gd name="connsiteY3" fmla="*/ 0 h 3059881"/>
              <a:gd name="connsiteX4" fmla="*/ 0 w 2757235"/>
              <a:gd name="connsiteY4" fmla="*/ 2373299 h 3059881"/>
              <a:gd name="connsiteX0" fmla="*/ 0 w 2757235"/>
              <a:gd name="connsiteY0" fmla="*/ 2474291 h 3160873"/>
              <a:gd name="connsiteX1" fmla="*/ 70764 w 2757235"/>
              <a:gd name="connsiteY1" fmla="*/ 3160873 h 3160873"/>
              <a:gd name="connsiteX2" fmla="*/ 2757235 w 2757235"/>
              <a:gd name="connsiteY2" fmla="*/ 3033646 h 3160873"/>
              <a:gd name="connsiteX3" fmla="*/ 2067941 w 2757235"/>
              <a:gd name="connsiteY3" fmla="*/ 0 h 3160873"/>
              <a:gd name="connsiteX4" fmla="*/ 0 w 2757235"/>
              <a:gd name="connsiteY4" fmla="*/ 2474291 h 3160873"/>
              <a:gd name="connsiteX0" fmla="*/ 0 w 2757235"/>
              <a:gd name="connsiteY0" fmla="*/ 2487799 h 3174381"/>
              <a:gd name="connsiteX1" fmla="*/ 70764 w 2757235"/>
              <a:gd name="connsiteY1" fmla="*/ 3174381 h 3174381"/>
              <a:gd name="connsiteX2" fmla="*/ 2757235 w 2757235"/>
              <a:gd name="connsiteY2" fmla="*/ 3047154 h 3174381"/>
              <a:gd name="connsiteX3" fmla="*/ 2127361 w 2757235"/>
              <a:gd name="connsiteY3" fmla="*/ 0 h 3174381"/>
              <a:gd name="connsiteX4" fmla="*/ 0 w 2757235"/>
              <a:gd name="connsiteY4" fmla="*/ 2487799 h 3174381"/>
              <a:gd name="connsiteX0" fmla="*/ 0 w 2650284"/>
              <a:gd name="connsiteY0" fmla="*/ 2487799 h 3174381"/>
              <a:gd name="connsiteX1" fmla="*/ 70764 w 2650284"/>
              <a:gd name="connsiteY1" fmla="*/ 3174381 h 3174381"/>
              <a:gd name="connsiteX2" fmla="*/ 2650284 w 2650284"/>
              <a:gd name="connsiteY2" fmla="*/ 3115548 h 3174381"/>
              <a:gd name="connsiteX3" fmla="*/ 2127361 w 2650284"/>
              <a:gd name="connsiteY3" fmla="*/ 0 h 3174381"/>
              <a:gd name="connsiteX4" fmla="*/ 0 w 2650284"/>
              <a:gd name="connsiteY4" fmla="*/ 2487799 h 317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284" h="3174381">
                <a:moveTo>
                  <a:pt x="0" y="2487799"/>
                </a:moveTo>
                <a:lnTo>
                  <a:pt x="70764" y="3174381"/>
                </a:lnTo>
                <a:lnTo>
                  <a:pt x="2650284" y="3115548"/>
                </a:lnTo>
                <a:lnTo>
                  <a:pt x="2127361" y="0"/>
                </a:lnTo>
                <a:lnTo>
                  <a:pt x="0" y="2487799"/>
                </a:lnTo>
                <a:close/>
              </a:path>
            </a:pathLst>
          </a:custGeom>
          <a:solidFill>
            <a:srgbClr val="FFFF99">
              <a:alpha val="53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57112" y="283106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alibri"/>
              </a:rPr>
              <a:t>g</a:t>
            </a:r>
            <a:r>
              <a:rPr lang="en-CA" baseline="-25000" dirty="0" smtClean="0">
                <a:latin typeface="Calibri"/>
              </a:rPr>
              <a:t>1</a:t>
            </a:r>
            <a:r>
              <a:rPr lang="en-CA" dirty="0" smtClean="0"/>
              <a:t>(x) </a:t>
            </a:r>
            <a:r>
              <a:rPr lang="en-CA" dirty="0" smtClean="0">
                <a:latin typeface="cmsy10"/>
              </a:rPr>
              <a:t>¸</a:t>
            </a:r>
            <a:r>
              <a:rPr lang="en-CA" dirty="0" smtClean="0"/>
              <a:t> 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Calibri"/>
              </a:rPr>
              <a:t>1</a:t>
            </a:r>
            <a:endParaRPr lang="en-CA" baseline="-25000" dirty="0"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2362200"/>
            <a:ext cx="375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u="sng" dirty="0" smtClean="0">
                <a:solidFill>
                  <a:srgbClr val="0000FF"/>
                </a:solidFill>
              </a:rPr>
              <a:t>Mathematical Programs</a:t>
            </a:r>
            <a:endParaRPr lang="en-CA" sz="2800" b="1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6351" y="4812268"/>
            <a:ext cx="334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Intersection of More General Sets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046921" y="3207488"/>
            <a:ext cx="2954079" cy="1598428"/>
          </a:xfrm>
          <a:custGeom>
            <a:avLst/>
            <a:gdLst>
              <a:gd name="connsiteX0" fmla="*/ 194930 w 3032051"/>
              <a:gd name="connsiteY0" fmla="*/ 1492103 h 1598428"/>
              <a:gd name="connsiteX1" fmla="*/ 152400 w 3032051"/>
              <a:gd name="connsiteY1" fmla="*/ 641498 h 1598428"/>
              <a:gd name="connsiteX2" fmla="*/ 1109330 w 3032051"/>
              <a:gd name="connsiteY2" fmla="*/ 77972 h 1598428"/>
              <a:gd name="connsiteX3" fmla="*/ 2480930 w 3032051"/>
              <a:gd name="connsiteY3" fmla="*/ 173665 h 1598428"/>
              <a:gd name="connsiteX4" fmla="*/ 2959395 w 3032051"/>
              <a:gd name="connsiteY4" fmla="*/ 854149 h 1598428"/>
              <a:gd name="connsiteX5" fmla="*/ 2916865 w 3032051"/>
              <a:gd name="connsiteY5" fmla="*/ 1598428 h 1598428"/>
              <a:gd name="connsiteX0" fmla="*/ 194930 w 3032051"/>
              <a:gd name="connsiteY0" fmla="*/ 1492103 h 1598428"/>
              <a:gd name="connsiteX1" fmla="*/ 152400 w 3032051"/>
              <a:gd name="connsiteY1" fmla="*/ 641498 h 1598428"/>
              <a:gd name="connsiteX2" fmla="*/ 1109330 w 3032051"/>
              <a:gd name="connsiteY2" fmla="*/ 77972 h 1598428"/>
              <a:gd name="connsiteX3" fmla="*/ 2480930 w 3032051"/>
              <a:gd name="connsiteY3" fmla="*/ 173665 h 1598428"/>
              <a:gd name="connsiteX4" fmla="*/ 2959395 w 3032051"/>
              <a:gd name="connsiteY4" fmla="*/ 854149 h 1598428"/>
              <a:gd name="connsiteX5" fmla="*/ 2916865 w 3032051"/>
              <a:gd name="connsiteY5" fmla="*/ 1598428 h 1598428"/>
              <a:gd name="connsiteX6" fmla="*/ 194930 w 3032051"/>
              <a:gd name="connsiteY6" fmla="*/ 1492103 h 15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2051" h="1598428">
                <a:moveTo>
                  <a:pt x="194930" y="1492103"/>
                </a:moveTo>
                <a:cubicBezTo>
                  <a:pt x="97465" y="1184644"/>
                  <a:pt x="0" y="877186"/>
                  <a:pt x="152400" y="641498"/>
                </a:cubicBezTo>
                <a:cubicBezTo>
                  <a:pt x="304800" y="405810"/>
                  <a:pt x="721242" y="155944"/>
                  <a:pt x="1109330" y="77972"/>
                </a:cubicBezTo>
                <a:cubicBezTo>
                  <a:pt x="1497418" y="0"/>
                  <a:pt x="2172586" y="44302"/>
                  <a:pt x="2480930" y="173665"/>
                </a:cubicBezTo>
                <a:cubicBezTo>
                  <a:pt x="2789274" y="303028"/>
                  <a:pt x="2886739" y="616689"/>
                  <a:pt x="2959395" y="854149"/>
                </a:cubicBezTo>
                <a:cubicBezTo>
                  <a:pt x="3032051" y="1091609"/>
                  <a:pt x="2974458" y="1345018"/>
                  <a:pt x="2916865" y="1598428"/>
                </a:cubicBezTo>
                <a:lnTo>
                  <a:pt x="194930" y="1492103"/>
                </a:lnTo>
                <a:close/>
              </a:path>
            </a:pathLst>
          </a:custGeom>
          <a:solidFill>
            <a:srgbClr val="AFDC7E">
              <a:alpha val="53000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5257800" y="43434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alibri"/>
              </a:rPr>
              <a:t>g</a:t>
            </a:r>
            <a:r>
              <a:rPr lang="en-CA" baseline="-25000" dirty="0" smtClean="0">
                <a:latin typeface="Calibri"/>
              </a:rPr>
              <a:t>2</a:t>
            </a:r>
            <a:r>
              <a:rPr lang="en-CA" dirty="0" smtClean="0"/>
              <a:t>(x) </a:t>
            </a:r>
            <a:r>
              <a:rPr lang="en-CA" dirty="0" smtClean="0">
                <a:latin typeface="cmsy10"/>
              </a:rPr>
              <a:t>·</a:t>
            </a:r>
            <a:r>
              <a:rPr lang="en-CA" dirty="0" smtClean="0"/>
              <a:t> 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Calibri"/>
              </a:rPr>
              <a:t>2</a:t>
            </a:r>
            <a:endParaRPr lang="en-CA" baseline="-25000" dirty="0">
              <a:latin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5410200" y="3276600"/>
            <a:ext cx="1066800" cy="762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98508" y="2935069"/>
            <a:ext cx="107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smtClean="0">
                <a:solidFill>
                  <a:srgbClr val="0000FF"/>
                </a:solidFill>
              </a:rPr>
              <a:t>Objective</a:t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Function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54864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00FF"/>
                </a:solidFill>
              </a:rPr>
              <a:t>Simplex Method, Ellipsoid Method,</a:t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Interior Point Methods…</a:t>
            </a:r>
            <a:br>
              <a:rPr lang="en-CA" sz="2400" dirty="0" smtClean="0">
                <a:solidFill>
                  <a:srgbClr val="0000FF"/>
                </a:solidFill>
              </a:rPr>
            </a:br>
            <a:endParaRPr lang="en-CA" sz="2400" dirty="0">
              <a:solidFill>
                <a:srgbClr val="0000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2658139" y="4061637"/>
            <a:ext cx="372140" cy="3189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98402" y="3352800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7030A0"/>
                </a:solidFill>
              </a:rPr>
              <a:t>Solutions</a:t>
            </a:r>
            <a:endParaRPr lang="en-CA" sz="2400" b="1" dirty="0">
              <a:solidFill>
                <a:srgbClr val="7030A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98734" y="3397101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TextBox 52"/>
          <p:cNvSpPr txBox="1"/>
          <p:nvPr/>
        </p:nvSpPr>
        <p:spPr>
          <a:xfrm>
            <a:off x="7810780" y="3080984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7030A0"/>
                </a:solidFill>
              </a:rPr>
              <a:t>Optimal</a:t>
            </a:r>
            <a:br>
              <a:rPr lang="en-CA" sz="2400" b="1" dirty="0" smtClean="0">
                <a:solidFill>
                  <a:srgbClr val="7030A0"/>
                </a:solidFill>
              </a:rPr>
            </a:br>
            <a:r>
              <a:rPr lang="en-CA" sz="2400" b="1" dirty="0" smtClean="0">
                <a:solidFill>
                  <a:srgbClr val="7030A0"/>
                </a:solidFill>
              </a:rPr>
              <a:t>Solution</a:t>
            </a:r>
            <a:endParaRPr lang="en-CA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9" grpId="0"/>
      <p:bldP spid="14" grpId="0" animBg="1"/>
      <p:bldP spid="17" grpId="0" animBg="1"/>
      <p:bldP spid="18" grpId="0"/>
      <p:bldP spid="21" grpId="0"/>
      <p:bldP spid="22" grpId="0"/>
      <p:bldP spid="23" grpId="0"/>
      <p:bldP spid="24" grpId="0"/>
      <p:bldP spid="26" grpId="0"/>
      <p:bldP spid="28" grpId="0"/>
      <p:bldP spid="31" grpId="0" animBg="1"/>
      <p:bldP spid="33" grpId="0"/>
      <p:bldP spid="35" grpId="0"/>
      <p:bldP spid="36" grpId="0"/>
      <p:bldP spid="39" grpId="0" animBg="1"/>
      <p:bldP spid="40" grpId="0"/>
      <p:bldP spid="43" grpId="0"/>
      <p:bldP spid="44" grpId="0"/>
      <p:bldP spid="50" grpId="0"/>
      <p:bldP spid="52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 x &amp;\geq b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 x &amp;\geq b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g_i(x) &amp;\leq b_i &amp;\forall i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7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 x &amp;\geq b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g_i(x) &amp;\leq b_i &amp;\forall i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7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x &amp;\geq b \\&#10;&amp;x &amp;\in \set{0,1}^n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1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x_1 + x_2}&#10;&amp; x_2 - x_1 &amp;\leq 1 \\&#10;&amp; x_1 + 6x_2 &amp;\leq 15 \\&#10;&amp; 4x_1 - x_2 &amp;\leq 10 \\&#10;&amp; x_1 &amp;\geq 0 \\&#10;&amp; x_2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23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x_3}&#10;&amp;x \in \set{ (32,1,152,1), (30,1,200,2), (67,0,109,1), (93,9,122,3) }&#10;\end{LPmax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6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x_1 &amp;\geq 100 \\&#10;&amp;x_2 &amp;\geq 200 \\&#10;&amp;x_1 + x_2 &amp;= 1000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38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g_1(x) &amp;\geq b_1 \\&#10;&amp;g_2(x) &amp;\geq b_2 \\&#10;&amp;\cdots &amp;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27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g_1(x) &amp;\geq b_1 \\&#10;&amp;g_2(x) &amp;\geq b_2 \\&#10;&amp;\cdots &amp;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27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a_1 \cdot  x &amp;= b_1 \\&#10;a_2 \cdot x &amp;= b_2 \\&#10;\cdots &amp;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9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g_1(x) &amp;= b_1 \\&#10;&amp;g_2(x) &amp;= b_2 \\&#10;&amp;\cdots &amp;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2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g_i(x) &amp;\geq b_i &amp;\forall i&#10;\end{LPmin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6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1107</Words>
  <Application>Microsoft Office PowerPoint</Application>
  <PresentationFormat>On-screen Show (4:3)</PresentationFormat>
  <Paragraphs>280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Office Theme</vt:lpstr>
      <vt:lpstr>C&amp;O 355 Mathematical Programming Fall 2010 Lecture 1</vt:lpstr>
      <vt:lpstr>What is Optimization?</vt:lpstr>
      <vt:lpstr>What is Mathematical Optimization?</vt:lpstr>
      <vt:lpstr>What is Mathematical Optimization?</vt:lpstr>
      <vt:lpstr>A Continuous Problem</vt:lpstr>
      <vt:lpstr>Slide 6</vt:lpstr>
      <vt:lpstr>Slide 7</vt:lpstr>
      <vt:lpstr>Simple Example: Linear Equations</vt:lpstr>
      <vt:lpstr>Purpose of CO 355</vt:lpstr>
      <vt:lpstr>Why care?</vt:lpstr>
      <vt:lpstr>Why care?</vt:lpstr>
      <vt:lpstr>Why care?</vt:lpstr>
      <vt:lpstr>Why care?</vt:lpstr>
      <vt:lpstr>Why care?</vt:lpstr>
      <vt:lpstr>Why care?</vt:lpstr>
      <vt:lpstr>Why care?</vt:lpstr>
      <vt:lpstr>Why care?</vt:lpstr>
      <vt:lpstr>Types of Mathematical Programs</vt:lpstr>
      <vt:lpstr>Types of Mathematical Programs</vt:lpstr>
      <vt:lpstr>Types of Mathematical Programs</vt:lpstr>
      <vt:lpstr>2D Example (Matousek-Gartner, Ch 1)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118</cp:revision>
  <dcterms:created xsi:type="dcterms:W3CDTF">2009-09-16T13:05:29Z</dcterms:created>
  <dcterms:modified xsi:type="dcterms:W3CDTF">2010-10-06T14:12:17Z</dcterms:modified>
</cp:coreProperties>
</file>