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Default Extension="gif" ContentType="image/gif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2"/>
  </p:notesMasterIdLst>
  <p:sldIdLst>
    <p:sldId id="256" r:id="rId2"/>
    <p:sldId id="270" r:id="rId3"/>
    <p:sldId id="393" r:id="rId4"/>
    <p:sldId id="394" r:id="rId5"/>
    <p:sldId id="395" r:id="rId6"/>
    <p:sldId id="381" r:id="rId7"/>
    <p:sldId id="396" r:id="rId8"/>
    <p:sldId id="397" r:id="rId9"/>
    <p:sldId id="398" r:id="rId10"/>
    <p:sldId id="400" r:id="rId11"/>
    <p:sldId id="399" r:id="rId12"/>
    <p:sldId id="401" r:id="rId13"/>
    <p:sldId id="402" r:id="rId14"/>
    <p:sldId id="403" r:id="rId15"/>
    <p:sldId id="404" r:id="rId16"/>
    <p:sldId id="405" r:id="rId17"/>
    <p:sldId id="406" r:id="rId18"/>
    <p:sldId id="407" r:id="rId19"/>
    <p:sldId id="408" r:id="rId20"/>
    <p:sldId id="409" r:id="rId21"/>
  </p:sldIdLst>
  <p:sldSz cx="9144000" cy="6858000" type="screen4x3"/>
  <p:notesSz cx="6858000" cy="9144000"/>
  <p:embeddedFontLst>
    <p:embeddedFont>
      <p:font typeface="Calibri" pitchFamily="34" charset="0"/>
      <p:regular r:id="rId23"/>
      <p:bold r:id="rId24"/>
      <p:italic r:id="rId25"/>
      <p:boldItalic r:id="rId26"/>
    </p:embeddedFont>
    <p:embeddedFont>
      <p:font typeface="CMR10" pitchFamily="34" charset="0"/>
      <p:regular r:id="rId27"/>
    </p:embeddedFont>
    <p:embeddedFont>
      <p:font typeface="CMMI10" pitchFamily="34" charset="0"/>
      <p:regular r:id="rId28"/>
    </p:embeddedFont>
    <p:embeddedFont>
      <p:font typeface="CMSY10ORIG" pitchFamily="34" charset="0"/>
      <p:regular r:id="rId29"/>
    </p:embeddedFont>
    <p:embeddedFont>
      <p:font typeface="CMSS8" pitchFamily="34" charset="0"/>
      <p:regular r:id="rId30"/>
    </p:embeddedFont>
    <p:embeddedFont>
      <p:font typeface="CMMI7" pitchFamily="34" charset="0"/>
      <p:regular r:id="rId31"/>
    </p:embeddedFont>
    <p:embeddedFont>
      <p:font typeface="CMEX10" pitchFamily="34" charset="0"/>
      <p:regular r:id="rId32"/>
    </p:embeddedFont>
    <p:embeddedFont>
      <p:font typeface="CMR7" pitchFamily="34" charset="0"/>
      <p:regular r:id="rId33"/>
    </p:embeddedFont>
    <p:embeddedFont>
      <p:font typeface="MSBM10" pitchFamily="34" charset="0"/>
      <p:regular r:id="rId34"/>
    </p:embeddedFont>
    <p:embeddedFont>
      <p:font typeface="CMSY7" pitchFamily="34" charset="0"/>
      <p:regular r:id="rId35"/>
    </p:embeddedFont>
    <p:embeddedFont>
      <p:font typeface="CMMI5" pitchFamily="34" charset="0"/>
      <p:regular r:id="rId36"/>
    </p:embeddedFont>
    <p:embeddedFont>
      <p:font typeface="cmsy10" pitchFamily="34" charset="0"/>
      <p:regular r:id="rId37"/>
    </p:embeddedFont>
    <p:embeddedFont>
      <p:font typeface="msam10" pitchFamily="34" charset="0"/>
      <p:regular r:id="rId38"/>
    </p:embeddedFont>
  </p:embeddedFontLst>
  <p:custDataLst>
    <p:tags r:id="rId3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AFDC7E"/>
    <a:srgbClr val="FF6D6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63" autoAdjust="0"/>
    <p:restoredTop sz="87441" autoAdjust="0"/>
  </p:normalViewPr>
  <p:slideViewPr>
    <p:cSldViewPr snapToGrid="0">
      <p:cViewPr varScale="1">
        <p:scale>
          <a:sx n="95" d="100"/>
          <a:sy n="95" d="100"/>
        </p:scale>
        <p:origin x="-8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9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12.fntdata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33" Type="http://schemas.openxmlformats.org/officeDocument/2006/relationships/font" Target="fonts/font11.fntdata"/><Relationship Id="rId38" Type="http://schemas.openxmlformats.org/officeDocument/2006/relationships/font" Target="fonts/font1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7.fntdata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2" Type="http://schemas.openxmlformats.org/officeDocument/2006/relationships/font" Target="fonts/font10.fntdata"/><Relationship Id="rId37" Type="http://schemas.openxmlformats.org/officeDocument/2006/relationships/font" Target="fonts/font15.fntdata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36" Type="http://schemas.openxmlformats.org/officeDocument/2006/relationships/font" Target="fonts/font1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5.fntdata"/><Relationship Id="rId30" Type="http://schemas.openxmlformats.org/officeDocument/2006/relationships/font" Target="fonts/font8.fntdata"/><Relationship Id="rId35" Type="http://schemas.openxmlformats.org/officeDocument/2006/relationships/font" Target="fonts/font13.fntdata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BAAFD-F484-4DB7-86F4-821294F105D4}" type="datetimeFigureOut">
              <a:rPr lang="en-US" smtClean="0"/>
              <a:pPr/>
              <a:t>10/13/2009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97FC3-9866-4ED2-9709-168E31BE3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10/13/2009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10/13/2009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10/13/2009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10/13/2009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10/13/2009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10/13/2009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10/13/2009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10/13/2009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10/13/2009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10/13/2009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10/13/2009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12498-82DB-4842-8F38-BA008EFB5813}" type="datetimeFigureOut">
              <a:rPr lang="en-US" smtClean="0"/>
              <a:pPr/>
              <a:t>10/13/2009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ymath.org/millenniu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am.org/news/news.php?id=197" TargetMode="External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4" Type="http://schemas.openxmlformats.org/officeDocument/2006/relationships/image" Target="../media/image1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7.xml"/><Relationship Id="rId7" Type="http://schemas.openxmlformats.org/officeDocument/2006/relationships/image" Target="../media/image4.png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3.pn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10.xml"/><Relationship Id="rId7" Type="http://schemas.openxmlformats.org/officeDocument/2006/relationships/image" Target="../media/image3.pn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6.png"/><Relationship Id="rId4" Type="http://schemas.openxmlformats.org/officeDocument/2006/relationships/tags" Target="../tags/tag11.xml"/><Relationship Id="rId9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14.xml"/><Relationship Id="rId7" Type="http://schemas.openxmlformats.org/officeDocument/2006/relationships/image" Target="../media/image3.pn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6.png"/><Relationship Id="rId4" Type="http://schemas.openxmlformats.org/officeDocument/2006/relationships/tags" Target="../tags/tag15.xm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C&amp;O 355</a:t>
            </a:r>
            <a:br>
              <a:rPr lang="en-US" dirty="0" smtClean="0"/>
            </a:br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N. Harvey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http://www.math.uwaterloo.ca/~harvey/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dirty="0" err="1" smtClean="0"/>
              <a:t>TexPoint</a:t>
            </a:r>
            <a:r>
              <a:rPr lang="en-US" dirty="0" smtClean="0"/>
              <a:t> fonts used in EMF. </a:t>
            </a:r>
          </a:p>
          <a:p>
            <a:r>
              <a:rPr lang="en-US" dirty="0" smtClean="0"/>
              <a:t>Read the </a:t>
            </a:r>
            <a:r>
              <a:rPr lang="en-US" dirty="0" err="1" smtClean="0"/>
              <a:t>TexPoint</a:t>
            </a:r>
            <a:r>
              <a:rPr lang="en-US" dirty="0" smtClean="0"/>
              <a:t> manual before you delete this box</a:t>
            </a:r>
            <a:r>
              <a:rPr lang="en-US" smtClean="0"/>
              <a:t>.: 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SY10ORIG"/>
              </a:rPr>
              <a:t>A</a:t>
            </a:r>
            <a:r>
              <a:rPr lang="en-US" smtClean="0">
                <a:latin typeface="CMSS8"/>
              </a:rPr>
              <a:t>A</a:t>
            </a:r>
            <a:r>
              <a:rPr lang="en-US" smtClean="0">
                <a:latin typeface="CMMI7"/>
              </a:rPr>
              <a:t>A</a:t>
            </a:r>
            <a:r>
              <a:rPr lang="en-US" smtClean="0">
                <a:latin typeface="CMEX10"/>
              </a:rPr>
              <a:t>A</a:t>
            </a:r>
            <a:r>
              <a:rPr lang="en-US" smtClean="0">
                <a:latin typeface="CMR7"/>
              </a:rPr>
              <a:t>A</a:t>
            </a:r>
            <a:r>
              <a:rPr lang="en-US" smtClean="0">
                <a:latin typeface="MSBM10"/>
              </a:rPr>
              <a:t>A</a:t>
            </a:r>
            <a:r>
              <a:rPr lang="en-US" smtClean="0">
                <a:latin typeface="CMSY7"/>
              </a:rPr>
              <a:t>A</a:t>
            </a:r>
            <a:r>
              <a:rPr lang="en-US" smtClean="0">
                <a:latin typeface="CMMI5"/>
              </a:rPr>
              <a:t>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1184"/>
            <a:ext cx="8229600" cy="76231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General Complementary</a:t>
            </a:r>
            <a:br>
              <a:rPr lang="en-US" dirty="0" smtClean="0"/>
            </a:br>
            <a:r>
              <a:rPr lang="en-US" dirty="0" smtClean="0"/>
              <a:t>Slackness Conditions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30047" y="2012027"/>
          <a:ext cx="6155703" cy="425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9624"/>
                <a:gridCol w="1965303"/>
                <a:gridCol w="1960776"/>
              </a:tblGrid>
              <a:tr h="4337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Dual</a:t>
                      </a:r>
                      <a:endParaRPr lang="en-US" dirty="0"/>
                    </a:p>
                  </a:txBody>
                  <a:tcPr/>
                </a:tc>
              </a:tr>
              <a:tr h="39397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Objective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max </a:t>
                      </a:r>
                      <a:r>
                        <a:rPr lang="en-US" sz="2000" dirty="0" err="1" smtClean="0">
                          <a:latin typeface="+mn-lt"/>
                        </a:rPr>
                        <a:t>c</a:t>
                      </a:r>
                      <a:r>
                        <a:rPr lang="en-US" sz="2000" baseline="30000" dirty="0" err="1" smtClean="0">
                          <a:latin typeface="+mn-lt"/>
                        </a:rPr>
                        <a:t>T</a:t>
                      </a:r>
                      <a:r>
                        <a:rPr lang="en-US" sz="2000" dirty="0" err="1" smtClean="0"/>
                        <a:t>x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min </a:t>
                      </a:r>
                      <a:r>
                        <a:rPr lang="en-US" sz="2000" dirty="0" err="1" smtClean="0">
                          <a:latin typeface="+mn-lt"/>
                        </a:rPr>
                        <a:t>b</a:t>
                      </a:r>
                      <a:r>
                        <a:rPr lang="en-US" sz="2000" baseline="30000" dirty="0" err="1" smtClean="0">
                          <a:latin typeface="+mn-lt"/>
                        </a:rPr>
                        <a:t>T</a:t>
                      </a:r>
                      <a:r>
                        <a:rPr lang="en-US" sz="2000" dirty="0" err="1" smtClean="0"/>
                        <a:t>y</a:t>
                      </a:r>
                      <a:endParaRPr lang="en-US" sz="2000" dirty="0" smtClean="0"/>
                    </a:p>
                  </a:txBody>
                  <a:tcPr/>
                </a:tc>
              </a:tr>
              <a:tr h="40535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Variables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x</a:t>
                      </a:r>
                      <a:r>
                        <a:rPr lang="en-US" sz="2000" baseline="-25000" dirty="0" smtClean="0">
                          <a:latin typeface="+mn-lt"/>
                        </a:rPr>
                        <a:t>1</a:t>
                      </a:r>
                      <a:r>
                        <a:rPr lang="en-US" sz="2000" dirty="0" smtClean="0">
                          <a:latin typeface="+mn-lt"/>
                        </a:rPr>
                        <a:t>, …, </a:t>
                      </a:r>
                      <a:r>
                        <a:rPr lang="en-US" sz="2000" dirty="0" err="1" smtClean="0">
                          <a:latin typeface="+mn-lt"/>
                        </a:rPr>
                        <a:t>x</a:t>
                      </a:r>
                      <a:r>
                        <a:rPr lang="en-US" sz="2000" baseline="-25000" dirty="0" err="1" smtClean="0">
                          <a:latin typeface="+mn-lt"/>
                        </a:rPr>
                        <a:t>n</a:t>
                      </a:r>
                      <a:endParaRPr lang="en-US" sz="2000" baseline="-250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y</a:t>
                      </a:r>
                      <a:r>
                        <a:rPr lang="en-US" sz="2000" baseline="-25000" dirty="0" smtClean="0">
                          <a:latin typeface="+mn-lt"/>
                        </a:rPr>
                        <a:t>1</a:t>
                      </a:r>
                      <a:r>
                        <a:rPr lang="en-US" sz="2000" dirty="0" smtClean="0">
                          <a:latin typeface="+mn-lt"/>
                        </a:rPr>
                        <a:t>,…, </a:t>
                      </a:r>
                      <a:r>
                        <a:rPr lang="en-US" sz="2000" dirty="0" err="1" smtClean="0">
                          <a:latin typeface="+mn-lt"/>
                        </a:rPr>
                        <a:t>y</a:t>
                      </a:r>
                      <a:r>
                        <a:rPr lang="en-US" sz="2000" baseline="-25000" dirty="0" err="1" smtClean="0">
                          <a:latin typeface="+mn-lt"/>
                        </a:rPr>
                        <a:t>m</a:t>
                      </a:r>
                      <a:endParaRPr lang="en-US" sz="2000" baseline="-25000" dirty="0" smtClean="0">
                        <a:latin typeface="+mn-lt"/>
                      </a:endParaRPr>
                    </a:p>
                  </a:txBody>
                  <a:tcPr/>
                </a:tc>
              </a:tr>
              <a:tr h="36764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Constraint matrix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A</a:t>
                      </a:r>
                      <a:r>
                        <a:rPr lang="en-US" sz="2000" baseline="30000" dirty="0" smtClean="0">
                          <a:latin typeface="+mn-lt"/>
                        </a:rPr>
                        <a:t>T</a:t>
                      </a:r>
                      <a:endParaRPr lang="en-US" sz="2000" baseline="30000" dirty="0">
                        <a:latin typeface="+mn-lt"/>
                      </a:endParaRPr>
                    </a:p>
                  </a:txBody>
                  <a:tcPr/>
                </a:tc>
              </a:tr>
              <a:tr h="37707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Right-hand vector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</a:t>
                      </a:r>
                      <a:endParaRPr lang="en-US" sz="2000" baseline="30000" dirty="0">
                        <a:latin typeface="+mn-lt"/>
                      </a:endParaRPr>
                    </a:p>
                  </a:txBody>
                  <a:tcPr/>
                </a:tc>
              </a:tr>
              <a:tr h="75327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Constraints</a:t>
                      </a:r>
                    </a:p>
                    <a:p>
                      <a:r>
                        <a:rPr lang="en-US" sz="2000" dirty="0" smtClean="0"/>
                        <a:t>versus</a:t>
                      </a:r>
                    </a:p>
                    <a:p>
                      <a:r>
                        <a:rPr lang="en-US" sz="2000" dirty="0" smtClean="0"/>
                        <a:t>Variables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i</a:t>
                      </a:r>
                      <a:r>
                        <a:rPr lang="en-US" sz="2000" baseline="30000" dirty="0" err="1" smtClean="0"/>
                        <a:t>th</a:t>
                      </a:r>
                      <a:r>
                        <a:rPr lang="en-US" sz="2000" baseline="0" dirty="0" smtClean="0"/>
                        <a:t> constraint:  </a:t>
                      </a:r>
                      <a:r>
                        <a:rPr lang="en-US" sz="2000" dirty="0" smtClean="0">
                          <a:latin typeface="cmsy10"/>
                        </a:rPr>
                        <a:t>·</a:t>
                      </a:r>
                      <a:r>
                        <a:rPr lang="en-US" sz="200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i</a:t>
                      </a:r>
                      <a:r>
                        <a:rPr lang="en-US" sz="2000" baseline="30000" dirty="0" err="1" smtClean="0"/>
                        <a:t>th</a:t>
                      </a:r>
                      <a:r>
                        <a:rPr lang="en-US" sz="2000" baseline="0" dirty="0" smtClean="0"/>
                        <a:t> constraint:  </a:t>
                      </a:r>
                      <a:r>
                        <a:rPr lang="en-US" sz="2000" dirty="0" smtClean="0">
                          <a:latin typeface="cmsy10"/>
                        </a:rPr>
                        <a:t>¸</a:t>
                      </a:r>
                      <a:endParaRPr lang="en-US" sz="2000" dirty="0" smtClean="0"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i</a:t>
                      </a:r>
                      <a:r>
                        <a:rPr lang="en-US" sz="2000" baseline="30000" dirty="0" err="1" smtClean="0"/>
                        <a:t>th</a:t>
                      </a:r>
                      <a:r>
                        <a:rPr lang="en-US" sz="2000" baseline="0" dirty="0" smtClean="0"/>
                        <a:t> constraint:  =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+mn-lt"/>
                        </a:rPr>
                        <a:t>x</a:t>
                      </a:r>
                      <a:r>
                        <a:rPr lang="en-US" sz="2000" baseline="-25000" dirty="0" err="1" smtClean="0">
                          <a:latin typeface="+mn-lt"/>
                        </a:rPr>
                        <a:t>j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smtClean="0">
                          <a:latin typeface="cmsy10"/>
                        </a:rPr>
                        <a:t>¸</a:t>
                      </a:r>
                      <a:r>
                        <a:rPr lang="en-US" sz="2000" dirty="0" smtClean="0"/>
                        <a:t>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+mn-lt"/>
                        </a:rPr>
                        <a:t>x</a:t>
                      </a:r>
                      <a:r>
                        <a:rPr lang="en-US" sz="2000" baseline="-25000" dirty="0" err="1" smtClean="0">
                          <a:latin typeface="+mn-lt"/>
                        </a:rPr>
                        <a:t>j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smtClean="0">
                          <a:latin typeface="cmsy10"/>
                        </a:rPr>
                        <a:t>·</a:t>
                      </a:r>
                      <a:r>
                        <a:rPr lang="en-US" sz="2000" dirty="0" smtClean="0"/>
                        <a:t>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+mn-lt"/>
                        </a:rPr>
                        <a:t>x</a:t>
                      </a:r>
                      <a:r>
                        <a:rPr lang="en-US" sz="2000" baseline="-25000" dirty="0" err="1" smtClean="0">
                          <a:latin typeface="+mn-lt"/>
                        </a:rPr>
                        <a:t>j</a:t>
                      </a:r>
                      <a:r>
                        <a:rPr lang="en-US" sz="2000" baseline="0" dirty="0" smtClean="0">
                          <a:latin typeface="+mn-lt"/>
                        </a:rPr>
                        <a:t> unrestricted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+mn-lt"/>
                        </a:rPr>
                        <a:t>y</a:t>
                      </a:r>
                      <a:r>
                        <a:rPr lang="en-US" sz="2000" baseline="-25000" dirty="0" err="1" smtClean="0">
                          <a:latin typeface="+mn-lt"/>
                        </a:rPr>
                        <a:t>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>
                          <a:latin typeface="cmsy10"/>
                        </a:rPr>
                        <a:t>¸</a:t>
                      </a:r>
                      <a:r>
                        <a:rPr lang="en-US" sz="2000" dirty="0" smtClean="0"/>
                        <a:t>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+mn-lt"/>
                        </a:rPr>
                        <a:t>y</a:t>
                      </a:r>
                      <a:r>
                        <a:rPr lang="en-US" sz="2000" baseline="-25000" dirty="0" err="1" smtClean="0">
                          <a:latin typeface="+mn-lt"/>
                        </a:rPr>
                        <a:t>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>
                          <a:latin typeface="cmsy10"/>
                        </a:rPr>
                        <a:t>·</a:t>
                      </a:r>
                      <a:r>
                        <a:rPr lang="en-US" sz="2000" dirty="0" smtClean="0"/>
                        <a:t>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+mn-lt"/>
                        </a:rPr>
                        <a:t>y</a:t>
                      </a:r>
                      <a:r>
                        <a:rPr lang="en-US" sz="2000" baseline="-25000" dirty="0" err="1" smtClean="0">
                          <a:latin typeface="+mn-lt"/>
                        </a:rPr>
                        <a:t>i</a:t>
                      </a:r>
                      <a:r>
                        <a:rPr lang="en-US" sz="2000" dirty="0" smtClean="0"/>
                        <a:t> unrestricted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j</a:t>
                      </a:r>
                      <a:r>
                        <a:rPr lang="en-US" sz="2000" baseline="30000" dirty="0" err="1" smtClean="0"/>
                        <a:t>th</a:t>
                      </a:r>
                      <a:r>
                        <a:rPr lang="en-US" sz="2000" dirty="0" smtClean="0"/>
                        <a:t> constraint: </a:t>
                      </a:r>
                      <a:r>
                        <a:rPr lang="en-US" sz="2000" dirty="0" smtClean="0">
                          <a:latin typeface="cmsy10"/>
                        </a:rPr>
                        <a:t>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j</a:t>
                      </a:r>
                      <a:r>
                        <a:rPr lang="en-US" sz="2000" baseline="30000" dirty="0" err="1" smtClean="0"/>
                        <a:t>th</a:t>
                      </a:r>
                      <a:r>
                        <a:rPr lang="en-US" sz="2000" dirty="0" smtClean="0"/>
                        <a:t> constraint: </a:t>
                      </a:r>
                      <a:r>
                        <a:rPr lang="en-US" sz="2000" dirty="0" smtClean="0">
                          <a:latin typeface="cmsy10"/>
                        </a:rPr>
                        <a:t>·</a:t>
                      </a:r>
                      <a:endParaRPr lang="en-US" sz="2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j</a:t>
                      </a:r>
                      <a:r>
                        <a:rPr lang="en-US" sz="2000" baseline="30000" dirty="0" err="1" smtClean="0"/>
                        <a:t>th</a:t>
                      </a:r>
                      <a:r>
                        <a:rPr lang="en-US" sz="2000" dirty="0" smtClean="0"/>
                        <a:t> constraint:</a:t>
                      </a:r>
                      <a:r>
                        <a:rPr lang="en-US" sz="2000" baseline="0" dirty="0" smtClean="0"/>
                        <a:t> =</a:t>
                      </a:r>
                      <a:endParaRPr lang="en-US" sz="20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3996762" y="4001215"/>
            <a:ext cx="453108" cy="73788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780844" y="4002045"/>
            <a:ext cx="584462" cy="7270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569244" y="2029108"/>
            <a:ext cx="23326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for all </a:t>
            </a:r>
            <a:r>
              <a:rPr lang="en-US" sz="2000" dirty="0" err="1" smtClean="0">
                <a:solidFill>
                  <a:srgbClr val="FF0000"/>
                </a:solidFill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,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equality holds either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for primal or dual 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>
            <a:stCxn id="10" idx="1"/>
            <a:endCxn id="8" idx="7"/>
          </p:cNvCxnSpPr>
          <p:nvPr/>
        </p:nvCxnSpPr>
        <p:spPr>
          <a:xfrm rot="10800000" flipV="1">
            <a:off x="4383514" y="2536939"/>
            <a:ext cx="2185730" cy="1572335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0" idx="1"/>
            <a:endCxn id="9" idx="7"/>
          </p:cNvCxnSpPr>
          <p:nvPr/>
        </p:nvCxnSpPr>
        <p:spPr>
          <a:xfrm rot="10800000" flipV="1">
            <a:off x="5279714" y="2536940"/>
            <a:ext cx="1289531" cy="1571572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821104" y="5207018"/>
            <a:ext cx="502418" cy="737882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845969" y="5207848"/>
            <a:ext cx="584462" cy="727004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569244" y="3686978"/>
            <a:ext cx="23326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70C0"/>
                </a:solidFill>
              </a:rPr>
              <a:t>for all j,</a:t>
            </a:r>
            <a:br>
              <a:rPr lang="en-US" sz="2000" dirty="0" smtClean="0">
                <a:solidFill>
                  <a:srgbClr val="0070C0"/>
                </a:solidFill>
              </a:rPr>
            </a:br>
            <a:r>
              <a:rPr lang="en-US" sz="2000" dirty="0" smtClean="0">
                <a:solidFill>
                  <a:srgbClr val="0070C0"/>
                </a:solidFill>
              </a:rPr>
              <a:t>equality holds either</a:t>
            </a:r>
            <a:br>
              <a:rPr lang="en-US" sz="2000" dirty="0" smtClean="0">
                <a:solidFill>
                  <a:srgbClr val="0070C0"/>
                </a:solidFill>
              </a:rPr>
            </a:br>
            <a:r>
              <a:rPr lang="en-US" sz="2000" dirty="0" smtClean="0">
                <a:solidFill>
                  <a:srgbClr val="0070C0"/>
                </a:solidFill>
              </a:rPr>
              <a:t>for primal or dual</a:t>
            </a:r>
            <a:endParaRPr lang="en-US" sz="2000" dirty="0">
              <a:solidFill>
                <a:srgbClr val="0070C0"/>
              </a:solidFill>
            </a:endParaRPr>
          </a:p>
        </p:txBody>
      </p:sp>
      <p:cxnSp>
        <p:nvCxnSpPr>
          <p:cNvPr id="28" name="Straight Arrow Connector 27"/>
          <p:cNvCxnSpPr>
            <a:stCxn id="27" idx="1"/>
            <a:endCxn id="24" idx="7"/>
          </p:cNvCxnSpPr>
          <p:nvPr/>
        </p:nvCxnSpPr>
        <p:spPr>
          <a:xfrm rot="10800000" flipV="1">
            <a:off x="3249946" y="4194810"/>
            <a:ext cx="3319299" cy="1120268"/>
          </a:xfrm>
          <a:prstGeom prst="straightConnector1">
            <a:avLst/>
          </a:prstGeom>
          <a:ln w="19050">
            <a:solidFill>
              <a:srgbClr val="0070C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7" idx="1"/>
            <a:endCxn id="26" idx="7"/>
          </p:cNvCxnSpPr>
          <p:nvPr/>
        </p:nvCxnSpPr>
        <p:spPr>
          <a:xfrm rot="10800000" flipV="1">
            <a:off x="6344838" y="4194809"/>
            <a:ext cx="224406" cy="1119505"/>
          </a:xfrm>
          <a:prstGeom prst="straightConnector1">
            <a:avLst/>
          </a:prstGeom>
          <a:ln w="19050">
            <a:solidFill>
              <a:srgbClr val="0070C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49579" y="1376737"/>
            <a:ext cx="78650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Let x be feasible for primal and y be feasible for dual.</a:t>
            </a:r>
            <a:endParaRPr lang="en-US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7361929" y="3104491"/>
            <a:ext cx="747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and</a:t>
            </a:r>
            <a:endParaRPr lang="en-US" sz="28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7463720" y="4707824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cmsy10"/>
              </a:rPr>
              <a:t>,</a:t>
            </a:r>
            <a:endParaRPr lang="en-US" sz="2800" dirty="0">
              <a:latin typeface="cmsy1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835215" y="5248309"/>
            <a:ext cx="18007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x and y are</a:t>
            </a:r>
            <a:br>
              <a:rPr lang="en-US" sz="2400" dirty="0" smtClean="0"/>
            </a:br>
            <a:r>
              <a:rPr lang="en-US" sz="2400" dirty="0" smtClean="0"/>
              <a:t>both optimal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24" grpId="0" animBg="1"/>
      <p:bldP spid="26" grpId="0" animBg="1"/>
      <p:bldP spid="27" grpId="0"/>
      <p:bldP spid="33" grpId="0"/>
      <p:bldP spid="34" grpId="0"/>
      <p:bldP spid="35" grpId="0"/>
      <p:bldP spid="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534"/>
            <a:ext cx="8229600" cy="840729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6"/>
            <a:ext cx="8229600" cy="5617023"/>
          </a:xfrm>
        </p:spPr>
        <p:txBody>
          <a:bodyPr/>
          <a:lstStyle/>
          <a:p>
            <a:r>
              <a:rPr lang="en-US" dirty="0" smtClean="0"/>
              <a:t>Primal LP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sz="2800" dirty="0" smtClean="0"/>
          </a:p>
          <a:p>
            <a:r>
              <a:rPr lang="en-US" b="1" dirty="0" smtClean="0"/>
              <a:t>Challenge:</a:t>
            </a:r>
            <a:r>
              <a:rPr lang="en-US" dirty="0" smtClean="0"/>
              <a:t> What is the dual?</a:t>
            </a:r>
          </a:p>
          <a:p>
            <a:r>
              <a:rPr lang="en-US" dirty="0" smtClean="0"/>
              <a:t>What are CS conditions?</a:t>
            </a:r>
          </a:p>
          <a:p>
            <a:endParaRPr lang="en-US" sz="3600" dirty="0" smtClean="0"/>
          </a:p>
          <a:p>
            <a:r>
              <a:rPr lang="en-US" b="1" dirty="0" smtClean="0"/>
              <a:t>Claim:</a:t>
            </a:r>
            <a:r>
              <a:rPr lang="en-US" dirty="0" smtClean="0"/>
              <a:t> Optimal primal solution is (3,0,5/3).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Can you prove it?</a:t>
            </a:r>
          </a:p>
        </p:txBody>
      </p:sp>
      <p:pic>
        <p:nvPicPr>
          <p:cNvPr id="9" name="Picture 8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853595" y="1015267"/>
            <a:ext cx="2998344" cy="1752972"/>
          </a:xfrm>
          <a:prstGeom prst="rect">
            <a:avLst/>
          </a:prstGeom>
          <a:noFill/>
          <a:ln/>
          <a:effectLst/>
        </p:spPr>
      </p:pic>
      <p:pic>
        <p:nvPicPr>
          <p:cNvPr id="1026" name="Picture 2" descr="C:\Users\Nick\AppData\Local\Microsoft\Windows\Temporary Internet Files\Content.IE5\5AE0707C\MCj0295377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05625" y="3158653"/>
            <a:ext cx="2412749" cy="16582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534"/>
            <a:ext cx="8229600" cy="840729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6"/>
            <a:ext cx="8229600" cy="561702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sz="2800" dirty="0" smtClean="0"/>
          </a:p>
          <a:p>
            <a:endParaRPr lang="en-US" sz="1400" dirty="0" smtClean="0"/>
          </a:p>
          <a:p>
            <a:r>
              <a:rPr lang="en-US" sz="2800" dirty="0" smtClean="0"/>
              <a:t>CS conditions:</a:t>
            </a:r>
          </a:p>
          <a:p>
            <a:pPr lvl="1">
              <a:spcBef>
                <a:spcPts val="0"/>
              </a:spcBef>
              <a:tabLst>
                <a:tab pos="4059238" algn="l"/>
              </a:tabLst>
            </a:pPr>
            <a:r>
              <a:rPr lang="en-US" sz="2400" dirty="0" smtClean="0"/>
              <a:t>Either </a:t>
            </a:r>
            <a:r>
              <a:rPr lang="en-US" sz="2400" dirty="0" smtClean="0">
                <a:latin typeface="Calibri"/>
              </a:rPr>
              <a:t>x</a:t>
            </a:r>
            <a:r>
              <a:rPr lang="en-US" sz="2400" baseline="-25000" dirty="0" smtClean="0">
                <a:latin typeface="Calibri"/>
              </a:rPr>
              <a:t>1</a:t>
            </a:r>
            <a:r>
              <a:rPr lang="en-US" sz="2400" dirty="0" smtClean="0"/>
              <a:t>+</a:t>
            </a:r>
            <a:r>
              <a:rPr lang="en-US" sz="2400" dirty="0" smtClean="0">
                <a:latin typeface="Calibri"/>
              </a:rPr>
              <a:t>2x</a:t>
            </a:r>
            <a:r>
              <a:rPr lang="en-US" sz="2400" baseline="-25000" dirty="0" smtClean="0">
                <a:latin typeface="Calibri"/>
              </a:rPr>
              <a:t>2</a:t>
            </a:r>
            <a:r>
              <a:rPr lang="en-US" sz="2400" dirty="0" smtClean="0"/>
              <a:t>+</a:t>
            </a:r>
            <a:r>
              <a:rPr lang="en-US" sz="2400" dirty="0" smtClean="0">
                <a:latin typeface="Calibri"/>
              </a:rPr>
              <a:t>3x</a:t>
            </a:r>
            <a:r>
              <a:rPr lang="en-US" sz="2400" baseline="-25000" dirty="0" smtClean="0">
                <a:latin typeface="Calibri"/>
              </a:rPr>
              <a:t>3</a:t>
            </a:r>
            <a:r>
              <a:rPr lang="en-US" sz="2400" dirty="0" smtClean="0"/>
              <a:t>=8	or </a:t>
            </a:r>
            <a:r>
              <a:rPr lang="en-US" sz="2400" dirty="0" smtClean="0">
                <a:latin typeface="Calibri"/>
              </a:rPr>
              <a:t>y</a:t>
            </a:r>
            <a:r>
              <a:rPr lang="en-US" sz="2400" baseline="-25000" dirty="0" smtClean="0">
                <a:latin typeface="Calibri"/>
              </a:rPr>
              <a:t>2</a:t>
            </a:r>
            <a:r>
              <a:rPr lang="en-US" sz="2400" dirty="0" smtClean="0">
                <a:latin typeface="Calibri"/>
              </a:rPr>
              <a:t>=0</a:t>
            </a:r>
          </a:p>
          <a:p>
            <a:pPr lvl="1">
              <a:spcBef>
                <a:spcPts val="0"/>
              </a:spcBef>
              <a:tabLst>
                <a:tab pos="4059238" algn="l"/>
              </a:tabLst>
            </a:pPr>
            <a:r>
              <a:rPr lang="en-US" sz="2400" dirty="0" smtClean="0"/>
              <a:t>Either </a:t>
            </a:r>
            <a:r>
              <a:rPr lang="en-US" sz="2400" dirty="0" smtClean="0">
                <a:latin typeface="Calibri"/>
              </a:rPr>
              <a:t>4x</a:t>
            </a:r>
            <a:r>
              <a:rPr lang="en-US" sz="2400" baseline="-25000" dirty="0" smtClean="0">
                <a:latin typeface="Calibri"/>
              </a:rPr>
              <a:t>2</a:t>
            </a:r>
            <a:r>
              <a:rPr lang="en-US" sz="2400" dirty="0" smtClean="0"/>
              <a:t>+</a:t>
            </a:r>
            <a:r>
              <a:rPr lang="en-US" sz="2400" dirty="0" smtClean="0">
                <a:latin typeface="Calibri"/>
              </a:rPr>
              <a:t>5x</a:t>
            </a:r>
            <a:r>
              <a:rPr lang="en-US" sz="2400" baseline="-25000" dirty="0" smtClean="0">
                <a:latin typeface="Calibri"/>
              </a:rPr>
              <a:t>3</a:t>
            </a:r>
            <a:r>
              <a:rPr lang="en-US" sz="2400" dirty="0" smtClean="0"/>
              <a:t>=2	or </a:t>
            </a:r>
            <a:r>
              <a:rPr lang="en-US" sz="2400" dirty="0" smtClean="0">
                <a:latin typeface="Calibri"/>
              </a:rPr>
              <a:t>y</a:t>
            </a:r>
            <a:r>
              <a:rPr lang="en-US" sz="2400" baseline="-25000" dirty="0" smtClean="0">
                <a:latin typeface="Calibri"/>
              </a:rPr>
              <a:t>3</a:t>
            </a:r>
            <a:r>
              <a:rPr lang="en-US" sz="2400" dirty="0" smtClean="0">
                <a:latin typeface="Calibri"/>
              </a:rPr>
              <a:t>=0</a:t>
            </a:r>
          </a:p>
          <a:p>
            <a:pPr lvl="1">
              <a:spcBef>
                <a:spcPts val="0"/>
              </a:spcBef>
              <a:tabLst>
                <a:tab pos="4059238" algn="l"/>
              </a:tabLst>
            </a:pPr>
            <a:r>
              <a:rPr lang="en-US" sz="2400" dirty="0" smtClean="0">
                <a:latin typeface="Calibri"/>
              </a:rPr>
              <a:t>Either y</a:t>
            </a:r>
            <a:r>
              <a:rPr lang="en-US" sz="2400" baseline="-25000" dirty="0" smtClean="0">
                <a:latin typeface="Calibri"/>
              </a:rPr>
              <a:t>1</a:t>
            </a:r>
            <a:r>
              <a:rPr lang="en-US" sz="2400" dirty="0" smtClean="0">
                <a:latin typeface="Calibri"/>
              </a:rPr>
              <a:t>+2y+2+4y</a:t>
            </a:r>
            <a:r>
              <a:rPr lang="en-US" sz="2400" baseline="-25000" dirty="0" smtClean="0">
                <a:latin typeface="Calibri"/>
              </a:rPr>
              <a:t>3</a:t>
            </a:r>
            <a:r>
              <a:rPr lang="en-US" sz="2400" dirty="0" smtClean="0">
                <a:latin typeface="Calibri"/>
              </a:rPr>
              <a:t>=6	or x</a:t>
            </a:r>
            <a:r>
              <a:rPr lang="en-US" sz="2400" baseline="-25000" dirty="0" smtClean="0">
                <a:latin typeface="Calibri"/>
              </a:rPr>
              <a:t>2</a:t>
            </a:r>
            <a:r>
              <a:rPr lang="en-US" sz="2400" dirty="0" smtClean="0">
                <a:latin typeface="Calibri"/>
              </a:rPr>
              <a:t>=0</a:t>
            </a:r>
          </a:p>
          <a:p>
            <a:pPr lvl="1">
              <a:spcBef>
                <a:spcPts val="0"/>
              </a:spcBef>
              <a:tabLst>
                <a:tab pos="4059238" algn="l"/>
              </a:tabLst>
            </a:pPr>
            <a:r>
              <a:rPr lang="en-US" sz="2400" dirty="0" smtClean="0">
                <a:latin typeface="Calibri"/>
              </a:rPr>
              <a:t>Either 3y</a:t>
            </a:r>
            <a:r>
              <a:rPr lang="en-US" sz="2400" baseline="-25000" dirty="0" smtClean="0">
                <a:latin typeface="Calibri"/>
              </a:rPr>
              <a:t>2</a:t>
            </a:r>
            <a:r>
              <a:rPr lang="en-US" sz="2400" dirty="0" smtClean="0">
                <a:latin typeface="Calibri"/>
              </a:rPr>
              <a:t>+5y</a:t>
            </a:r>
            <a:r>
              <a:rPr lang="en-US" sz="2400" baseline="-25000" dirty="0" smtClean="0">
                <a:latin typeface="Calibri"/>
              </a:rPr>
              <a:t>3</a:t>
            </a:r>
            <a:r>
              <a:rPr lang="en-US" sz="2400" dirty="0" smtClean="0">
                <a:latin typeface="Calibri"/>
              </a:rPr>
              <a:t>=-1	or x</a:t>
            </a:r>
            <a:r>
              <a:rPr lang="en-US" sz="2400" baseline="-25000" dirty="0" smtClean="0">
                <a:latin typeface="Calibri"/>
              </a:rPr>
              <a:t>3</a:t>
            </a:r>
            <a:r>
              <a:rPr lang="en-US" sz="2400" dirty="0" smtClean="0">
                <a:latin typeface="Calibri"/>
              </a:rPr>
              <a:t>=0</a:t>
            </a:r>
          </a:p>
          <a:p>
            <a:endParaRPr lang="en-US" sz="1050" dirty="0" smtClean="0"/>
          </a:p>
          <a:p>
            <a:r>
              <a:rPr lang="en-US" sz="2800" dirty="0" smtClean="0"/>
              <a:t>x=(3,0,5/3) </a:t>
            </a:r>
            <a:r>
              <a:rPr lang="en-US" sz="2800" dirty="0" smtClean="0">
                <a:latin typeface="cmsy10"/>
              </a:rPr>
              <a:t>)</a:t>
            </a:r>
            <a:r>
              <a:rPr lang="en-US" sz="2800" dirty="0" smtClean="0"/>
              <a:t> y must satisfy: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latin typeface="Calibri"/>
              </a:rPr>
              <a:t>y</a:t>
            </a:r>
            <a:r>
              <a:rPr lang="en-US" sz="2400" baseline="-25000" dirty="0" smtClean="0">
                <a:latin typeface="Calibri"/>
              </a:rPr>
              <a:t>1</a:t>
            </a:r>
            <a:r>
              <a:rPr lang="en-US" sz="2400" dirty="0" smtClean="0">
                <a:latin typeface="Calibri"/>
              </a:rPr>
              <a:t>+y</a:t>
            </a:r>
            <a:r>
              <a:rPr lang="en-US" sz="2400" baseline="-25000" dirty="0" smtClean="0">
                <a:latin typeface="Calibri"/>
              </a:rPr>
              <a:t>2</a:t>
            </a:r>
            <a:r>
              <a:rPr lang="en-US" sz="2400" dirty="0" smtClean="0">
                <a:latin typeface="Calibri"/>
              </a:rPr>
              <a:t>=5</a:t>
            </a:r>
            <a:r>
              <a:rPr lang="en-US" sz="2400" dirty="0" smtClean="0"/>
              <a:t>		</a:t>
            </a:r>
            <a:r>
              <a:rPr lang="en-US" sz="2400" dirty="0" smtClean="0">
                <a:latin typeface="Calibri"/>
              </a:rPr>
              <a:t>y</a:t>
            </a:r>
            <a:r>
              <a:rPr lang="en-US" sz="2400" baseline="-25000" dirty="0" smtClean="0">
                <a:latin typeface="Calibri"/>
              </a:rPr>
              <a:t>3</a:t>
            </a:r>
            <a:r>
              <a:rPr lang="en-US" sz="2400" dirty="0" smtClean="0">
                <a:latin typeface="Calibri"/>
              </a:rPr>
              <a:t>=0</a:t>
            </a:r>
            <a:r>
              <a:rPr lang="en-US" sz="2400" dirty="0" smtClean="0"/>
              <a:t>		</a:t>
            </a:r>
            <a:r>
              <a:rPr lang="en-US" sz="2400" dirty="0" smtClean="0">
                <a:latin typeface="Calibri"/>
              </a:rPr>
              <a:t>y</a:t>
            </a:r>
            <a:r>
              <a:rPr lang="en-US" sz="2400" baseline="-25000" dirty="0" smtClean="0">
                <a:latin typeface="Calibri"/>
              </a:rPr>
              <a:t>2</a:t>
            </a:r>
            <a:r>
              <a:rPr lang="en-US" sz="2400" dirty="0" smtClean="0">
                <a:latin typeface="Calibri"/>
              </a:rPr>
              <a:t>+5y</a:t>
            </a:r>
            <a:r>
              <a:rPr lang="en-US" sz="2400" baseline="-25000" dirty="0" smtClean="0">
                <a:latin typeface="Calibri"/>
              </a:rPr>
              <a:t>3</a:t>
            </a:r>
            <a:r>
              <a:rPr lang="en-US" sz="2400" dirty="0" smtClean="0"/>
              <a:t>=-1</a:t>
            </a:r>
          </a:p>
          <a:p>
            <a:pPr lvl="1">
              <a:buNone/>
            </a:pP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y = (16/3, -1/3, 0)</a:t>
            </a:r>
          </a:p>
        </p:txBody>
      </p:sp>
      <p:pic>
        <p:nvPicPr>
          <p:cNvPr id="9" name="Picture 8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 bwMode="auto">
          <a:xfrm>
            <a:off x="864021" y="824349"/>
            <a:ext cx="2998344" cy="1752972"/>
          </a:xfrm>
          <a:prstGeom prst="rect">
            <a:avLst/>
          </a:prstGeom>
          <a:noFill/>
          <a:ln/>
          <a:effectLst/>
        </p:spPr>
      </p:pic>
      <p:pic>
        <p:nvPicPr>
          <p:cNvPr id="10" name="Picture 9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 bwMode="auto">
          <a:xfrm>
            <a:off x="5475049" y="824349"/>
            <a:ext cx="3201639" cy="2108508"/>
          </a:xfrm>
          <a:prstGeom prst="rect">
            <a:avLst/>
          </a:prstGeom>
          <a:noFill/>
          <a:ln/>
          <a:effectLst/>
        </p:spPr>
      </p:pic>
      <p:sp>
        <p:nvSpPr>
          <p:cNvPr id="11" name="TextBox 10"/>
          <p:cNvSpPr txBox="1"/>
          <p:nvPr/>
        </p:nvSpPr>
        <p:spPr>
          <a:xfrm>
            <a:off x="1658824" y="413182"/>
            <a:ext cx="1152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Primal LP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34908" y="403133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Dual LP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011"/>
            <a:ext cx="8229600" cy="96130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Complementary Slackness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6336"/>
            <a:ext cx="8229600" cy="504094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Gives </a:t>
            </a:r>
            <a:r>
              <a:rPr lang="en-US" dirty="0" smtClean="0">
                <a:solidFill>
                  <a:srgbClr val="00B050"/>
                </a:solidFill>
              </a:rPr>
              <a:t>“optimality conditions”</a:t>
            </a:r>
            <a:r>
              <a:rPr lang="en-US" dirty="0" smtClean="0"/>
              <a:t> that must be satisfied by optimal primal and dual solutions</a:t>
            </a:r>
          </a:p>
          <a:p>
            <a:r>
              <a:rPr lang="en-US" dirty="0" smtClean="0"/>
              <a:t>(Sometimes) gives useful way to compute optimum dual from optimum primal</a:t>
            </a:r>
          </a:p>
          <a:p>
            <a:pPr lvl="1"/>
            <a:r>
              <a:rPr lang="en-US" dirty="0" smtClean="0"/>
              <a:t>More about this in Assignment 3</a:t>
            </a:r>
          </a:p>
          <a:p>
            <a:r>
              <a:rPr lang="en-US" dirty="0" smtClean="0"/>
              <a:t>Extremely useful in </a:t>
            </a:r>
            <a:r>
              <a:rPr lang="en-US" dirty="0" smtClean="0">
                <a:solidFill>
                  <a:srgbClr val="FF0000"/>
                </a:solidFill>
              </a:rPr>
              <a:t>“primal-dual algorithms”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Much more of this in</a:t>
            </a:r>
          </a:p>
          <a:p>
            <a:pPr lvl="1"/>
            <a:r>
              <a:rPr lang="en-US" dirty="0" smtClean="0"/>
              <a:t>C&amp;O 351: Network Flows</a:t>
            </a:r>
          </a:p>
          <a:p>
            <a:pPr lvl="1"/>
            <a:r>
              <a:rPr lang="en-US" dirty="0" smtClean="0"/>
              <a:t>C&amp;O 450/650: Combinatorial Optimization</a:t>
            </a:r>
          </a:p>
          <a:p>
            <a:pPr lvl="1"/>
            <a:r>
              <a:rPr lang="en-US" dirty="0" smtClean="0"/>
              <a:t>C&amp;O 754: Approximation Algorithms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9500"/>
          </a:xfrm>
        </p:spPr>
        <p:txBody>
          <a:bodyPr/>
          <a:lstStyle/>
          <a:p>
            <a:r>
              <a:rPr lang="en-US" dirty="0" smtClean="0"/>
              <a:t>We’ve now finished C&amp;O 350!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30200" y="4025900"/>
            <a:ext cx="8458200" cy="2667000"/>
          </a:xfrm>
        </p:spPr>
        <p:txBody>
          <a:bodyPr>
            <a:normAutofit/>
          </a:bodyPr>
          <a:lstStyle/>
          <a:p>
            <a:r>
              <a:rPr lang="en-US" dirty="0" smtClean="0"/>
              <a:t>Actually, they will cover 2 topics that we won’t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Revised Simplex Method:</a:t>
            </a:r>
            <a:r>
              <a:rPr lang="en-US" dirty="0" smtClean="0"/>
              <a:t> A faster implementation of the algorithm we described</a:t>
            </a:r>
            <a:endParaRPr lang="en-US" baseline="30000" dirty="0" smtClean="0">
              <a:latin typeface="Calibri"/>
            </a:endParaRP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Sensitivity Analysis:</a:t>
            </a:r>
            <a:r>
              <a:rPr lang="en-US" dirty="0" smtClean="0"/>
              <a:t> If we change c or b, how does optimum solution change?</a:t>
            </a:r>
            <a:endParaRPr lang="en-US" dirty="0"/>
          </a:p>
        </p:txBody>
      </p:sp>
      <p:pic>
        <p:nvPicPr>
          <p:cNvPr id="2054" name="Picture 6" descr="C:\Users\Nick\AppData\Local\Microsoft\Windows\Temporary Internet Files\Content.IE5\9K72CHYF\MCj0424044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1500" y="945049"/>
            <a:ext cx="2922588" cy="3007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438"/>
            <a:ext cx="8229600" cy="1031648"/>
          </a:xfrm>
        </p:spPr>
        <p:txBody>
          <a:bodyPr/>
          <a:lstStyle/>
          <a:p>
            <a:r>
              <a:rPr lang="en-US" dirty="0" smtClean="0"/>
              <a:t>Computational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95273"/>
            <a:ext cx="8315011" cy="5061038"/>
          </a:xfrm>
        </p:spPr>
        <p:txBody>
          <a:bodyPr/>
          <a:lstStyle/>
          <a:p>
            <a:r>
              <a:rPr lang="en-US" dirty="0" smtClean="0"/>
              <a:t>Field that seeks to understand </a:t>
            </a:r>
            <a:r>
              <a:rPr lang="en-US" dirty="0" smtClean="0">
                <a:solidFill>
                  <a:srgbClr val="FF0000"/>
                </a:solidFill>
              </a:rPr>
              <a:t>how efficiently</a:t>
            </a:r>
            <a:r>
              <a:rPr lang="en-US" dirty="0" smtClean="0"/>
              <a:t> computational problems can be solved</a:t>
            </a:r>
          </a:p>
          <a:p>
            <a:pPr lvl="1"/>
            <a:r>
              <a:rPr lang="en-US" dirty="0" smtClean="0"/>
              <a:t>See CS 360, 365, 466, 764…</a:t>
            </a:r>
          </a:p>
          <a:p>
            <a:r>
              <a:rPr lang="en-US" dirty="0" smtClean="0"/>
              <a:t>What does </a:t>
            </a:r>
            <a:r>
              <a:rPr lang="en-US" dirty="0" smtClean="0">
                <a:solidFill>
                  <a:srgbClr val="FF0000"/>
                </a:solidFill>
              </a:rPr>
              <a:t>“efficiently”</a:t>
            </a:r>
            <a:r>
              <a:rPr lang="en-US" dirty="0" smtClean="0"/>
              <a:t> mean?</a:t>
            </a:r>
          </a:p>
          <a:p>
            <a:pPr lvl="1"/>
            <a:r>
              <a:rPr lang="en-US" dirty="0" smtClean="0"/>
              <a:t>If problem input has size </a:t>
            </a:r>
            <a:r>
              <a:rPr lang="en-US" b="1" dirty="0" smtClean="0">
                <a:solidFill>
                  <a:srgbClr val="0070C0"/>
                </a:solidFill>
              </a:rPr>
              <a:t>n</a:t>
            </a:r>
            <a:r>
              <a:rPr lang="en-US" dirty="0" smtClean="0"/>
              <a:t>, how much time to compute solution?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(as a function of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n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lvl="1"/>
            <a:r>
              <a:rPr lang="en-US" dirty="0" smtClean="0"/>
              <a:t>Problem can be solved </a:t>
            </a:r>
            <a:r>
              <a:rPr lang="en-US" dirty="0" smtClean="0">
                <a:solidFill>
                  <a:srgbClr val="FF0000"/>
                </a:solidFill>
              </a:rPr>
              <a:t>“efficiently”</a:t>
            </a:r>
            <a:r>
              <a:rPr lang="en-US" dirty="0" smtClean="0"/>
              <a:t> if it can be solved in time </a:t>
            </a:r>
            <a:r>
              <a:rPr lang="en-US" dirty="0" smtClean="0">
                <a:latin typeface="cmsy10"/>
              </a:rPr>
              <a:t>·</a:t>
            </a:r>
            <a:r>
              <a:rPr lang="en-US" b="1" dirty="0" err="1" smtClean="0">
                <a:solidFill>
                  <a:srgbClr val="0070C0"/>
                </a:solidFill>
                <a:latin typeface="Calibri"/>
              </a:rPr>
              <a:t>n</a:t>
            </a:r>
            <a:r>
              <a:rPr lang="en-US" b="1" baseline="30000" dirty="0" err="1" smtClean="0">
                <a:solidFill>
                  <a:srgbClr val="0070C0"/>
                </a:solidFill>
                <a:latin typeface="Calibri"/>
              </a:rPr>
              <a:t>c</a:t>
            </a:r>
            <a:r>
              <a:rPr lang="en-US" dirty="0" smtClean="0"/>
              <a:t>, for some constant </a:t>
            </a:r>
            <a:r>
              <a:rPr lang="en-US" b="1" dirty="0" smtClean="0">
                <a:solidFill>
                  <a:srgbClr val="0070C0"/>
                </a:solidFill>
              </a:rPr>
              <a:t>c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P = class of problems that can be solved efficiently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7234"/>
            <a:ext cx="8229600" cy="1031648"/>
          </a:xfrm>
        </p:spPr>
        <p:txBody>
          <a:bodyPr/>
          <a:lstStyle/>
          <a:p>
            <a:r>
              <a:rPr lang="en-US" dirty="0" smtClean="0"/>
              <a:t>Computational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03" y="773728"/>
            <a:ext cx="8651630" cy="5727557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P = class of problems that can be solved efficiently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sz="2400" dirty="0" smtClean="0"/>
              <a:t>i.e., solved in time 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b="1" dirty="0" err="1" smtClean="0">
                <a:solidFill>
                  <a:srgbClr val="0070C0"/>
                </a:solidFill>
                <a:latin typeface="Calibri"/>
              </a:rPr>
              <a:t>n</a:t>
            </a:r>
            <a:r>
              <a:rPr lang="en-US" sz="2400" b="1" baseline="30000" dirty="0" err="1" smtClean="0">
                <a:solidFill>
                  <a:srgbClr val="0070C0"/>
                </a:solidFill>
                <a:latin typeface="Calibri"/>
              </a:rPr>
              <a:t>c</a:t>
            </a:r>
            <a:r>
              <a:rPr lang="en-US" sz="2400" dirty="0" smtClean="0"/>
              <a:t>, for some constant </a:t>
            </a:r>
            <a:r>
              <a:rPr lang="en-US" sz="2400" b="1" dirty="0" smtClean="0">
                <a:solidFill>
                  <a:srgbClr val="0070C0"/>
                </a:solidFill>
              </a:rPr>
              <a:t>c</a:t>
            </a:r>
            <a:r>
              <a:rPr lang="en-US" sz="2400" dirty="0" smtClean="0"/>
              <a:t>, where </a:t>
            </a:r>
            <a:r>
              <a:rPr lang="en-US" sz="2400" b="1" dirty="0" smtClean="0">
                <a:solidFill>
                  <a:srgbClr val="0070C0"/>
                </a:solidFill>
              </a:rPr>
              <a:t>n</a:t>
            </a:r>
            <a:r>
              <a:rPr lang="en-US" sz="2400" dirty="0" smtClean="0"/>
              <a:t>=input size.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Related topic: </a:t>
            </a:r>
            <a:r>
              <a:rPr lang="en-US" b="1" dirty="0" smtClean="0">
                <a:solidFill>
                  <a:srgbClr val="FF0000"/>
                </a:solidFill>
              </a:rPr>
              <a:t>certificates</a:t>
            </a:r>
          </a:p>
          <a:p>
            <a:pPr marL="742950" lvl="2" indent="-342900"/>
            <a:r>
              <a:rPr lang="en-US" sz="2800" dirty="0" smtClean="0"/>
              <a:t>Instead of studying efficiency, study </a:t>
            </a:r>
            <a:r>
              <a:rPr lang="en-US" sz="2800" b="1" dirty="0" smtClean="0">
                <a:solidFill>
                  <a:srgbClr val="FF0000"/>
                </a:solidFill>
              </a:rPr>
              <a:t>how easily can you certify the answer?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742950" lvl="2" indent="-342900"/>
            <a:r>
              <a:rPr lang="en-US" sz="2800" dirty="0" smtClean="0">
                <a:solidFill>
                  <a:srgbClr val="FF0000"/>
                </a:solidFill>
              </a:rPr>
              <a:t>NP = class of problems for which you can efficiently certify that “answer is yes”</a:t>
            </a:r>
          </a:p>
          <a:p>
            <a:pPr marL="742950" lvl="2" indent="-342900"/>
            <a:r>
              <a:rPr lang="en-US" sz="2800" dirty="0" err="1" smtClean="0">
                <a:solidFill>
                  <a:srgbClr val="0070C0"/>
                </a:solidFill>
              </a:rPr>
              <a:t>coNP</a:t>
            </a:r>
            <a:r>
              <a:rPr lang="en-US" sz="2800" dirty="0" smtClean="0">
                <a:solidFill>
                  <a:srgbClr val="0070C0"/>
                </a:solidFill>
              </a:rPr>
              <a:t> = class of problems for which you can efficiently certify that “answer is no”</a:t>
            </a:r>
          </a:p>
          <a:p>
            <a:pPr marL="342900" lvl="1" indent="-342900"/>
            <a:r>
              <a:rPr lang="en-US" sz="3200" dirty="0" smtClean="0"/>
              <a:t>Linear Programs</a:t>
            </a:r>
          </a:p>
          <a:p>
            <a:pPr marL="742950" lvl="2" indent="-342900"/>
            <a:r>
              <a:rPr lang="en-US" dirty="0" smtClean="0">
                <a:solidFill>
                  <a:srgbClr val="FF0000"/>
                </a:solidFill>
              </a:rPr>
              <a:t>Can certify that optimal value is large</a:t>
            </a:r>
            <a:endParaRPr lang="en-US" dirty="0" smtClean="0">
              <a:solidFill>
                <a:srgbClr val="0070C0"/>
              </a:solidFill>
            </a:endParaRPr>
          </a:p>
          <a:p>
            <a:pPr marL="742950" lvl="2" indent="-342900"/>
            <a:r>
              <a:rPr lang="en-US" dirty="0" smtClean="0">
                <a:solidFill>
                  <a:srgbClr val="0070C0"/>
                </a:solidFill>
              </a:rPr>
              <a:t>Can certify that optimal value is small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04419" y="5601446"/>
            <a:ext cx="30575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(by giving primal solution x)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04419" y="6033524"/>
            <a:ext cx="28427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(by giving dual solution y)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 rot="20356701" flipH="1">
            <a:off x="2407826" y="1159415"/>
            <a:ext cx="6027372" cy="2871218"/>
          </a:xfrm>
          <a:prstGeom prst="ellipse">
            <a:avLst/>
          </a:prstGeom>
          <a:solidFill>
            <a:srgbClr val="0070C0">
              <a:alpha val="3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 rot="1243299">
            <a:off x="673639" y="1153564"/>
            <a:ext cx="6027372" cy="2866876"/>
          </a:xfrm>
          <a:prstGeom prst="ellipse">
            <a:avLst/>
          </a:prstGeom>
          <a:solidFill>
            <a:srgbClr val="FF0000">
              <a:alpha val="32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7378"/>
            <a:ext cx="8229600" cy="1031648"/>
          </a:xfrm>
        </p:spPr>
        <p:txBody>
          <a:bodyPr/>
          <a:lstStyle/>
          <a:p>
            <a:r>
              <a:rPr lang="en-US" dirty="0" smtClean="0"/>
              <a:t>Computational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03" y="4541861"/>
            <a:ext cx="8651630" cy="1909188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b="1" dirty="0" smtClean="0"/>
              <a:t>Open Problem:</a:t>
            </a:r>
            <a:r>
              <a:rPr lang="en-US" dirty="0" smtClean="0"/>
              <a:t> Is P=NP?</a:t>
            </a:r>
          </a:p>
          <a:p>
            <a:pPr marL="742950" lvl="2" indent="-342900"/>
            <a:r>
              <a:rPr lang="en-US" dirty="0" smtClean="0"/>
              <a:t>Probably not</a:t>
            </a:r>
          </a:p>
          <a:p>
            <a:pPr marL="742950" lvl="2" indent="-342900"/>
            <a:r>
              <a:rPr lang="en-US" dirty="0" smtClean="0"/>
              <a:t>One of the </a:t>
            </a:r>
            <a:r>
              <a:rPr lang="en-US" dirty="0" smtClean="0">
                <a:hlinkClick r:id="rId2"/>
              </a:rPr>
              <a:t>7 most important problems in mathematics</a:t>
            </a:r>
            <a:endParaRPr lang="en-US" dirty="0" smtClean="0"/>
          </a:p>
          <a:p>
            <a:pPr marL="742950" lvl="2" indent="-342900"/>
            <a:r>
              <a:rPr lang="en-US" dirty="0" smtClean="0"/>
              <a:t>You win $1,000,000 if you solve it.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07251" y="894319"/>
            <a:ext cx="6735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NP</a:t>
            </a:r>
            <a:endParaRPr lang="en-US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792686" y="914418"/>
            <a:ext cx="10643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/>
              <a:t>coNP</a:t>
            </a:r>
            <a:endParaRPr lang="en-US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105320" y="1426876"/>
            <a:ext cx="195374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Can graph be colored</a:t>
            </a:r>
            <a:br>
              <a:rPr lang="en-US" sz="1600" dirty="0" smtClean="0"/>
            </a:br>
            <a:r>
              <a:rPr lang="en-US" sz="1600" dirty="0" smtClean="0"/>
              <a:t>with </a:t>
            </a:r>
            <a:r>
              <a:rPr lang="en-US" b="1" dirty="0" smtClean="0">
                <a:latin typeface="cmsy10"/>
              </a:rPr>
              <a:t>¸</a:t>
            </a:r>
            <a:r>
              <a:rPr lang="en-US" sz="1600" dirty="0" smtClean="0"/>
              <a:t> k colors?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3778182" y="1647942"/>
            <a:ext cx="16208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NP</a:t>
            </a:r>
            <a:r>
              <a:rPr lang="en-US" sz="2800" b="1" dirty="0" err="1" smtClean="0">
                <a:latin typeface="cmsy10"/>
              </a:rPr>
              <a:t>Å</a:t>
            </a:r>
            <a:r>
              <a:rPr lang="en-US" sz="2800" b="1" dirty="0" err="1" smtClean="0"/>
              <a:t>coNP</a:t>
            </a:r>
            <a:endParaRPr lang="en-U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968725" y="1426876"/>
            <a:ext cx="222060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Does </a:t>
            </a:r>
            <a:r>
              <a:rPr lang="en-US" sz="1600" i="1" dirty="0" smtClean="0"/>
              <a:t>every</a:t>
            </a:r>
            <a:r>
              <a:rPr lang="en-US" sz="1600" dirty="0" smtClean="0"/>
              <a:t> coloring</a:t>
            </a:r>
            <a:br>
              <a:rPr lang="en-US" sz="1600" dirty="0" smtClean="0"/>
            </a:br>
            <a:r>
              <a:rPr lang="en-US" sz="1600" dirty="0" smtClean="0"/>
              <a:t>of graph use </a:t>
            </a:r>
            <a:r>
              <a:rPr lang="en-US" b="1" dirty="0" smtClean="0">
                <a:latin typeface="cmsy10"/>
              </a:rPr>
              <a:t>·</a:t>
            </a:r>
            <a:r>
              <a:rPr lang="en-US" sz="1600" dirty="0" smtClean="0"/>
              <a:t> k colors?</a:t>
            </a:r>
            <a:endParaRPr lang="en-US" sz="1600" dirty="0"/>
          </a:p>
        </p:txBody>
      </p:sp>
      <p:sp>
        <p:nvSpPr>
          <p:cNvPr id="18" name="Oval 17"/>
          <p:cNvSpPr/>
          <p:nvPr/>
        </p:nvSpPr>
        <p:spPr>
          <a:xfrm>
            <a:off x="2843684" y="2632669"/>
            <a:ext cx="3446584" cy="144697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371032" y="2502046"/>
            <a:ext cx="4026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P</a:t>
            </a:r>
            <a:endParaRPr lang="en-US" sz="3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406385" y="2883886"/>
            <a:ext cx="27038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Sorting, string matching, breadth-first search, …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737984" y="2029778"/>
            <a:ext cx="1652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 LP value 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 k?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496829" y="2270945"/>
            <a:ext cx="224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 m a prime number?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537397" y="2120211"/>
            <a:ext cx="10748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Many</a:t>
            </a:r>
            <a:br>
              <a:rPr lang="en-US" sz="1600" b="1" dirty="0" smtClean="0"/>
            </a:br>
            <a:r>
              <a:rPr lang="en-US" sz="1600" dirty="0" smtClean="0"/>
              <a:t>interesting</a:t>
            </a:r>
            <a:br>
              <a:rPr lang="en-US" sz="1600" dirty="0" smtClean="0"/>
            </a:br>
            <a:r>
              <a:rPr lang="en-US" sz="1600" dirty="0" smtClean="0"/>
              <a:t>problems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6531428" y="2120211"/>
            <a:ext cx="10748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Many</a:t>
            </a:r>
            <a:br>
              <a:rPr lang="en-US" sz="1600" b="1" dirty="0" smtClean="0"/>
            </a:br>
            <a:r>
              <a:rPr lang="en-US" sz="1600" dirty="0" smtClean="0"/>
              <a:t>interesting</a:t>
            </a:r>
            <a:br>
              <a:rPr lang="en-US" sz="1600" dirty="0" smtClean="0"/>
            </a:br>
            <a:r>
              <a:rPr lang="en-US" sz="1600" dirty="0" smtClean="0"/>
              <a:t>problems</a:t>
            </a:r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21" grpId="0"/>
      <p:bldP spid="22" grpId="0"/>
      <p:bldP spid="23" grpId="0"/>
      <p:bldP spid="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 rot="20356701" flipH="1">
            <a:off x="2407826" y="1159415"/>
            <a:ext cx="6027372" cy="2871218"/>
          </a:xfrm>
          <a:prstGeom prst="ellipse">
            <a:avLst/>
          </a:prstGeom>
          <a:solidFill>
            <a:srgbClr val="0070C0">
              <a:alpha val="3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 rot="1243299">
            <a:off x="673639" y="1153564"/>
            <a:ext cx="6027372" cy="2866876"/>
          </a:xfrm>
          <a:prstGeom prst="ellipse">
            <a:avLst/>
          </a:prstGeom>
          <a:solidFill>
            <a:srgbClr val="FF0000">
              <a:alpha val="32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7378"/>
            <a:ext cx="8229600" cy="1031648"/>
          </a:xfrm>
        </p:spPr>
        <p:txBody>
          <a:bodyPr/>
          <a:lstStyle/>
          <a:p>
            <a:r>
              <a:rPr lang="en-US" dirty="0" smtClean="0"/>
              <a:t>Computational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03" y="4461477"/>
            <a:ext cx="8651630" cy="1909188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b="1" dirty="0" smtClean="0"/>
              <a:t>Open Problem:</a:t>
            </a:r>
            <a:r>
              <a:rPr lang="en-US" dirty="0" smtClean="0"/>
              <a:t> Is P=</a:t>
            </a:r>
            <a:r>
              <a:rPr lang="en-US" dirty="0" err="1" smtClean="0"/>
              <a:t>NP</a:t>
            </a:r>
            <a:r>
              <a:rPr lang="en-US" dirty="0" err="1" smtClean="0">
                <a:latin typeface="cmsy10"/>
              </a:rPr>
              <a:t>Å</a:t>
            </a:r>
            <a:r>
              <a:rPr lang="en-US" dirty="0" err="1" smtClean="0"/>
              <a:t>coNP</a:t>
            </a:r>
            <a:r>
              <a:rPr lang="en-US" dirty="0" smtClean="0"/>
              <a:t>?</a:t>
            </a:r>
          </a:p>
          <a:p>
            <a:pPr marL="742950" lvl="2" indent="-342900"/>
            <a:r>
              <a:rPr lang="en-US" dirty="0" smtClean="0"/>
              <a:t>Maybe… for most problems in </a:t>
            </a:r>
            <a:r>
              <a:rPr lang="en-US" dirty="0" err="1" smtClean="0"/>
              <a:t>NP</a:t>
            </a:r>
            <a:r>
              <a:rPr lang="en-US" dirty="0" err="1" smtClean="0">
                <a:latin typeface="cmsy10"/>
              </a:rPr>
              <a:t>Å</a:t>
            </a:r>
            <a:r>
              <a:rPr lang="en-US" dirty="0" err="1" smtClean="0"/>
              <a:t>coNP</a:t>
            </a:r>
            <a:r>
              <a:rPr lang="en-US" dirty="0" smtClean="0"/>
              <a:t>, they are also in P.</a:t>
            </a:r>
          </a:p>
          <a:p>
            <a:pPr marL="742950" lvl="2" indent="-342900"/>
            <a:r>
              <a:rPr lang="en-US" dirty="0" smtClean="0"/>
              <a:t>“Is m a prime number?”. Proven in P in 2002. </a:t>
            </a:r>
            <a:r>
              <a:rPr lang="en-US" dirty="0" smtClean="0">
                <a:solidFill>
                  <a:srgbClr val="7030A0"/>
                </a:solidFill>
              </a:rPr>
              <a:t>“Primes in P”</a:t>
            </a:r>
          </a:p>
          <a:p>
            <a:pPr marL="742950" lvl="2" indent="-342900"/>
            <a:r>
              <a:rPr lang="en-US" dirty="0" smtClean="0"/>
              <a:t>“Is LP value 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 k?”. Proven in P in 1979. </a:t>
            </a:r>
            <a:r>
              <a:rPr lang="en-US" dirty="0" smtClean="0">
                <a:solidFill>
                  <a:srgbClr val="7030A0"/>
                </a:solidFill>
              </a:rPr>
              <a:t>“Ellipsoid method”</a:t>
            </a:r>
          </a:p>
          <a:p>
            <a:pPr marL="742950" lvl="2" indent="-342900"/>
            <a:endParaRPr lang="en-US" dirty="0" smtClean="0"/>
          </a:p>
        </p:txBody>
      </p:sp>
      <p:sp>
        <p:nvSpPr>
          <p:cNvPr id="6" name="Oval 5"/>
          <p:cNvSpPr/>
          <p:nvPr/>
        </p:nvSpPr>
        <p:spPr>
          <a:xfrm>
            <a:off x="2843684" y="2632669"/>
            <a:ext cx="3446584" cy="144697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71032" y="2502046"/>
            <a:ext cx="4026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P</a:t>
            </a:r>
            <a:endParaRPr lang="en-US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507251" y="894319"/>
            <a:ext cx="6735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NP</a:t>
            </a:r>
            <a:endParaRPr lang="en-US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792686" y="914418"/>
            <a:ext cx="10643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/>
              <a:t>coNP</a:t>
            </a:r>
            <a:endParaRPr lang="en-US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406385" y="2883886"/>
            <a:ext cx="27038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Sorting, string matching, breadth-first search, …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05320" y="1426876"/>
            <a:ext cx="195374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Can graph be colored</a:t>
            </a:r>
            <a:br>
              <a:rPr lang="en-US" sz="1600" dirty="0" smtClean="0"/>
            </a:br>
            <a:r>
              <a:rPr lang="en-US" sz="1600" dirty="0" smtClean="0"/>
              <a:t>with </a:t>
            </a:r>
            <a:r>
              <a:rPr lang="en-US" b="1" dirty="0" smtClean="0">
                <a:latin typeface="cmsy10"/>
              </a:rPr>
              <a:t>¸</a:t>
            </a:r>
            <a:r>
              <a:rPr lang="en-US" sz="1600" dirty="0" smtClean="0"/>
              <a:t> k colors?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3778182" y="1647942"/>
            <a:ext cx="16208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NP</a:t>
            </a:r>
            <a:r>
              <a:rPr lang="en-US" sz="2800" b="1" dirty="0" err="1" smtClean="0">
                <a:latin typeface="cmsy10"/>
              </a:rPr>
              <a:t>Å</a:t>
            </a:r>
            <a:r>
              <a:rPr lang="en-US" sz="2800" b="1" dirty="0" err="1" smtClean="0"/>
              <a:t>coNP</a:t>
            </a:r>
            <a:endParaRPr lang="en-US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737984" y="2029778"/>
            <a:ext cx="1652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 LP value 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 k?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496829" y="2270945"/>
            <a:ext cx="224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 m a prime number?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537397" y="2120211"/>
            <a:ext cx="10748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Many</a:t>
            </a:r>
            <a:br>
              <a:rPr lang="en-US" sz="1600" b="1" dirty="0" smtClean="0"/>
            </a:br>
            <a:r>
              <a:rPr lang="en-US" sz="1600" dirty="0" smtClean="0"/>
              <a:t>interesting</a:t>
            </a:r>
            <a:br>
              <a:rPr lang="en-US" sz="1600" dirty="0" smtClean="0"/>
            </a:br>
            <a:r>
              <a:rPr lang="en-US" sz="1600" dirty="0" smtClean="0"/>
              <a:t>problems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6531428" y="2120211"/>
            <a:ext cx="10748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Many</a:t>
            </a:r>
            <a:br>
              <a:rPr lang="en-US" sz="1600" b="1" dirty="0" smtClean="0"/>
            </a:br>
            <a:r>
              <a:rPr lang="en-US" sz="1600" dirty="0" smtClean="0"/>
              <a:t>interesting</a:t>
            </a:r>
            <a:br>
              <a:rPr lang="en-US" sz="1600" dirty="0" smtClean="0"/>
            </a:br>
            <a:r>
              <a:rPr lang="en-US" sz="1600" dirty="0" smtClean="0"/>
              <a:t>problems</a:t>
            </a:r>
            <a:endParaRPr lang="en-US" sz="1600" dirty="0"/>
          </a:p>
        </p:txBody>
      </p:sp>
      <p:pic>
        <p:nvPicPr>
          <p:cNvPr id="20" name="Picture 19" descr="Khachiya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0261" y="2787996"/>
            <a:ext cx="1276350" cy="1905000"/>
          </a:xfrm>
          <a:prstGeom prst="rect">
            <a:avLst/>
          </a:prstGeom>
        </p:spPr>
      </p:pic>
      <p:sp>
        <p:nvSpPr>
          <p:cNvPr id="21" name="TextBox 20">
            <a:hlinkClick r:id="rId3"/>
          </p:cNvPr>
          <p:cNvSpPr txBox="1"/>
          <p:nvPr/>
        </p:nvSpPr>
        <p:spPr>
          <a:xfrm>
            <a:off x="7344514" y="4652386"/>
            <a:ext cx="16387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hlinkClick r:id="rId3"/>
              </a:rPr>
              <a:t>Leonid </a:t>
            </a:r>
            <a:r>
              <a:rPr lang="en-US" sz="1600" dirty="0" err="1" smtClean="0">
                <a:hlinkClick r:id="rId3"/>
              </a:rPr>
              <a:t>Khachiyan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5968725" y="1426876"/>
            <a:ext cx="222060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Does </a:t>
            </a:r>
            <a:r>
              <a:rPr lang="en-US" sz="1600" i="1" dirty="0" smtClean="0"/>
              <a:t>every</a:t>
            </a:r>
            <a:r>
              <a:rPr lang="en-US" sz="1600" dirty="0" smtClean="0"/>
              <a:t> coloring</a:t>
            </a:r>
            <a:br>
              <a:rPr lang="en-US" sz="1600" dirty="0" smtClean="0"/>
            </a:br>
            <a:r>
              <a:rPr lang="en-US" sz="1600" dirty="0" smtClean="0"/>
              <a:t>of graph use </a:t>
            </a:r>
            <a:r>
              <a:rPr lang="en-US" b="1" dirty="0" smtClean="0">
                <a:latin typeface="cmsy10"/>
              </a:rPr>
              <a:t>·</a:t>
            </a:r>
            <a:r>
              <a:rPr lang="en-US" sz="1600" dirty="0" smtClean="0"/>
              <a:t> k colors?</a:t>
            </a:r>
            <a:endParaRPr lang="en-US" sz="16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34259E-6 L 1.66667E-6 0.1619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5746E-6 L -1.94444E-6 0.2306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5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1"/>
      <p:bldP spid="21" grpId="0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Basics of Euclidean geometry</a:t>
            </a:r>
          </a:p>
          <a:p>
            <a:pPr lvl="1"/>
            <a:r>
              <a:rPr lang="en-US" dirty="0" smtClean="0"/>
              <a:t>Euclidean norm, unit ball, affine maps, volume</a:t>
            </a:r>
          </a:p>
          <a:p>
            <a:r>
              <a:rPr lang="en-US" dirty="0" smtClean="0"/>
              <a:t>Positive Semi-Definite Matrices</a:t>
            </a:r>
          </a:p>
          <a:p>
            <a:pPr lvl="1"/>
            <a:r>
              <a:rPr lang="en-US" dirty="0" smtClean="0"/>
              <a:t>Square roots</a:t>
            </a:r>
          </a:p>
          <a:p>
            <a:r>
              <a:rPr lang="en-US" dirty="0" smtClean="0"/>
              <a:t>Ellipsoids</a:t>
            </a:r>
          </a:p>
          <a:p>
            <a:r>
              <a:rPr lang="en-US" dirty="0" smtClean="0"/>
              <a:t>Rank-1 Updates</a:t>
            </a:r>
          </a:p>
          <a:p>
            <a:r>
              <a:rPr lang="en-US" dirty="0" smtClean="0"/>
              <a:t>Covering Hemispheres by Ellipsoids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906462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8943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Complementary Slackness</a:t>
            </a:r>
          </a:p>
          <a:p>
            <a:r>
              <a:rPr lang="en-US" dirty="0" smtClean="0"/>
              <a:t>“Crash Course” in Computational Complexity</a:t>
            </a:r>
          </a:p>
          <a:p>
            <a:r>
              <a:rPr lang="en-US" dirty="0" smtClean="0"/>
              <a:t>Review of Geometry &amp; Linear Algebra</a:t>
            </a:r>
          </a:p>
          <a:p>
            <a:r>
              <a:rPr lang="en-US" dirty="0" smtClean="0"/>
              <a:t>Ellipsoids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2D Example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381264"/>
            <a:ext cx="8229600" cy="4209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632289" y="5898382"/>
            <a:ext cx="1471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Unit ball B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24658" y="3135086"/>
            <a:ext cx="1794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Ellipsoid T(B)</a:t>
            </a: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8" name="Picture 7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266226" y="1547167"/>
            <a:ext cx="6249806" cy="6850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/>
        </p:nvSpPr>
        <p:spPr>
          <a:xfrm>
            <a:off x="2322314" y="3719610"/>
            <a:ext cx="2847817" cy="2136710"/>
          </a:xfrm>
          <a:custGeom>
            <a:avLst/>
            <a:gdLst>
              <a:gd name="connsiteX0" fmla="*/ 9330 w 2855167"/>
              <a:gd name="connsiteY0" fmla="*/ 1212979 h 2136710"/>
              <a:gd name="connsiteX1" fmla="*/ 9330 w 2855167"/>
              <a:gd name="connsiteY1" fmla="*/ 2136710 h 2136710"/>
              <a:gd name="connsiteX2" fmla="*/ 2435290 w 2855167"/>
              <a:gd name="connsiteY2" fmla="*/ 2127379 h 2136710"/>
              <a:gd name="connsiteX3" fmla="*/ 2855167 w 2855167"/>
              <a:gd name="connsiteY3" fmla="*/ 261257 h 2136710"/>
              <a:gd name="connsiteX4" fmla="*/ 1240971 w 2855167"/>
              <a:gd name="connsiteY4" fmla="*/ 0 h 2136710"/>
              <a:gd name="connsiteX5" fmla="*/ 0 w 2855167"/>
              <a:gd name="connsiteY5" fmla="*/ 1268963 h 2136710"/>
              <a:gd name="connsiteX0" fmla="*/ 1980 w 2847817"/>
              <a:gd name="connsiteY0" fmla="*/ 1212979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510 w 2847817"/>
              <a:gd name="connsiteY0" fmla="*/ 12044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152910 w 2847817"/>
              <a:gd name="connsiteY0" fmla="*/ 12806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7860 w 2847817"/>
              <a:gd name="connsiteY0" fmla="*/ 1239930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47817" h="2136710">
                <a:moveTo>
                  <a:pt x="7860" y="1239930"/>
                </a:moveTo>
                <a:lnTo>
                  <a:pt x="1980" y="2136710"/>
                </a:lnTo>
                <a:lnTo>
                  <a:pt x="2427940" y="2127379"/>
                </a:lnTo>
                <a:lnTo>
                  <a:pt x="2847817" y="261257"/>
                </a:lnTo>
                <a:lnTo>
                  <a:pt x="1233621" y="0"/>
                </a:lnTo>
                <a:lnTo>
                  <a:pt x="0" y="1231231"/>
                </a:lnTo>
              </a:path>
            </a:pathLst>
          </a:cu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"/>
            <a:ext cx="8229600" cy="87788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Duality: Geometric View</a:t>
            </a:r>
            <a:endParaRPr lang="en-US" sz="4000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21064" y="847725"/>
            <a:ext cx="8330083" cy="24003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 can </a:t>
            </a:r>
            <a:r>
              <a:rPr lang="en-US" sz="2800" dirty="0" smtClean="0">
                <a:solidFill>
                  <a:srgbClr val="00B050"/>
                </a:solidFill>
              </a:rPr>
              <a:t>“generate”</a:t>
            </a:r>
            <a:r>
              <a:rPr lang="en-US" sz="2800" dirty="0" smtClean="0"/>
              <a:t> a new constraint aligned with </a:t>
            </a:r>
            <a:r>
              <a:rPr lang="en-US" sz="2800" dirty="0" smtClean="0">
                <a:solidFill>
                  <a:srgbClr val="0070C0"/>
                </a:solidFill>
              </a:rPr>
              <a:t>c</a:t>
            </a:r>
            <a:r>
              <a:rPr lang="en-US" sz="2800" dirty="0" smtClean="0"/>
              <a:t> by taking a </a:t>
            </a:r>
            <a:r>
              <a:rPr lang="en-US" sz="2800" dirty="0" smtClean="0">
                <a:solidFill>
                  <a:srgbClr val="00B050"/>
                </a:solidFill>
              </a:rPr>
              <a:t>conic combination</a:t>
            </a:r>
            <a:r>
              <a:rPr lang="en-US" sz="3000" dirty="0" smtClean="0"/>
              <a:t> </a:t>
            </a:r>
            <a:r>
              <a:rPr lang="en-US" sz="2000" dirty="0" smtClean="0"/>
              <a:t>(non-negative linear combination)</a:t>
            </a:r>
            <a:br>
              <a:rPr lang="en-US" sz="2000" dirty="0" smtClean="0"/>
            </a:br>
            <a:r>
              <a:rPr lang="en-US" sz="2800" dirty="0" smtClean="0"/>
              <a:t>of constraints tight at </a:t>
            </a:r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What if we use constraints </a:t>
            </a:r>
            <a:r>
              <a:rPr lang="en-US" sz="2800" b="1" dirty="0" smtClean="0">
                <a:solidFill>
                  <a:srgbClr val="7030A0"/>
                </a:solidFill>
              </a:rPr>
              <a:t>not tight</a:t>
            </a:r>
            <a:r>
              <a:rPr lang="en-US" sz="2800" b="1" dirty="0" smtClean="0"/>
              <a:t> </a:t>
            </a:r>
            <a:r>
              <a:rPr lang="en-US" sz="2800" dirty="0" smtClean="0"/>
              <a:t>at </a:t>
            </a:r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r>
              <a:rPr lang="en-US" sz="2800" dirty="0" smtClean="0"/>
              <a:t>?</a:t>
            </a:r>
            <a:endParaRPr lang="en-US" sz="3600" dirty="0" smtClean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734219" y="4638675"/>
            <a:ext cx="3199606" cy="794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028825" y="5857875"/>
            <a:ext cx="5257800" cy="1588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647825" y="3419475"/>
            <a:ext cx="4800600" cy="762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1724025" y="3038475"/>
            <a:ext cx="2514600" cy="25146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3695700" y="4686300"/>
            <a:ext cx="2495550" cy="571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362825" y="5629275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endParaRPr lang="en-US" baseline="-25000" dirty="0"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95475" y="291465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>
                <a:latin typeface="Calibri"/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67425" y="3724275"/>
            <a:ext cx="139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 + </a:t>
            </a:r>
            <a:r>
              <a:rPr lang="en-US" dirty="0" smtClean="0">
                <a:latin typeface="Calibri"/>
              </a:rPr>
              <a:t>6x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15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rot="16200000" flipV="1">
            <a:off x="3124213" y="4772037"/>
            <a:ext cx="1447788" cy="304787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991100" y="5191125"/>
            <a:ext cx="2310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Objective Function c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476625" y="3648075"/>
            <a:ext cx="152400" cy="1524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2000250" y="2124077"/>
            <a:ext cx="3171825" cy="3171823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305907" y="3135090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90332" y="2831751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+x</a:t>
            </a:r>
            <a:r>
              <a:rPr lang="en-US" baseline="-25000" dirty="0" smtClean="0"/>
              <a:t>2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00000">
                                      <p:cBhvr>
                                        <p:cTn id="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/>
        </p:nvSpPr>
        <p:spPr>
          <a:xfrm>
            <a:off x="2322314" y="3719610"/>
            <a:ext cx="2847817" cy="2136710"/>
          </a:xfrm>
          <a:custGeom>
            <a:avLst/>
            <a:gdLst>
              <a:gd name="connsiteX0" fmla="*/ 9330 w 2855167"/>
              <a:gd name="connsiteY0" fmla="*/ 1212979 h 2136710"/>
              <a:gd name="connsiteX1" fmla="*/ 9330 w 2855167"/>
              <a:gd name="connsiteY1" fmla="*/ 2136710 h 2136710"/>
              <a:gd name="connsiteX2" fmla="*/ 2435290 w 2855167"/>
              <a:gd name="connsiteY2" fmla="*/ 2127379 h 2136710"/>
              <a:gd name="connsiteX3" fmla="*/ 2855167 w 2855167"/>
              <a:gd name="connsiteY3" fmla="*/ 261257 h 2136710"/>
              <a:gd name="connsiteX4" fmla="*/ 1240971 w 2855167"/>
              <a:gd name="connsiteY4" fmla="*/ 0 h 2136710"/>
              <a:gd name="connsiteX5" fmla="*/ 0 w 2855167"/>
              <a:gd name="connsiteY5" fmla="*/ 1268963 h 2136710"/>
              <a:gd name="connsiteX0" fmla="*/ 1980 w 2847817"/>
              <a:gd name="connsiteY0" fmla="*/ 1212979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510 w 2847817"/>
              <a:gd name="connsiteY0" fmla="*/ 12044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152910 w 2847817"/>
              <a:gd name="connsiteY0" fmla="*/ 12806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7860 w 2847817"/>
              <a:gd name="connsiteY0" fmla="*/ 1239930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47817" h="2136710">
                <a:moveTo>
                  <a:pt x="7860" y="1239930"/>
                </a:moveTo>
                <a:lnTo>
                  <a:pt x="1980" y="2136710"/>
                </a:lnTo>
                <a:lnTo>
                  <a:pt x="2427940" y="2127379"/>
                </a:lnTo>
                <a:lnTo>
                  <a:pt x="2847817" y="261257"/>
                </a:lnTo>
                <a:lnTo>
                  <a:pt x="1233621" y="0"/>
                </a:lnTo>
                <a:lnTo>
                  <a:pt x="0" y="1231231"/>
                </a:lnTo>
              </a:path>
            </a:pathLst>
          </a:cu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"/>
            <a:ext cx="8229600" cy="87788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Duality: Geometric View</a:t>
            </a:r>
            <a:endParaRPr lang="en-US" sz="4000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21064" y="847725"/>
            <a:ext cx="8330083" cy="24003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 can </a:t>
            </a:r>
            <a:r>
              <a:rPr lang="en-US" sz="2800" dirty="0" smtClean="0">
                <a:solidFill>
                  <a:srgbClr val="00B050"/>
                </a:solidFill>
              </a:rPr>
              <a:t>“generate”</a:t>
            </a:r>
            <a:r>
              <a:rPr lang="en-US" sz="2800" dirty="0" smtClean="0"/>
              <a:t> a new constraint aligned with </a:t>
            </a:r>
            <a:r>
              <a:rPr lang="en-US" sz="2800" dirty="0" smtClean="0">
                <a:solidFill>
                  <a:srgbClr val="0070C0"/>
                </a:solidFill>
              </a:rPr>
              <a:t>c</a:t>
            </a:r>
            <a:r>
              <a:rPr lang="en-US" sz="2800" dirty="0" smtClean="0"/>
              <a:t> by taking a conic combination</a:t>
            </a:r>
            <a:r>
              <a:rPr lang="en-US" sz="3000" dirty="0" smtClean="0"/>
              <a:t> </a:t>
            </a:r>
            <a:r>
              <a:rPr lang="en-US" sz="2000" dirty="0" smtClean="0"/>
              <a:t>(non-negative linear combination)</a:t>
            </a:r>
            <a:br>
              <a:rPr lang="en-US" sz="2000" dirty="0" smtClean="0"/>
            </a:br>
            <a:r>
              <a:rPr lang="en-US" sz="2800" dirty="0" smtClean="0"/>
              <a:t>of constraints tight at </a:t>
            </a:r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What if we use constraints </a:t>
            </a:r>
            <a:r>
              <a:rPr lang="en-US" sz="2800" b="1" dirty="0" smtClean="0">
                <a:solidFill>
                  <a:srgbClr val="7030A0"/>
                </a:solidFill>
              </a:rPr>
              <a:t>not tight</a:t>
            </a:r>
            <a:r>
              <a:rPr lang="en-US" sz="2800" b="1" dirty="0" smtClean="0"/>
              <a:t> </a:t>
            </a:r>
            <a:r>
              <a:rPr lang="en-US" sz="2800" dirty="0" smtClean="0"/>
              <a:t>at </a:t>
            </a:r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r>
              <a:rPr lang="en-US" sz="2800" dirty="0" smtClean="0"/>
              <a:t>?</a:t>
            </a:r>
            <a:endParaRPr lang="en-US" sz="3000" dirty="0" smtClean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734219" y="4638675"/>
            <a:ext cx="3199606" cy="794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028825" y="5857875"/>
            <a:ext cx="5257800" cy="1588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647825" y="3419475"/>
            <a:ext cx="4800600" cy="762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1724025" y="3038475"/>
            <a:ext cx="2514600" cy="2514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3695700" y="4686300"/>
            <a:ext cx="2495550" cy="571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362825" y="5629275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endParaRPr lang="en-US" baseline="-25000" dirty="0"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95475" y="291465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>
                <a:latin typeface="Calibri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90332" y="2831751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+x</a:t>
            </a:r>
            <a:r>
              <a:rPr lang="en-US" baseline="-25000" dirty="0" smtClean="0"/>
              <a:t>2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67425" y="3724275"/>
            <a:ext cx="139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 + </a:t>
            </a:r>
            <a:r>
              <a:rPr lang="en-US" dirty="0" smtClean="0">
                <a:latin typeface="Calibri"/>
              </a:rPr>
              <a:t>6x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15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rot="16200000" flipV="1">
            <a:off x="3124213" y="4772037"/>
            <a:ext cx="1447788" cy="304787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991100" y="5191125"/>
            <a:ext cx="2310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Objective Function c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476625" y="3648075"/>
            <a:ext cx="152400" cy="1524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305907" y="3135090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-344887" y="3534305"/>
            <a:ext cx="5376397" cy="16007"/>
          </a:xfrm>
          <a:prstGeom prst="line">
            <a:avLst/>
          </a:prstGeom>
          <a:ln w="57150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ight Brace 23"/>
          <p:cNvSpPr/>
          <p:nvPr/>
        </p:nvSpPr>
        <p:spPr>
          <a:xfrm>
            <a:off x="3667649" y="3275762"/>
            <a:ext cx="261258" cy="432078"/>
          </a:xfrm>
          <a:prstGeom prst="rightBrace">
            <a:avLst/>
          </a:prstGeom>
          <a:ln w="19050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918857" y="3245618"/>
            <a:ext cx="35259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Doesn’t prove x is optimal!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620000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/>
        </p:nvSpPr>
        <p:spPr>
          <a:xfrm>
            <a:off x="2322314" y="3719610"/>
            <a:ext cx="2847817" cy="2136710"/>
          </a:xfrm>
          <a:custGeom>
            <a:avLst/>
            <a:gdLst>
              <a:gd name="connsiteX0" fmla="*/ 9330 w 2855167"/>
              <a:gd name="connsiteY0" fmla="*/ 1212979 h 2136710"/>
              <a:gd name="connsiteX1" fmla="*/ 9330 w 2855167"/>
              <a:gd name="connsiteY1" fmla="*/ 2136710 h 2136710"/>
              <a:gd name="connsiteX2" fmla="*/ 2435290 w 2855167"/>
              <a:gd name="connsiteY2" fmla="*/ 2127379 h 2136710"/>
              <a:gd name="connsiteX3" fmla="*/ 2855167 w 2855167"/>
              <a:gd name="connsiteY3" fmla="*/ 261257 h 2136710"/>
              <a:gd name="connsiteX4" fmla="*/ 1240971 w 2855167"/>
              <a:gd name="connsiteY4" fmla="*/ 0 h 2136710"/>
              <a:gd name="connsiteX5" fmla="*/ 0 w 2855167"/>
              <a:gd name="connsiteY5" fmla="*/ 1268963 h 2136710"/>
              <a:gd name="connsiteX0" fmla="*/ 1980 w 2847817"/>
              <a:gd name="connsiteY0" fmla="*/ 1212979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510 w 2847817"/>
              <a:gd name="connsiteY0" fmla="*/ 12044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152910 w 2847817"/>
              <a:gd name="connsiteY0" fmla="*/ 1280603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  <a:gd name="connsiteX0" fmla="*/ 7860 w 2847817"/>
              <a:gd name="connsiteY0" fmla="*/ 1239930 h 2136710"/>
              <a:gd name="connsiteX1" fmla="*/ 1980 w 2847817"/>
              <a:gd name="connsiteY1" fmla="*/ 2136710 h 2136710"/>
              <a:gd name="connsiteX2" fmla="*/ 2427940 w 2847817"/>
              <a:gd name="connsiteY2" fmla="*/ 2127379 h 2136710"/>
              <a:gd name="connsiteX3" fmla="*/ 2847817 w 2847817"/>
              <a:gd name="connsiteY3" fmla="*/ 261257 h 2136710"/>
              <a:gd name="connsiteX4" fmla="*/ 1233621 w 2847817"/>
              <a:gd name="connsiteY4" fmla="*/ 0 h 2136710"/>
              <a:gd name="connsiteX5" fmla="*/ 0 w 2847817"/>
              <a:gd name="connsiteY5" fmla="*/ 1231231 h 2136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47817" h="2136710">
                <a:moveTo>
                  <a:pt x="7860" y="1239930"/>
                </a:moveTo>
                <a:lnTo>
                  <a:pt x="1980" y="2136710"/>
                </a:lnTo>
                <a:lnTo>
                  <a:pt x="2427940" y="2127379"/>
                </a:lnTo>
                <a:lnTo>
                  <a:pt x="2847817" y="261257"/>
                </a:lnTo>
                <a:lnTo>
                  <a:pt x="1233621" y="0"/>
                </a:lnTo>
                <a:lnTo>
                  <a:pt x="0" y="1231231"/>
                </a:lnTo>
              </a:path>
            </a:pathLst>
          </a:cu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617"/>
            <a:ext cx="8229600" cy="87788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Duality: Geometric View</a:t>
            </a:r>
            <a:endParaRPr lang="en-US" sz="4000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21064" y="737197"/>
            <a:ext cx="8330083" cy="24003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What if we use constraints </a:t>
            </a:r>
            <a:r>
              <a:rPr lang="en-US" sz="2800" b="1" dirty="0" smtClean="0">
                <a:solidFill>
                  <a:srgbClr val="7030A0"/>
                </a:solidFill>
              </a:rPr>
              <a:t>not tight</a:t>
            </a:r>
            <a:r>
              <a:rPr lang="en-US" sz="2800" b="1" dirty="0" smtClean="0"/>
              <a:t> </a:t>
            </a:r>
            <a:r>
              <a:rPr lang="en-US" sz="2800" dirty="0" smtClean="0"/>
              <a:t>at </a:t>
            </a:r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r>
              <a:rPr lang="en-US" sz="2800" dirty="0" smtClean="0"/>
              <a:t>?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This linear combination is a </a:t>
            </a:r>
            <a:r>
              <a:rPr lang="en-US" sz="2800" b="1" dirty="0" smtClean="0">
                <a:solidFill>
                  <a:srgbClr val="7030A0"/>
                </a:solidFill>
              </a:rPr>
              <a:t>feasible</a:t>
            </a:r>
            <a:r>
              <a:rPr lang="en-US" sz="2800" dirty="0" smtClean="0"/>
              <a:t> dual solution,</a:t>
            </a:r>
            <a:br>
              <a:rPr lang="en-US" sz="2800" dirty="0" smtClean="0"/>
            </a:br>
            <a:r>
              <a:rPr lang="en-US" sz="2800" dirty="0" smtClean="0"/>
              <a:t>but </a:t>
            </a:r>
            <a:r>
              <a:rPr lang="en-US" sz="2800" b="1" dirty="0" smtClean="0">
                <a:solidFill>
                  <a:srgbClr val="FF0000"/>
                </a:solidFill>
              </a:rPr>
              <a:t>not 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optimal</a:t>
            </a:r>
            <a:r>
              <a:rPr lang="en-US" sz="2800" dirty="0" smtClean="0"/>
              <a:t> dual solution</a:t>
            </a:r>
          </a:p>
          <a:p>
            <a:pPr>
              <a:spcBef>
                <a:spcPts val="0"/>
              </a:spcBef>
            </a:pPr>
            <a:r>
              <a:rPr lang="en-US" sz="2800" b="1" dirty="0" smtClean="0">
                <a:solidFill>
                  <a:srgbClr val="00B050"/>
                </a:solidFill>
              </a:rPr>
              <a:t>Complementary Slackness:</a:t>
            </a:r>
            <a:r>
              <a:rPr lang="en-US" sz="2800" dirty="0" smtClean="0"/>
              <a:t> To get an </a:t>
            </a:r>
            <a:r>
              <a:rPr lang="en-US" sz="2800" b="1" dirty="0" smtClean="0">
                <a:solidFill>
                  <a:srgbClr val="FF0000"/>
                </a:solidFill>
              </a:rPr>
              <a:t>optimal</a:t>
            </a:r>
            <a:r>
              <a:rPr lang="en-US" sz="2800" dirty="0" smtClean="0"/>
              <a:t> dual solution, must only use constraints tight at </a:t>
            </a:r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r>
              <a:rPr lang="en-US" sz="2800" dirty="0" smtClean="0"/>
              <a:t>.</a:t>
            </a:r>
            <a:endParaRPr lang="en-US" sz="3000" dirty="0" smtClean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734219" y="4638675"/>
            <a:ext cx="3199606" cy="794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028825" y="5857875"/>
            <a:ext cx="5257800" cy="1588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647825" y="3419475"/>
            <a:ext cx="4800600" cy="762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1724025" y="3038475"/>
            <a:ext cx="2514600" cy="25146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3695700" y="4686300"/>
            <a:ext cx="2495550" cy="571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362825" y="5629275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endParaRPr lang="en-US" baseline="-25000" dirty="0"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95475" y="291465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>
                <a:latin typeface="Calibri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90332" y="2831751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+x</a:t>
            </a:r>
            <a:r>
              <a:rPr lang="en-US" baseline="-25000" dirty="0" smtClean="0"/>
              <a:t>2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67425" y="3724275"/>
            <a:ext cx="139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 + </a:t>
            </a:r>
            <a:r>
              <a:rPr lang="en-US" dirty="0" smtClean="0">
                <a:latin typeface="Calibri"/>
              </a:rPr>
              <a:t>6x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15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rot="16200000" flipV="1">
            <a:off x="3124213" y="4772037"/>
            <a:ext cx="1447788" cy="304787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991100" y="5191125"/>
            <a:ext cx="2310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Objective Function c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05907" y="3135090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rot="-780000">
            <a:off x="-344887" y="3544353"/>
            <a:ext cx="5376397" cy="16007"/>
          </a:xfrm>
          <a:prstGeom prst="line">
            <a:avLst/>
          </a:prstGeom>
          <a:ln w="57150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ight Brace 23"/>
          <p:cNvSpPr/>
          <p:nvPr/>
        </p:nvSpPr>
        <p:spPr>
          <a:xfrm>
            <a:off x="3667649" y="3275762"/>
            <a:ext cx="261258" cy="432078"/>
          </a:xfrm>
          <a:prstGeom prst="rightBrace">
            <a:avLst/>
          </a:prstGeom>
          <a:ln w="19050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918857" y="3245618"/>
            <a:ext cx="35259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Doesn’t prove x is optimal!</a:t>
            </a:r>
            <a:endParaRPr lang="en-US" sz="2400" dirty="0">
              <a:solidFill>
                <a:srgbClr val="7030A0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rot="5400000" flipH="1" flipV="1">
            <a:off x="1695561" y="3060251"/>
            <a:ext cx="2514600" cy="25146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476625" y="3648075"/>
            <a:ext cx="152400" cy="1524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236"/>
            <a:ext cx="8229600" cy="944562"/>
          </a:xfrm>
        </p:spPr>
        <p:txBody>
          <a:bodyPr>
            <a:normAutofit/>
          </a:bodyPr>
          <a:lstStyle/>
          <a:p>
            <a:pPr>
              <a:tabLst>
                <a:tab pos="2914650" algn="l"/>
              </a:tabLst>
            </a:pPr>
            <a:r>
              <a:rPr lang="en-US" sz="4000" dirty="0" smtClean="0"/>
              <a:t>Weak Duality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297077" y="372997"/>
            <a:ext cx="1152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Primal LP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14328" y="383043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Dual LP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34" name="Picture 33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/>
          <a:stretch>
            <a:fillRect/>
          </a:stretch>
        </p:blipFill>
        <p:spPr bwMode="auto">
          <a:xfrm>
            <a:off x="6180882" y="904732"/>
            <a:ext cx="1930657" cy="1040757"/>
          </a:xfrm>
          <a:prstGeom prst="rect">
            <a:avLst/>
          </a:prstGeom>
          <a:noFill/>
          <a:ln/>
          <a:effectLst/>
        </p:spPr>
      </p:pic>
      <p:pic>
        <p:nvPicPr>
          <p:cNvPr id="30" name="Picture 29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/>
          <a:stretch>
            <a:fillRect/>
          </a:stretch>
        </p:blipFill>
        <p:spPr bwMode="auto">
          <a:xfrm>
            <a:off x="1123893" y="907527"/>
            <a:ext cx="1702690" cy="660041"/>
          </a:xfrm>
          <a:prstGeom prst="rect">
            <a:avLst/>
          </a:prstGeom>
          <a:noFill/>
          <a:ln/>
          <a:effectLst/>
        </p:spPr>
      </p:pic>
      <p:sp>
        <p:nvSpPr>
          <p:cNvPr id="35" name="TextBox 34"/>
          <p:cNvSpPr txBox="1"/>
          <p:nvPr/>
        </p:nvSpPr>
        <p:spPr>
          <a:xfrm>
            <a:off x="409574" y="2989281"/>
            <a:ext cx="8258175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 smtClean="0"/>
              <a:t>Theorem: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00B050"/>
                </a:solidFill>
              </a:rPr>
              <a:t>“Weak Duality Theorem”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dirty="0" smtClean="0"/>
              <a:t>If x feasible for Primal and y feasible for Dual then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Calibri"/>
              </a:rPr>
              <a:t>b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y</a:t>
            </a:r>
            <a:r>
              <a:rPr lang="en-US" sz="24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en-US" sz="2400" b="1" dirty="0" smtClean="0"/>
              <a:t>Proof:</a:t>
            </a:r>
            <a:r>
              <a:rPr lang="en-US" sz="2400" dirty="0" smtClean="0"/>
              <a:t> 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smtClean="0"/>
              <a:t> x  =  (</a:t>
            </a:r>
            <a:r>
              <a:rPr lang="en-US" sz="2400" dirty="0" smtClean="0">
                <a:latin typeface="Calibri"/>
              </a:rPr>
              <a:t>A</a:t>
            </a:r>
            <a:r>
              <a:rPr lang="en-US" sz="2400" baseline="30000" dirty="0" smtClean="0">
                <a:latin typeface="Calibri"/>
              </a:rPr>
              <a:t>T</a:t>
            </a:r>
            <a:r>
              <a:rPr lang="en-US" sz="2400" dirty="0" smtClean="0"/>
              <a:t> y)</a:t>
            </a:r>
            <a:r>
              <a:rPr lang="en-US" sz="2400" baseline="30000" dirty="0" smtClean="0">
                <a:latin typeface="Calibri"/>
              </a:rPr>
              <a:t>T</a:t>
            </a:r>
            <a:r>
              <a:rPr lang="en-US" sz="2400" dirty="0" smtClean="0"/>
              <a:t> x  =  </a:t>
            </a:r>
            <a:r>
              <a:rPr lang="en-US" sz="2400" dirty="0" err="1" smtClean="0"/>
              <a:t>y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smtClean="0"/>
              <a:t> A x  </a:t>
            </a:r>
            <a:r>
              <a:rPr lang="en-US" sz="2400" dirty="0" smtClean="0">
                <a:latin typeface="cmsy10"/>
              </a:rPr>
              <a:t>·</a:t>
            </a:r>
            <a:r>
              <a:rPr lang="en-US" sz="2400" dirty="0" smtClean="0"/>
              <a:t>  </a:t>
            </a:r>
            <a:r>
              <a:rPr lang="en-US" sz="2400" dirty="0" err="1" smtClean="0"/>
              <a:t>y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smtClean="0"/>
              <a:t> b.  </a:t>
            </a:r>
            <a:r>
              <a:rPr lang="en-US" sz="2400" dirty="0" smtClean="0">
                <a:latin typeface="msam10"/>
              </a:rPr>
              <a:t>¥</a:t>
            </a:r>
            <a:endParaRPr lang="en-US" dirty="0" smtClean="0">
              <a:latin typeface="msam10"/>
            </a:endParaRPr>
          </a:p>
        </p:txBody>
      </p:sp>
      <p:sp>
        <p:nvSpPr>
          <p:cNvPr id="36" name="Freeform 35"/>
          <p:cNvSpPr/>
          <p:nvPr/>
        </p:nvSpPr>
        <p:spPr>
          <a:xfrm>
            <a:off x="4648200" y="4199480"/>
            <a:ext cx="981075" cy="238125"/>
          </a:xfrm>
          <a:custGeom>
            <a:avLst/>
            <a:gdLst>
              <a:gd name="connsiteX0" fmla="*/ 981075 w 981075"/>
              <a:gd name="connsiteY0" fmla="*/ 238125 h 238125"/>
              <a:gd name="connsiteX1" fmla="*/ 190500 w 981075"/>
              <a:gd name="connsiteY1" fmla="*/ 180975 h 238125"/>
              <a:gd name="connsiteX2" fmla="*/ 0 w 981075"/>
              <a:gd name="connsiteY2" fmla="*/ 0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1075" h="238125">
                <a:moveTo>
                  <a:pt x="981075" y="238125"/>
                </a:moveTo>
                <a:cubicBezTo>
                  <a:pt x="667544" y="229394"/>
                  <a:pt x="354013" y="220663"/>
                  <a:pt x="190500" y="180975"/>
                </a:cubicBezTo>
                <a:cubicBezTo>
                  <a:pt x="26987" y="141287"/>
                  <a:pt x="13493" y="70643"/>
                  <a:pt x="0" y="0"/>
                </a:cubicBezTo>
              </a:path>
            </a:pathLst>
          </a:cu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5676900" y="4218530"/>
            <a:ext cx="23374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Since y</a:t>
            </a:r>
            <a:r>
              <a:rPr lang="en-US" sz="2000" dirty="0" smtClean="0">
                <a:latin typeface="cmsy10"/>
              </a:rPr>
              <a:t>¸</a:t>
            </a:r>
            <a:r>
              <a:rPr lang="en-US" sz="2000" dirty="0" smtClean="0"/>
              <a:t>0 and </a:t>
            </a:r>
            <a:r>
              <a:rPr lang="en-US" sz="2000" dirty="0" err="1" smtClean="0"/>
              <a:t>Ax</a:t>
            </a:r>
            <a:r>
              <a:rPr lang="en-US" sz="2000" dirty="0" err="1" smtClean="0">
                <a:latin typeface="cmsy10"/>
              </a:rPr>
              <a:t>·</a:t>
            </a:r>
            <a:r>
              <a:rPr lang="en-US" sz="2000" dirty="0" err="1" smtClean="0"/>
              <a:t>b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build="allAtOnce"/>
      <p:bldP spid="36" grpId="0" animBg="1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236"/>
            <a:ext cx="8229600" cy="944562"/>
          </a:xfrm>
        </p:spPr>
        <p:txBody>
          <a:bodyPr>
            <a:normAutofit/>
          </a:bodyPr>
          <a:lstStyle/>
          <a:p>
            <a:pPr>
              <a:tabLst>
                <a:tab pos="2914650" algn="l"/>
              </a:tabLst>
            </a:pPr>
            <a:r>
              <a:rPr lang="en-US" sz="4000" dirty="0" smtClean="0"/>
              <a:t>Weak Duality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31958" y="393087"/>
            <a:ext cx="1152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Primal LP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34908" y="403133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Dual LP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27" name="Picture 26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/>
          <a:stretch>
            <a:fillRect/>
          </a:stretch>
        </p:blipFill>
        <p:spPr bwMode="auto">
          <a:xfrm>
            <a:off x="5105538" y="723859"/>
            <a:ext cx="3860283" cy="1828796"/>
          </a:xfrm>
          <a:prstGeom prst="rect">
            <a:avLst/>
          </a:prstGeom>
          <a:noFill/>
          <a:ln/>
          <a:effectLst/>
        </p:spPr>
      </p:pic>
      <p:pic>
        <p:nvPicPr>
          <p:cNvPr id="25" name="Picture 24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/>
          <a:stretch>
            <a:fillRect/>
          </a:stretch>
        </p:blipFill>
        <p:spPr bwMode="auto">
          <a:xfrm>
            <a:off x="302443" y="837186"/>
            <a:ext cx="3988687" cy="1524146"/>
          </a:xfrm>
          <a:prstGeom prst="rect">
            <a:avLst/>
          </a:prstGeom>
          <a:noFill/>
          <a:ln/>
          <a:effectLst/>
        </p:spPr>
      </p:pic>
      <p:sp>
        <p:nvSpPr>
          <p:cNvPr id="12" name="TextBox 11"/>
          <p:cNvSpPr txBox="1"/>
          <p:nvPr/>
        </p:nvSpPr>
        <p:spPr>
          <a:xfrm>
            <a:off x="399526" y="5252191"/>
            <a:ext cx="8603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 smtClean="0"/>
              <a:t>Corollary:</a:t>
            </a:r>
            <a:br>
              <a:rPr lang="en-US" sz="2400" b="1" dirty="0" smtClean="0"/>
            </a:br>
            <a:r>
              <a:rPr lang="en-US" sz="2400" dirty="0" smtClean="0"/>
              <a:t>If x and y both feasible and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x</a:t>
            </a:r>
            <a:r>
              <a:rPr lang="en-US" sz="2400" dirty="0" smtClean="0"/>
              <a:t>=</a:t>
            </a:r>
            <a:r>
              <a:rPr lang="en-US" sz="2400" dirty="0" err="1" smtClean="0">
                <a:latin typeface="Calibri"/>
              </a:rPr>
              <a:t>b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y</a:t>
            </a:r>
            <a:r>
              <a:rPr lang="en-US" sz="2400" dirty="0" smtClean="0"/>
              <a:t> then x and y are both optimal.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09574" y="2446672"/>
            <a:ext cx="8258175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 smtClean="0"/>
              <a:t>Theorem: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00B050"/>
                </a:solidFill>
              </a:rPr>
              <a:t>“Weak Duality Theorem”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dirty="0" smtClean="0"/>
              <a:t>If x feasible for Primal and y feasible for Dual then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x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>
                <a:latin typeface="Calibri"/>
              </a:rPr>
              <a:t>b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y</a:t>
            </a:r>
            <a:r>
              <a:rPr lang="en-US" sz="24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en-US" sz="2400" b="1" dirty="0" smtClean="0"/>
              <a:t>Proof:</a:t>
            </a:r>
            <a:endParaRPr lang="en-US" dirty="0" smtClean="0">
              <a:latin typeface="msam10"/>
            </a:endParaRPr>
          </a:p>
        </p:txBody>
      </p:sp>
      <p:pic>
        <p:nvPicPr>
          <p:cNvPr id="13" name="Picture 12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/>
          <a:stretch>
            <a:fillRect/>
          </a:stretch>
        </p:blipFill>
        <p:spPr bwMode="auto">
          <a:xfrm>
            <a:off x="540512" y="3597037"/>
            <a:ext cx="7895825" cy="887172"/>
          </a:xfrm>
          <a:prstGeom prst="rect">
            <a:avLst/>
          </a:prstGeom>
          <a:noFill/>
          <a:ln/>
          <a:effectLst/>
        </p:spPr>
      </p:pic>
      <p:sp>
        <p:nvSpPr>
          <p:cNvPr id="31" name="TextBox 30"/>
          <p:cNvSpPr txBox="1"/>
          <p:nvPr/>
        </p:nvSpPr>
        <p:spPr>
          <a:xfrm>
            <a:off x="2149781" y="4534643"/>
            <a:ext cx="4837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When does equality hold here?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32" name="Straight Arrow Connector 31"/>
          <p:cNvCxnSpPr>
            <a:stCxn id="31" idx="3"/>
          </p:cNvCxnSpPr>
          <p:nvPr/>
        </p:nvCxnSpPr>
        <p:spPr>
          <a:xfrm flipV="1">
            <a:off x="6987132" y="4170066"/>
            <a:ext cx="307971" cy="626187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/>
      <p:bldP spid="26" grpId="0" build="allAtOnce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236"/>
            <a:ext cx="8229600" cy="944562"/>
          </a:xfrm>
        </p:spPr>
        <p:txBody>
          <a:bodyPr>
            <a:normAutofit/>
          </a:bodyPr>
          <a:lstStyle/>
          <a:p>
            <a:pPr>
              <a:tabLst>
                <a:tab pos="2914650" algn="l"/>
              </a:tabLst>
            </a:pPr>
            <a:r>
              <a:rPr lang="en-US" sz="4000" dirty="0" smtClean="0"/>
              <a:t>Weak Duality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31958" y="393087"/>
            <a:ext cx="1152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Primal LP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34908" y="403133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Dual LP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27" name="Picture 26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/>
          <a:stretch>
            <a:fillRect/>
          </a:stretch>
        </p:blipFill>
        <p:spPr bwMode="auto">
          <a:xfrm>
            <a:off x="5105538" y="723859"/>
            <a:ext cx="3860283" cy="1828796"/>
          </a:xfrm>
          <a:prstGeom prst="rect">
            <a:avLst/>
          </a:prstGeom>
          <a:noFill/>
          <a:ln/>
          <a:effectLst/>
        </p:spPr>
      </p:pic>
      <p:pic>
        <p:nvPicPr>
          <p:cNvPr id="25" name="Picture 24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/>
          <a:stretch>
            <a:fillRect/>
          </a:stretch>
        </p:blipFill>
        <p:spPr bwMode="auto">
          <a:xfrm>
            <a:off x="302443" y="837186"/>
            <a:ext cx="3988687" cy="1524146"/>
          </a:xfrm>
          <a:prstGeom prst="rect">
            <a:avLst/>
          </a:prstGeom>
          <a:noFill/>
          <a:ln/>
          <a:effectLst/>
        </p:spPr>
      </p:pic>
      <p:sp>
        <p:nvSpPr>
          <p:cNvPr id="17" name="TextBox 16"/>
          <p:cNvSpPr txBox="1"/>
          <p:nvPr/>
        </p:nvSpPr>
        <p:spPr>
          <a:xfrm>
            <a:off x="409574" y="2446672"/>
            <a:ext cx="8258175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 smtClean="0"/>
              <a:t>Theorem: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00B050"/>
                </a:solidFill>
              </a:rPr>
              <a:t>“Weak Duality Theorem”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dirty="0" smtClean="0"/>
              <a:t>If x feasible for Primal and y feasible for Dual then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x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>
                <a:latin typeface="Calibri"/>
              </a:rPr>
              <a:t>b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y</a:t>
            </a:r>
            <a:r>
              <a:rPr lang="en-US" sz="24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en-US" sz="2400" b="1" dirty="0" smtClean="0"/>
              <a:t>Proof:</a:t>
            </a:r>
            <a:endParaRPr lang="en-US" dirty="0" smtClean="0">
              <a:latin typeface="msam10"/>
            </a:endParaRPr>
          </a:p>
        </p:txBody>
      </p:sp>
      <p:pic>
        <p:nvPicPr>
          <p:cNvPr id="13" name="Picture 12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 cstate="print"/>
          <a:stretch>
            <a:fillRect/>
          </a:stretch>
        </p:blipFill>
        <p:spPr bwMode="auto">
          <a:xfrm>
            <a:off x="540512" y="3597037"/>
            <a:ext cx="7895825" cy="887172"/>
          </a:xfrm>
          <a:prstGeom prst="rect">
            <a:avLst/>
          </a:prstGeom>
          <a:noFill/>
          <a:ln/>
          <a:effectLst/>
        </p:spPr>
      </p:pic>
      <p:sp>
        <p:nvSpPr>
          <p:cNvPr id="12" name="TextBox 11"/>
          <p:cNvSpPr txBox="1"/>
          <p:nvPr/>
        </p:nvSpPr>
        <p:spPr>
          <a:xfrm>
            <a:off x="399526" y="5101469"/>
            <a:ext cx="8603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dirty="0" smtClean="0"/>
              <a:t>Equality holds for </a:t>
            </a:r>
            <a:r>
              <a:rPr lang="en-US" sz="2400" dirty="0" err="1" smtClean="0"/>
              <a:t>i</a:t>
            </a:r>
            <a:r>
              <a:rPr lang="en-US" sz="2400" baseline="30000" dirty="0" err="1" smtClean="0"/>
              <a:t>th</a:t>
            </a:r>
            <a:r>
              <a:rPr lang="en-US" sz="2400" dirty="0" smtClean="0"/>
              <a:t> term if either </a:t>
            </a:r>
            <a:r>
              <a:rPr lang="en-US" sz="2400" dirty="0" err="1" smtClean="0">
                <a:latin typeface="Calibri"/>
              </a:rPr>
              <a:t>y</a:t>
            </a:r>
            <a:r>
              <a:rPr lang="en-US" sz="2400" baseline="-25000" dirty="0" err="1" smtClean="0">
                <a:latin typeface="Calibri"/>
              </a:rPr>
              <a:t>i</a:t>
            </a:r>
            <a:r>
              <a:rPr lang="en-US" sz="2400" dirty="0" smtClean="0"/>
              <a:t>=0  or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49781" y="4534643"/>
            <a:ext cx="4837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When does equality hold here?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>
            <a:stCxn id="14" idx="3"/>
          </p:cNvCxnSpPr>
          <p:nvPr/>
        </p:nvCxnSpPr>
        <p:spPr>
          <a:xfrm flipV="1">
            <a:off x="6987132" y="4170066"/>
            <a:ext cx="307971" cy="626187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TP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 cstate="print"/>
          <a:stretch>
            <a:fillRect/>
          </a:stretch>
        </p:blipFill>
        <p:spPr bwMode="auto">
          <a:xfrm>
            <a:off x="5763257" y="5157977"/>
            <a:ext cx="2001958" cy="388713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954800" y="5325626"/>
            <a:ext cx="5466303" cy="442128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236"/>
            <a:ext cx="8229600" cy="944562"/>
          </a:xfrm>
        </p:spPr>
        <p:txBody>
          <a:bodyPr>
            <a:normAutofit/>
          </a:bodyPr>
          <a:lstStyle/>
          <a:p>
            <a:pPr>
              <a:tabLst>
                <a:tab pos="2914650" algn="l"/>
              </a:tabLst>
            </a:pPr>
            <a:r>
              <a:rPr lang="en-US" sz="4000" dirty="0" smtClean="0"/>
              <a:t>Weak Duality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31958" y="393087"/>
            <a:ext cx="1152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Primal LP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34908" y="403133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Dual LP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27" name="Picture 26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/>
          <a:stretch>
            <a:fillRect/>
          </a:stretch>
        </p:blipFill>
        <p:spPr bwMode="auto">
          <a:xfrm>
            <a:off x="5105538" y="723859"/>
            <a:ext cx="3860283" cy="1828796"/>
          </a:xfrm>
          <a:prstGeom prst="rect">
            <a:avLst/>
          </a:prstGeom>
          <a:noFill/>
          <a:ln/>
          <a:effectLst/>
        </p:spPr>
      </p:pic>
      <p:pic>
        <p:nvPicPr>
          <p:cNvPr id="25" name="Picture 24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/>
          <a:stretch>
            <a:fillRect/>
          </a:stretch>
        </p:blipFill>
        <p:spPr bwMode="auto">
          <a:xfrm>
            <a:off x="302443" y="837186"/>
            <a:ext cx="3988687" cy="1524146"/>
          </a:xfrm>
          <a:prstGeom prst="rect">
            <a:avLst/>
          </a:prstGeom>
          <a:noFill/>
          <a:ln/>
          <a:effectLst/>
        </p:spPr>
      </p:pic>
      <p:sp>
        <p:nvSpPr>
          <p:cNvPr id="17" name="TextBox 16"/>
          <p:cNvSpPr txBox="1"/>
          <p:nvPr/>
        </p:nvSpPr>
        <p:spPr>
          <a:xfrm>
            <a:off x="409574" y="2446672"/>
            <a:ext cx="8258175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 smtClean="0"/>
              <a:t>Theorem: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00B050"/>
                </a:solidFill>
              </a:rPr>
              <a:t>“Weak Duality Theorem”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dirty="0" smtClean="0"/>
              <a:t>If x feasible for Primal and y feasible for Dual then </a:t>
            </a:r>
            <a:r>
              <a:rPr lang="en-US" sz="2400" dirty="0" err="1" smtClean="0">
                <a:latin typeface="Calibri"/>
              </a:rPr>
              <a:t>c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x</a:t>
            </a:r>
            <a:r>
              <a:rPr lang="en-US" sz="2400" dirty="0" err="1" smtClean="0">
                <a:latin typeface="cmsy10"/>
              </a:rPr>
              <a:t>·</a:t>
            </a:r>
            <a:r>
              <a:rPr lang="en-US" sz="2400" dirty="0" err="1" smtClean="0">
                <a:latin typeface="Calibri"/>
              </a:rPr>
              <a:t>b</a:t>
            </a:r>
            <a:r>
              <a:rPr lang="en-US" sz="2400" baseline="30000" dirty="0" err="1" smtClean="0">
                <a:latin typeface="Calibri"/>
              </a:rPr>
              <a:t>T</a:t>
            </a:r>
            <a:r>
              <a:rPr lang="en-US" sz="2400" dirty="0" err="1" smtClean="0"/>
              <a:t>y</a:t>
            </a:r>
            <a:r>
              <a:rPr lang="en-US" sz="24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en-US" sz="2400" b="1" dirty="0" smtClean="0"/>
              <a:t>Proof:</a:t>
            </a:r>
            <a:endParaRPr lang="en-US" dirty="0" smtClean="0">
              <a:latin typeface="msam10"/>
            </a:endParaRPr>
          </a:p>
        </p:txBody>
      </p:sp>
      <p:pic>
        <p:nvPicPr>
          <p:cNvPr id="15" name="Picture 14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 cstate="print"/>
          <a:stretch>
            <a:fillRect/>
          </a:stretch>
        </p:blipFill>
        <p:spPr bwMode="auto">
          <a:xfrm>
            <a:off x="540512" y="3597037"/>
            <a:ext cx="7895825" cy="887172"/>
          </a:xfrm>
          <a:prstGeom prst="rect">
            <a:avLst/>
          </a:prstGeom>
          <a:noFill/>
          <a:ln/>
          <a:effectLst/>
        </p:spPr>
      </p:pic>
      <p:sp>
        <p:nvSpPr>
          <p:cNvPr id="12" name="TextBox 11"/>
          <p:cNvSpPr txBox="1"/>
          <p:nvPr/>
        </p:nvSpPr>
        <p:spPr>
          <a:xfrm>
            <a:off x="399526" y="4578960"/>
            <a:ext cx="8603797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 smtClean="0"/>
              <a:t>Theorem: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00B050"/>
                </a:solidFill>
              </a:rPr>
              <a:t>“Complementary Slackness”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Suppose x feasible for Primal, y feasible for dual, and</a:t>
            </a:r>
            <a:br>
              <a:rPr lang="en-US" sz="2400" dirty="0" smtClean="0"/>
            </a:br>
            <a:r>
              <a:rPr lang="en-US" sz="2400" dirty="0" smtClean="0"/>
              <a:t>                       for every </a:t>
            </a:r>
            <a:r>
              <a:rPr lang="en-US" sz="2400" dirty="0" err="1" smtClean="0"/>
              <a:t>i</a:t>
            </a:r>
            <a:r>
              <a:rPr lang="en-US" sz="2400" dirty="0" smtClean="0"/>
              <a:t>, either </a:t>
            </a:r>
            <a:r>
              <a:rPr lang="en-US" sz="2400" dirty="0" err="1" smtClean="0">
                <a:latin typeface="Calibri"/>
              </a:rPr>
              <a:t>y</a:t>
            </a:r>
            <a:r>
              <a:rPr lang="en-US" sz="2400" baseline="-25000" dirty="0" err="1" smtClean="0">
                <a:latin typeface="Calibri"/>
              </a:rPr>
              <a:t>i</a:t>
            </a:r>
            <a:r>
              <a:rPr lang="en-US" sz="2400" dirty="0" smtClean="0">
                <a:latin typeface="Calibri"/>
              </a:rPr>
              <a:t>=0</a:t>
            </a:r>
            <a:r>
              <a:rPr lang="en-US" sz="2400" dirty="0" smtClean="0"/>
              <a:t> or                               .</a:t>
            </a:r>
            <a:br>
              <a:rPr lang="en-US" sz="2400" dirty="0" smtClean="0"/>
            </a:br>
            <a:r>
              <a:rPr lang="en-US" sz="2400" dirty="0" smtClean="0"/>
              <a:t>Then x and y are both optimal.</a:t>
            </a:r>
          </a:p>
          <a:p>
            <a:pPr>
              <a:spcBef>
                <a:spcPts val="600"/>
              </a:spcBef>
            </a:pPr>
            <a:r>
              <a:rPr lang="en-US" sz="2400" b="1" dirty="0" smtClean="0"/>
              <a:t>Proof:</a:t>
            </a:r>
            <a:r>
              <a:rPr lang="en-US" sz="2400" dirty="0" smtClean="0"/>
              <a:t> Equality holds </a:t>
            </a:r>
            <a:r>
              <a:rPr lang="en-US" sz="2400" dirty="0" smtClean="0">
                <a:solidFill>
                  <a:srgbClr val="FF0000"/>
                </a:solidFill>
              </a:rPr>
              <a:t>here</a:t>
            </a:r>
            <a:r>
              <a:rPr lang="en-US" sz="2400" dirty="0" smtClean="0"/>
              <a:t>.  </a:t>
            </a:r>
            <a:r>
              <a:rPr lang="en-US" sz="2400" dirty="0" smtClean="0">
                <a:latin typeface="msam10"/>
              </a:rPr>
              <a:t>¥</a:t>
            </a:r>
          </a:p>
        </p:txBody>
      </p:sp>
      <p:pic>
        <p:nvPicPr>
          <p:cNvPr id="20" name="Picture 19" descr="TP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 cstate="print"/>
          <a:stretch>
            <a:fillRect/>
          </a:stretch>
        </p:blipFill>
        <p:spPr bwMode="auto">
          <a:xfrm>
            <a:off x="5160376" y="5358945"/>
            <a:ext cx="2001958" cy="388713"/>
          </a:xfrm>
          <a:prstGeom prst="rect">
            <a:avLst/>
          </a:prstGeom>
          <a:noFill/>
          <a:ln/>
          <a:effectLst/>
        </p:spPr>
      </p:pic>
      <p:sp>
        <p:nvSpPr>
          <p:cNvPr id="13" name="Freeform 12"/>
          <p:cNvSpPr/>
          <p:nvPr/>
        </p:nvSpPr>
        <p:spPr>
          <a:xfrm>
            <a:off x="3436536" y="4160020"/>
            <a:ext cx="5315579" cy="2032278"/>
          </a:xfrm>
          <a:custGeom>
            <a:avLst/>
            <a:gdLst>
              <a:gd name="connsiteX0" fmla="*/ 0 w 5325627"/>
              <a:gd name="connsiteY0" fmla="*/ 2019718 h 2044839"/>
              <a:gd name="connsiteX1" fmla="*/ 4220308 w 5325627"/>
              <a:gd name="connsiteY1" fmla="*/ 1899138 h 2044839"/>
              <a:gd name="connsiteX2" fmla="*/ 5305530 w 5325627"/>
              <a:gd name="connsiteY2" fmla="*/ 1145512 h 2044839"/>
              <a:gd name="connsiteX3" fmla="*/ 4099728 w 5325627"/>
              <a:gd name="connsiteY3" fmla="*/ 653143 h 2044839"/>
              <a:gd name="connsiteX4" fmla="*/ 3868616 w 5325627"/>
              <a:gd name="connsiteY4" fmla="*/ 0 h 2044839"/>
              <a:gd name="connsiteX0" fmla="*/ 0 w 5325627"/>
              <a:gd name="connsiteY0" fmla="*/ 2019718 h 2032278"/>
              <a:gd name="connsiteX1" fmla="*/ 4220308 w 5325627"/>
              <a:gd name="connsiteY1" fmla="*/ 1899138 h 2032278"/>
              <a:gd name="connsiteX2" fmla="*/ 5305530 w 5325627"/>
              <a:gd name="connsiteY2" fmla="*/ 1326382 h 2032278"/>
              <a:gd name="connsiteX3" fmla="*/ 4099728 w 5325627"/>
              <a:gd name="connsiteY3" fmla="*/ 653143 h 2032278"/>
              <a:gd name="connsiteX4" fmla="*/ 3868616 w 5325627"/>
              <a:gd name="connsiteY4" fmla="*/ 0 h 2032278"/>
              <a:gd name="connsiteX0" fmla="*/ 0 w 5325627"/>
              <a:gd name="connsiteY0" fmla="*/ 2019718 h 2032278"/>
              <a:gd name="connsiteX1" fmla="*/ 4220308 w 5325627"/>
              <a:gd name="connsiteY1" fmla="*/ 1899138 h 2032278"/>
              <a:gd name="connsiteX2" fmla="*/ 5305530 w 5325627"/>
              <a:gd name="connsiteY2" fmla="*/ 1326382 h 2032278"/>
              <a:gd name="connsiteX3" fmla="*/ 4099728 w 5325627"/>
              <a:gd name="connsiteY3" fmla="*/ 653143 h 2032278"/>
              <a:gd name="connsiteX4" fmla="*/ 3868616 w 5325627"/>
              <a:gd name="connsiteY4" fmla="*/ 0 h 2032278"/>
              <a:gd name="connsiteX0" fmla="*/ 0 w 5315579"/>
              <a:gd name="connsiteY0" fmla="*/ 2019718 h 2032278"/>
              <a:gd name="connsiteX1" fmla="*/ 4220308 w 5315579"/>
              <a:gd name="connsiteY1" fmla="*/ 1899138 h 2032278"/>
              <a:gd name="connsiteX2" fmla="*/ 5305530 w 5315579"/>
              <a:gd name="connsiteY2" fmla="*/ 1326382 h 2032278"/>
              <a:gd name="connsiteX3" fmla="*/ 4099728 w 5315579"/>
              <a:gd name="connsiteY3" fmla="*/ 653143 h 2032278"/>
              <a:gd name="connsiteX4" fmla="*/ 3868616 w 5315579"/>
              <a:gd name="connsiteY4" fmla="*/ 0 h 2032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15579" h="2032278">
                <a:moveTo>
                  <a:pt x="0" y="2019718"/>
                </a:moveTo>
                <a:cubicBezTo>
                  <a:pt x="1668026" y="2032278"/>
                  <a:pt x="3336053" y="2014694"/>
                  <a:pt x="4220308" y="1899138"/>
                </a:cubicBezTo>
                <a:cubicBezTo>
                  <a:pt x="5104563" y="1783582"/>
                  <a:pt x="5315579" y="1795305"/>
                  <a:pt x="5305530" y="1326382"/>
                </a:cubicBezTo>
                <a:cubicBezTo>
                  <a:pt x="5295481" y="857459"/>
                  <a:pt x="4339214" y="874207"/>
                  <a:pt x="4099728" y="653143"/>
                </a:cubicBezTo>
                <a:cubicBezTo>
                  <a:pt x="3860242" y="432079"/>
                  <a:pt x="3864429" y="231112"/>
                  <a:pt x="3868616" y="0"/>
                </a:cubicBezTo>
              </a:path>
            </a:pathLst>
          </a:cu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2" grpId="0" uiExpand="1" build="allAtOnce"/>
      <p:bldP spid="1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NICK@YOWCMMTFUVWXY5MJ" val="3546"/>
  <p:tag name="DEFAULTDISPLAYSOURCE" val="\documentclass{article}&#10;\usepackage[texpoint]{nickstyle}&#10;\begin{document}&#10;&#10;\end{document}&#10;"/>
  <p:tag name="EMBEDFONTS" val="1"/>
  <p:tag name="TEXPOINTINIT" val=""/>
  <p:tag name="ACCESSLIST" val="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$$&#10;\sum_{j=1}^n c_j x_j &#10; =&#10;\sum_{j=1}^n \Big( \sum_{i=1}^m A_{i,j} y_i \Big) x_j&#10; =&#10;\sum_{i=1}^m \Big(  \sum_{j=1}^n A_{i,j} x_j \Big) y_i&#10; \leq&#10;\sum_{i=1}^m b_i y_i&#10;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267"/>
  <p:tag name="PICTUREFILESIZE" val="2346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$$&#10;\smallsum{j=1}{n} A_{i,j} x_j = b_i &#10;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72"/>
  <p:tag name="PICTUREFILESIZE" val="560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in}{\sum_{i=1}^m b_i y_i}&#10;&amp; \sum_{i=1}^m A_{i,j} y_i &amp;= c_j ~\forall j=1,\ldots,n \\&#10;&amp; y \geq 0&#10;\end{LPmin}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52"/>
  <p:tag name="PICTUREFILESIZE" val="1984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ax}{\sum_{j=1}^n c_j x_j}&#10;&amp;\sum_{j=1}^n A_{i,j} x_j &amp;\leq b_i ~\forall i=1,\ldots,m&#10;\end{LPmax}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57"/>
  <p:tag name="PICTUREFILESIZE" val="1849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$$&#10;\sum_{j=1}^n c_j x_j &#10; =&#10;\sum_{j=1}^n \Big( \sum_{i=1}^m A_{i,j} y_i \Big) x_j&#10; =&#10;\sum_{i=1}^m \Big(  \sum_{j=1}^n A_{i,j} x_j \Big) y_i&#10; \leq&#10;\sum_{i=1}^m b_i y_i&#10;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267"/>
  <p:tag name="PICTUREFILESIZE" val="2346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$$&#10;\smallsum{j=1}{n} A_{i,j} x_j = b_i &#10;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72"/>
  <p:tag name="PICTUREFILESIZE" val="560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in}{5x_1 + 6x_2 - x_3}&#10;&amp; x_1 + x_2 &amp;= 3 \\&#10;&amp; x_1 + 2 x_2 + 3 x_3 &amp;\leq 8 \\&#10;&amp; ~~~~~~~ 4x_2 + 5 x_3 &amp;\geq 2 \\&#10;&amp; ~~~~~~~ x_2, x_3 &amp;\geq 0&#10;\end{LPmin}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18"/>
  <p:tag name="PICTUREFILESIZE" val="2199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in}{5x_1 + 6x_2 - x_3}&#10;&amp; x_1 + x_2 &amp;= 3 \\&#10;&amp; x_1 + 2 x_2 + 3 x_3 &amp;\leq 8 \\&#10;&amp; ~~~~~~~ 4x_2 + 5 x_3 &amp;\geq 2 \\&#10;&amp; ~~~~~~~ x_2, x_3 &amp;\geq 0&#10;\end{LPmin}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18"/>
  <p:tag name="PICTUREFILESIZE" val="2199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ax}{3y_1 + 8 y_2 + 2 y_3}&#10;&amp; y_1 + y_2 &amp;= 5 \\&#10;&amp; y_1 + 2 y_2 + 4 y_3 &amp;\leq 6 \\&#10;&amp; ~~~~~~~ 3 y_2 + 5 y_3 &amp;\leq -1 \\&#10;&amp; ~~~~~~~ y_2 &amp;\leq 0 \\&#10;&amp; \qquad\qquad\quad y_3 &amp;\geq 0&#10;\end{LPmax}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26"/>
  <p:tag name="PICTUREFILESIZE" val="2610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Define $T(x) = Ax+b$ where&#10;$&#10;A = \begin{pmatrix}&#10;3 &amp; 2 \\&#10;0 &amp; 1&#10;\end{pmatrix}&#10;$ and&#10;$&#10;b = \begin{pmatrix}&#10;1 \\&#10;1&#10;\end{pmatrix}&#10;$.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46"/>
  <p:tag name="PICTUREFILESIZE" val="1231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in}{b \transpose y}&#10;&amp; A \transpose y &amp;= c \\&#10;&amp; y \geq 0&#10;\end{LPmin}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76"/>
  <p:tag name="PICTUREFILESIZE" val="864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ax}{c \transpose x}&#10;&amp;A x &amp;\leq b&#10;\end{LPmax}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67"/>
  <p:tag name="PICTUREFILESIZE" val="66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in}{\sum_{i=1}^m b_i y_i}&#10;&amp; \sum_{i=1}^m A_{i,j} y_i &amp;= c_j ~\forall j=1,\ldots,n \\&#10;&amp; y \geq 0&#10;\end{LPmin}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52"/>
  <p:tag name="PICTUREFILESIZE" val="1984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ax}{\sum_{j=1}^n c_j x_j}&#10;&amp;\sum_{j=1}^n A_{i,j} x_j &amp;\leq b_i ~\forall i=1,\ldots,m&#10;\end{LPmax}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57"/>
  <p:tag name="PICTUREFILESIZE" val="1849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$$&#10;\sum_{j=1}^n c_j x_j &#10; =&#10;\sum_{j=1}^n \Big( \sum_{i=1}^m A_{i,j} y_i \Big) x_j&#10; =&#10;\sum_{i=1}^m \Big(  \sum_{j=1}^n A_{i,j} x_j \Big) y_i&#10; \leq&#10;\sum_{i=1}^m b_i y_i&#10;$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267"/>
  <p:tag name="PICTUREFILESIZE" val="2346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in}{\sum_{i=1}^m b_i y_i}&#10;&amp; \sum_{i=1}^m A_{i,j} y_i &amp;= c_j ~\forall j=1,\ldots,n \\&#10;&amp; y \geq 0&#10;\end{LPmin}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52"/>
  <p:tag name="PICTUREFILESIZE" val="1984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LPmax}{\sum_{j=1}^n c_j x_j}&#10;&amp;\sum_{j=1}^n A_{i,j} x_j &amp;\leq b_i ~\forall i=1,\ldots,m&#10;\end{LPmax}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57"/>
  <p:tag name="PICTUREFILESIZE" val="1849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tx1"/>
          </a:solidFill>
          <a:headEnd type="none" w="med" len="med"/>
          <a:tailEnd type="triangl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8546</TotalTime>
  <Words>783</Words>
  <Application>Microsoft Office PowerPoint</Application>
  <PresentationFormat>On-screen Show (4:3)</PresentationFormat>
  <Paragraphs>209</Paragraphs>
  <Slides>20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5" baseType="lpstr">
      <vt:lpstr>Arial</vt:lpstr>
      <vt:lpstr>Calibri</vt:lpstr>
      <vt:lpstr>CMR10</vt:lpstr>
      <vt:lpstr>CMMI10</vt:lpstr>
      <vt:lpstr>CMSY10ORIG</vt:lpstr>
      <vt:lpstr>CMSS8</vt:lpstr>
      <vt:lpstr>CMMI7</vt:lpstr>
      <vt:lpstr>CMEX10</vt:lpstr>
      <vt:lpstr>CMR7</vt:lpstr>
      <vt:lpstr>MSBM10</vt:lpstr>
      <vt:lpstr>CMSY7</vt:lpstr>
      <vt:lpstr>CMMI5</vt:lpstr>
      <vt:lpstr>cmsy10</vt:lpstr>
      <vt:lpstr>msam10</vt:lpstr>
      <vt:lpstr>Office Theme</vt:lpstr>
      <vt:lpstr>C&amp;O 355 Lecture 9</vt:lpstr>
      <vt:lpstr>Outline</vt:lpstr>
      <vt:lpstr>Duality: Geometric View</vt:lpstr>
      <vt:lpstr>Duality: Geometric View</vt:lpstr>
      <vt:lpstr>Duality: Geometric View</vt:lpstr>
      <vt:lpstr>Weak Duality</vt:lpstr>
      <vt:lpstr>Weak Duality</vt:lpstr>
      <vt:lpstr>Weak Duality</vt:lpstr>
      <vt:lpstr>Weak Duality</vt:lpstr>
      <vt:lpstr>General Complementary Slackness Conditions</vt:lpstr>
      <vt:lpstr>Example</vt:lpstr>
      <vt:lpstr>Example</vt:lpstr>
      <vt:lpstr>Complementary Slackness Summary</vt:lpstr>
      <vt:lpstr>We’ve now finished C&amp;O 350!</vt:lpstr>
      <vt:lpstr>Computational Complexity</vt:lpstr>
      <vt:lpstr>Computational Complexity</vt:lpstr>
      <vt:lpstr>Computational Complexity</vt:lpstr>
      <vt:lpstr>Computational Complexity</vt:lpstr>
      <vt:lpstr>Review</vt:lpstr>
      <vt:lpstr>2D Example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Nick</dc:creator>
  <cp:lastModifiedBy>Nick</cp:lastModifiedBy>
  <cp:revision>518</cp:revision>
  <dcterms:created xsi:type="dcterms:W3CDTF">2009-09-16T13:05:29Z</dcterms:created>
  <dcterms:modified xsi:type="dcterms:W3CDTF">2009-10-13T17:16:03Z</dcterms:modified>
</cp:coreProperties>
</file>