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329" r:id="rId4"/>
    <p:sldId id="345" r:id="rId5"/>
    <p:sldId id="346" r:id="rId6"/>
    <p:sldId id="336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8" r:id="rId15"/>
    <p:sldId id="347" r:id="rId16"/>
    <p:sldId id="349" r:id="rId17"/>
    <p:sldId id="350" r:id="rId18"/>
  </p:sldIdLst>
  <p:sldSz cx="9144000" cy="6858000" type="screen4x3"/>
  <p:notesSz cx="6858000" cy="9144000"/>
  <p:embeddedFontLst>
    <p:embeddedFont>
      <p:font typeface="Calibri" pitchFamily="34" charset="0"/>
      <p:regular r:id="rId20"/>
      <p:bold r:id="rId21"/>
      <p:italic r:id="rId22"/>
      <p:boldItalic r:id="rId23"/>
    </p:embeddedFont>
    <p:embeddedFont>
      <p:font typeface="CMR10" pitchFamily="34" charset="0"/>
      <p:regular r:id="rId24"/>
    </p:embeddedFont>
    <p:embeddedFont>
      <p:font typeface="CMMI10" pitchFamily="34" charset="0"/>
      <p:regular r:id="rId25"/>
    </p:embeddedFont>
    <p:embeddedFont>
      <p:font typeface="CMSY10ORIG" pitchFamily="34" charset="0"/>
      <p:regular r:id="rId26"/>
    </p:embeddedFont>
    <p:embeddedFont>
      <p:font typeface="CMSS8" pitchFamily="34" charset="0"/>
      <p:regular r:id="rId27"/>
    </p:embeddedFont>
    <p:embeddedFont>
      <p:font typeface="CMMI7" pitchFamily="34" charset="0"/>
      <p:regular r:id="rId28"/>
    </p:embeddedFont>
    <p:embeddedFont>
      <p:font typeface="CMEX10" pitchFamily="34" charset="0"/>
      <p:regular r:id="rId29"/>
    </p:embeddedFont>
    <p:embeddedFont>
      <p:font typeface="CMR7" pitchFamily="34" charset="0"/>
      <p:regular r:id="rId30"/>
    </p:embeddedFont>
    <p:embeddedFont>
      <p:font typeface="MSBM10" pitchFamily="34" charset="0"/>
      <p:regular r:id="rId31"/>
    </p:embeddedFont>
    <p:embeddedFont>
      <p:font typeface="CMSY7" pitchFamily="34" charset="0"/>
      <p:regular r:id="rId32"/>
    </p:embeddedFont>
    <p:embeddedFont>
      <p:font typeface="CMMI5" pitchFamily="34" charset="0"/>
      <p:regular r:id="rId33"/>
    </p:embeddedFont>
    <p:embeddedFont>
      <p:font typeface="cmsy10" pitchFamily="34" charset="0"/>
      <p:regular r:id="rId34"/>
    </p:embeddedFont>
    <p:embeddedFont>
      <p:font typeface="msam10" pitchFamily="34" charset="0"/>
      <p:regular r:id="rId35"/>
    </p:embeddedFont>
  </p:embeddedFontLst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9671" autoAdjust="0"/>
  </p:normalViewPr>
  <p:slideViewPr>
    <p:cSldViewPr snapToGrid="0">
      <p:cViewPr>
        <p:scale>
          <a:sx n="100" d="100"/>
          <a:sy n="100" d="100"/>
        </p:scale>
        <p:origin x="-28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font" Target="fonts/font1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font" Target="fonts/font14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font" Target="fonts/font13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font" Target="fonts/font1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2: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point here is: we might move to a new *basis* that isn’t strictly better (if delta=0),</a:t>
            </a:r>
          </a:p>
          <a:p>
            <a:r>
              <a:rPr lang="en-US" baseline="0" dirty="0" smtClean="0"/>
              <a:t>but we’ll never move to a new *BFS* that isn’t strictly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usual name for r is the “reduced costs”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usual name for r is the “reduced costs”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claim on blackboard.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7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696511" y="3501962"/>
            <a:ext cx="4416358" cy="4377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53717" y="5914421"/>
            <a:ext cx="1828801" cy="4377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23369" y="1070043"/>
            <a:ext cx="807396" cy="4377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23368" y="1964988"/>
            <a:ext cx="1838529" cy="4377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5760" y="4309357"/>
            <a:ext cx="700391" cy="4377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2" y="262648"/>
            <a:ext cx="9027268" cy="61284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B be a basis on cycle </a:t>
            </a:r>
            <a:r>
              <a:rPr lang="en-US" sz="2400" b="1" dirty="0" smtClean="0"/>
              <a:t>just before</a:t>
            </a:r>
            <a:r>
              <a:rPr lang="en-US" sz="2400" dirty="0" smtClean="0"/>
              <a:t> v enters</a:t>
            </a:r>
            <a:br>
              <a:rPr lang="en-US" sz="2400" dirty="0" smtClean="0"/>
            </a:br>
            <a:r>
              <a:rPr lang="en-US" sz="2400" dirty="0" smtClean="0"/>
              <a:t>Let r be the benefits vector at this step</a:t>
            </a:r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/>
              <a:t>v has a positive </a:t>
            </a:r>
            <a:r>
              <a:rPr lang="en-US" sz="2400" dirty="0" smtClean="0"/>
              <a:t>benefit	         </a:t>
            </a:r>
            <a:r>
              <a:rPr lang="en-US" sz="2400" dirty="0" smtClean="0"/>
              <a:t>			       </a:t>
            </a:r>
            <a:r>
              <a:rPr lang="en-US" sz="2200" dirty="0" smtClean="0"/>
              <a:t>(</a:t>
            </a:r>
            <a:r>
              <a:rPr lang="en-US" sz="2200" dirty="0" err="1" smtClean="0"/>
              <a:t>r</a:t>
            </a:r>
            <a:r>
              <a:rPr lang="en-US" sz="2200" baseline="-25000" dirty="0" err="1" smtClean="0"/>
              <a:t>v</a:t>
            </a:r>
            <a:r>
              <a:rPr lang="en-US" sz="2200" dirty="0" smtClean="0"/>
              <a:t>&gt;0)</a:t>
            </a:r>
          </a:p>
          <a:p>
            <a:r>
              <a:rPr lang="en-US" sz="2400" dirty="0" smtClean="0"/>
              <a:t>No other 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F is eligible to enter</a:t>
            </a:r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every other 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F has non-positive benefit	       </a:t>
            </a:r>
            <a:r>
              <a:rPr lang="en-US" sz="2200" dirty="0" smtClean="0"/>
              <a:t>(</a:t>
            </a:r>
            <a:r>
              <a:rPr lang="en-US" sz="2200" dirty="0" smtClean="0">
                <a:latin typeface="Calibri"/>
              </a:rPr>
              <a:t>r</a:t>
            </a:r>
            <a:r>
              <a:rPr lang="en-US" sz="2200" baseline="-25000" dirty="0" smtClean="0">
                <a:latin typeface="Calibri"/>
              </a:rPr>
              <a:t>i</a:t>
            </a:r>
            <a:r>
              <a:rPr lang="en-US" sz="2200" dirty="0" smtClean="0">
                <a:latin typeface="cmsy10"/>
              </a:rPr>
              <a:t>·</a:t>
            </a:r>
            <a:r>
              <a:rPr lang="en-US" sz="2200" dirty="0" smtClean="0"/>
              <a:t>0 </a:t>
            </a:r>
            <a:r>
              <a:rPr lang="en-US" sz="2200" dirty="0" smtClean="0">
                <a:latin typeface="cmsy10"/>
              </a:rPr>
              <a:t>8</a:t>
            </a:r>
            <a:r>
              <a:rPr lang="en-US" sz="2200" dirty="0" smtClean="0"/>
              <a:t>i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F</a:t>
            </a:r>
            <a:r>
              <a:rPr lang="en-US" sz="2200" dirty="0" smtClean="0">
                <a:latin typeface="cmsy10"/>
              </a:rPr>
              <a:t>n</a:t>
            </a:r>
            <a:r>
              <a:rPr lang="en-US" sz="2200" dirty="0" smtClean="0"/>
              <a:t>{v})</a:t>
            </a:r>
          </a:p>
          <a:p>
            <a:endParaRPr lang="en-US" sz="2000" dirty="0" smtClean="0"/>
          </a:p>
          <a:p>
            <a:r>
              <a:rPr lang="en-US" sz="2400" dirty="0" smtClean="0"/>
              <a:t>Let </a:t>
            </a:r>
            <a:r>
              <a:rPr lang="en-US" sz="2400" dirty="0" smtClean="0"/>
              <a:t>B’ </a:t>
            </a:r>
            <a:r>
              <a:rPr lang="en-US" sz="2400" dirty="0" smtClean="0"/>
              <a:t>be a </a:t>
            </a:r>
            <a:r>
              <a:rPr lang="en-US" sz="2400" dirty="0" smtClean="0"/>
              <a:t>basis on cycle </a:t>
            </a:r>
            <a:r>
              <a:rPr lang="en-US" sz="2400" b="1" dirty="0" smtClean="0"/>
              <a:t>just before</a:t>
            </a:r>
            <a:r>
              <a:rPr lang="en-US" sz="2400" dirty="0" smtClean="0"/>
              <a:t> v </a:t>
            </a:r>
            <a:r>
              <a:rPr lang="en-US" sz="2400" dirty="0" smtClean="0"/>
              <a:t>leaves   (some u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F enters)</a:t>
            </a:r>
            <a:br>
              <a:rPr lang="en-US" sz="2400" dirty="0" smtClean="0"/>
            </a:br>
            <a:r>
              <a:rPr lang="en-US" sz="2400" dirty="0" smtClean="0"/>
              <a:t>Let d be the direction we’re trying to move in at this step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Recall: y(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 = x+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d, where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B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=-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B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en-US" sz="24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-1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A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,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=1, 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=0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8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Symbol"/>
                <a:sym typeface="Symbol"/>
              </a:rPr>
              <a:t>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B’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{u}</a:t>
            </a:r>
          </a:p>
          <a:p>
            <a:r>
              <a:rPr lang="en-US" sz="2400" b="1" dirty="0" smtClean="0"/>
              <a:t>Recall:</a:t>
            </a:r>
            <a:r>
              <a:rPr lang="en-US" sz="2400" dirty="0" smtClean="0"/>
              <a:t> leaving coordinate is a </a:t>
            </a:r>
            <a:r>
              <a:rPr lang="en-US" sz="2400" dirty="0" err="1" smtClean="0"/>
              <a:t>minimizer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/>
              <a:t>{ -x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/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&lt;0 </a:t>
            </a: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d</a:t>
            </a:r>
            <a:r>
              <a:rPr lang="en-US" sz="2400" baseline="-25000" dirty="0" err="1" smtClean="0">
                <a:latin typeface="Calibri"/>
              </a:rPr>
              <a:t>v</a:t>
            </a:r>
            <a:r>
              <a:rPr lang="en-US" sz="2400" dirty="0" smtClean="0">
                <a:latin typeface="Calibri"/>
              </a:rPr>
              <a:t>&lt;0</a:t>
            </a:r>
          </a:p>
          <a:p>
            <a:r>
              <a:rPr lang="en-US" sz="2400" b="1" dirty="0" smtClean="0">
                <a:latin typeface="Calibri"/>
              </a:rPr>
              <a:t>Recall:</a:t>
            </a:r>
            <a:r>
              <a:rPr lang="en-US" sz="2400" dirty="0" smtClean="0">
                <a:latin typeface="Calibri"/>
              </a:rPr>
              <a:t> x</a:t>
            </a:r>
            <a:r>
              <a:rPr lang="en-US" sz="2400" baseline="-25000" dirty="0" smtClean="0">
                <a:latin typeface="Calibri"/>
              </a:rPr>
              <a:t>v</a:t>
            </a:r>
            <a:r>
              <a:rPr lang="en-US" sz="2400" dirty="0" smtClean="0">
                <a:latin typeface="Calibri"/>
              </a:rPr>
              <a:t>=0  (by Claim 1)</a:t>
            </a:r>
          </a:p>
          <a:p>
            <a:r>
              <a:rPr lang="en-US" sz="2400" dirty="0" smtClean="0">
                <a:latin typeface="Calibri"/>
              </a:rPr>
              <a:t>No other 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Calibri"/>
              </a:rPr>
              <a:t>F is eligible to leave</a:t>
            </a:r>
            <a:br>
              <a:rPr lang="en-US" sz="2400" dirty="0" smtClean="0">
                <a:latin typeface="Calibri"/>
              </a:rPr>
            </a:b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>
                <a:latin typeface="Calibri"/>
              </a:rPr>
              <a:t> every other 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Calibri"/>
              </a:rPr>
              <a:t>F is </a:t>
            </a:r>
            <a:r>
              <a:rPr lang="en-US" sz="2400" b="1" dirty="0" smtClean="0">
                <a:latin typeface="Calibri"/>
              </a:rPr>
              <a:t>not</a:t>
            </a:r>
            <a:r>
              <a:rPr lang="en-US" sz="2400" dirty="0" smtClean="0">
                <a:latin typeface="Calibri"/>
              </a:rPr>
              <a:t> a </a:t>
            </a:r>
            <a:r>
              <a:rPr lang="en-US" sz="2400" dirty="0" err="1" smtClean="0">
                <a:latin typeface="Calibri"/>
              </a:rPr>
              <a:t>minimizer</a:t>
            </a:r>
            <a:r>
              <a:rPr lang="en-US" sz="2400" dirty="0" smtClean="0">
                <a:latin typeface="Calibri"/>
              </a:rPr>
              <a:t> of this</a:t>
            </a:r>
            <a:endParaRPr lang="en-US" sz="2400" dirty="0" smtClean="0">
              <a:latin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bri"/>
              </a:rPr>
              <a:t>	But 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 too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>
                <a:latin typeface="Calibri"/>
              </a:rPr>
              <a:t>  They are not </a:t>
            </a:r>
            <a:r>
              <a:rPr lang="en-US" sz="2400" dirty="0" err="1" smtClean="0">
                <a:latin typeface="Calibri"/>
              </a:rPr>
              <a:t>minimizers</a:t>
            </a:r>
            <a:r>
              <a:rPr lang="en-US" sz="2400" dirty="0" smtClean="0">
                <a:latin typeface="Calibri"/>
              </a:rPr>
              <a:t> because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latin typeface="Calibri"/>
              </a:rPr>
              <a:t>d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F</a:t>
            </a:r>
            <a:r>
              <a:rPr lang="en-US" sz="2400" dirty="0" smtClean="0">
                <a:latin typeface="cmsy10"/>
              </a:rPr>
              <a:t>n</a:t>
            </a:r>
            <a:r>
              <a:rPr lang="en-US" sz="2400" dirty="0" smtClean="0"/>
              <a:t>{v}</a:t>
            </a:r>
            <a:endParaRPr lang="en-US" sz="2400" dirty="0" smtClean="0">
              <a:latin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330759" y="4727642"/>
            <a:ext cx="1274324" cy="47665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2577831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43"/>
            <a:ext cx="8229600" cy="775949"/>
          </a:xfrm>
        </p:spPr>
        <p:txBody>
          <a:bodyPr/>
          <a:lstStyle/>
          <a:p>
            <a:r>
              <a:rPr lang="en-US" dirty="0" smtClean="0"/>
              <a:t>Auxiliary 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540870"/>
            <a:ext cx="8229600" cy="28988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x be the BFS </a:t>
            </a:r>
            <a:r>
              <a:rPr lang="en-US" sz="2400" dirty="0" smtClean="0"/>
              <a:t>(of original LP) </a:t>
            </a:r>
            <a:r>
              <a:rPr lang="en-US" sz="2400" dirty="0" smtClean="0"/>
              <a:t>for all bases in the cycle</a:t>
            </a:r>
          </a:p>
          <a:p>
            <a:r>
              <a:rPr lang="en-US" sz="2400" b="1" dirty="0" smtClean="0"/>
              <a:t>Claim 2:</a:t>
            </a:r>
            <a:r>
              <a:rPr lang="en-US" sz="2400" dirty="0" smtClean="0"/>
              <a:t> x is an optimal solution of </a:t>
            </a:r>
            <a:r>
              <a:rPr lang="en-US" sz="2400" dirty="0" err="1" smtClean="0"/>
              <a:t>AuxLP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Claim 3:</a:t>
            </a:r>
            <a:r>
              <a:rPr lang="en-US" sz="2400" dirty="0" smtClean="0"/>
              <a:t> We can increase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u</a:t>
            </a:r>
            <a:r>
              <a:rPr lang="en-US" sz="2400" dirty="0" smtClean="0">
                <a:latin typeface="Calibri"/>
                <a:sym typeface="Wingdings" pitchFamily="2" charset="2"/>
              </a:rPr>
              <a:t></a:t>
            </a:r>
            <a:r>
              <a:rPr lang="en-US" sz="2400" dirty="0" smtClean="0">
                <a:latin typeface="cmsy10"/>
                <a:sym typeface="Wingdings" pitchFamily="2" charset="2"/>
              </a:rPr>
              <a:t>1</a:t>
            </a:r>
            <a:r>
              <a:rPr lang="en-US" sz="2400" dirty="0" smtClean="0">
                <a:latin typeface="Calibri"/>
                <a:sym typeface="Wingdings" pitchFamily="2" charset="2"/>
              </a:rPr>
              <a:t> without ruining feasibility.</a:t>
            </a:r>
            <a:br>
              <a:rPr lang="en-US" sz="2400" dirty="0" smtClean="0">
                <a:latin typeface="Calibri"/>
                <a:sym typeface="Wingdings" pitchFamily="2" charset="2"/>
              </a:rPr>
            </a:br>
            <a:r>
              <a:rPr lang="en-US" sz="2400" dirty="0" smtClean="0">
                <a:latin typeface="Calibri"/>
                <a:sym typeface="Wingdings" pitchFamily="2" charset="2"/>
              </a:rPr>
              <a:t>So </a:t>
            </a:r>
            <a:r>
              <a:rPr lang="en-US" sz="2400" dirty="0" err="1" smtClean="0">
                <a:latin typeface="Calibri"/>
                <a:sym typeface="Wingdings" pitchFamily="2" charset="2"/>
              </a:rPr>
              <a:t>AuxLP</a:t>
            </a:r>
            <a:r>
              <a:rPr lang="en-US" sz="2400" dirty="0" smtClean="0">
                <a:latin typeface="Calibri"/>
                <a:sym typeface="Wingdings" pitchFamily="2" charset="2"/>
              </a:rPr>
              <a:t> is unbounded.</a:t>
            </a:r>
            <a:endParaRPr lang="en-US" sz="2400" baseline="-25000" dirty="0"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6774" y="1935804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AuxLP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2386347" y="781990"/>
            <a:ext cx="4376811" cy="254487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639"/>
            <a:ext cx="8229600" cy="7467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Claim 2: x is optimal for </a:t>
            </a:r>
            <a:r>
              <a:rPr lang="en-US" sz="3600" dirty="0" err="1" smtClean="0"/>
              <a:t>AuxLP</a:t>
            </a:r>
            <a:endParaRPr lang="en-US" sz="3600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457200" y="2809876"/>
            <a:ext cx="8229600" cy="4048124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Subclaim</a:t>
            </a:r>
            <a:r>
              <a:rPr lang="en-US" sz="2400" b="1" dirty="0" smtClean="0"/>
              <a:t>:</a:t>
            </a:r>
            <a:r>
              <a:rPr lang="en-US" sz="2400" dirty="0" smtClean="0"/>
              <a:t> x </a:t>
            </a:r>
            <a:r>
              <a:rPr lang="en-US" sz="2400" dirty="0" smtClean="0"/>
              <a:t>is </a:t>
            </a:r>
            <a:r>
              <a:rPr lang="en-US" sz="2400" dirty="0" smtClean="0"/>
              <a:t>feasible for </a:t>
            </a:r>
            <a:r>
              <a:rPr lang="en-US" sz="2400" dirty="0" err="1" smtClean="0"/>
              <a:t>AuxLP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x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=0 </a:t>
            </a:r>
            <a:r>
              <a:rPr lang="en-US" sz="2200" dirty="0" smtClean="0">
                <a:latin typeface="cmsy10"/>
              </a:rPr>
              <a:t>8</a:t>
            </a:r>
            <a:r>
              <a:rPr lang="en-US" sz="2200" dirty="0" smtClean="0"/>
              <a:t>i</a:t>
            </a:r>
            <a:r>
              <a:rPr lang="en-US" sz="2200" dirty="0" smtClean="0">
                <a:latin typeface="Symbol"/>
                <a:sym typeface="Symbol"/>
              </a:rPr>
              <a:t></a:t>
            </a:r>
            <a:r>
              <a:rPr lang="en-US" sz="2200" dirty="0" smtClean="0"/>
              <a:t>B, since B is a basis determining x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x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=0 </a:t>
            </a:r>
            <a:r>
              <a:rPr lang="en-US" sz="2200" dirty="0" smtClean="0">
                <a:latin typeface="cmsy10"/>
              </a:rPr>
              <a:t>8</a:t>
            </a:r>
            <a:r>
              <a:rPr lang="en-US" sz="2200" dirty="0" smtClean="0"/>
              <a:t>i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F, by Claim 1</a:t>
            </a:r>
          </a:p>
          <a:p>
            <a:r>
              <a:rPr lang="en-US" sz="2400" dirty="0" smtClean="0"/>
              <a:t>For any z, we have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z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+ </a:t>
            </a:r>
            <a:r>
              <a:rPr lang="en-US" sz="2400" dirty="0" err="1" smtClean="0"/>
              <a:t>r</a:t>
            </a:r>
            <a:r>
              <a:rPr lang="en-US" sz="2800" baseline="-150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z</a:t>
            </a:r>
            <a:r>
              <a:rPr lang="en-US" sz="2800" baseline="-15000" dirty="0" err="1" smtClean="0"/>
              <a:t>B</a:t>
            </a:r>
            <a:endParaRPr lang="en-US" sz="2400" baseline="-15000" dirty="0" smtClean="0"/>
          </a:p>
          <a:p>
            <a:r>
              <a:rPr lang="en-US" sz="2400" b="1" dirty="0" err="1" smtClean="0"/>
              <a:t>Subclaim</a:t>
            </a:r>
            <a:r>
              <a:rPr lang="en-US" sz="2400" b="1" dirty="0" smtClean="0"/>
              <a:t>: </a:t>
            </a:r>
            <a:r>
              <a:rPr lang="en-US" sz="2400" dirty="0" smtClean="0"/>
              <a:t>For z feasible for </a:t>
            </a:r>
            <a:r>
              <a:rPr lang="en-US" sz="2400" dirty="0" err="1" smtClean="0"/>
              <a:t>AuxLP</a:t>
            </a:r>
            <a:r>
              <a:rPr lang="en-US" sz="2400" dirty="0" smtClean="0"/>
              <a:t>, </a:t>
            </a:r>
            <a:r>
              <a:rPr lang="en-US" sz="2400" dirty="0" err="1" smtClean="0"/>
              <a:t>r</a:t>
            </a:r>
            <a:r>
              <a:rPr lang="en-US" sz="2800" baseline="-150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z</a:t>
            </a:r>
            <a:r>
              <a:rPr lang="en-US" sz="2800" baseline="-15000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0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For coordinate </a:t>
            </a:r>
            <a:r>
              <a:rPr lang="en-US" sz="2200" dirty="0" err="1" smtClean="0"/>
              <a:t>i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F, we have </a:t>
            </a:r>
            <a:r>
              <a:rPr lang="en-US" sz="2200" dirty="0" err="1" smtClean="0">
                <a:latin typeface="Calibri"/>
              </a:rPr>
              <a:t>z</a:t>
            </a:r>
            <a:r>
              <a:rPr lang="en-US" sz="2200" baseline="-25000" dirty="0" err="1" smtClean="0">
                <a:latin typeface="Calibri"/>
              </a:rPr>
              <a:t>i</a:t>
            </a:r>
            <a:r>
              <a:rPr lang="en-US" sz="2200" dirty="0" smtClean="0"/>
              <a:t>=0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For coordinate i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F</a:t>
            </a:r>
            <a:r>
              <a:rPr lang="en-US" sz="2200" dirty="0" smtClean="0">
                <a:latin typeface="cmsy10"/>
              </a:rPr>
              <a:t>n</a:t>
            </a:r>
            <a:r>
              <a:rPr lang="en-US" sz="2200" dirty="0" smtClean="0"/>
              <a:t>{v}, we have </a:t>
            </a:r>
            <a:r>
              <a:rPr lang="en-US" sz="2200" dirty="0" smtClean="0">
                <a:latin typeface="Calibri"/>
              </a:rPr>
              <a:t>r</a:t>
            </a:r>
            <a:r>
              <a:rPr lang="en-US" sz="2200" baseline="-25000" dirty="0" smtClean="0">
                <a:latin typeface="Calibri"/>
              </a:rPr>
              <a:t>i</a:t>
            </a:r>
            <a:r>
              <a:rPr lang="en-US" sz="2200" dirty="0" smtClean="0">
                <a:latin typeface="cmsy10"/>
              </a:rPr>
              <a:t>·</a:t>
            </a:r>
            <a:r>
              <a:rPr lang="en-US" sz="2200" dirty="0" smtClean="0"/>
              <a:t>0 but </a:t>
            </a:r>
            <a:r>
              <a:rPr lang="en-US" sz="2200" dirty="0" smtClean="0">
                <a:latin typeface="Calibri"/>
              </a:rPr>
              <a:t>z</a:t>
            </a:r>
            <a:r>
              <a:rPr lang="en-US" sz="2200" baseline="-25000" dirty="0" smtClean="0">
                <a:latin typeface="Calibri"/>
              </a:rPr>
              <a:t>i</a:t>
            </a:r>
            <a:r>
              <a:rPr lang="en-US" sz="2200" dirty="0" smtClean="0">
                <a:latin typeface="cmsy10"/>
              </a:rPr>
              <a:t>¸</a:t>
            </a:r>
            <a:r>
              <a:rPr lang="en-US" sz="2200" dirty="0" smtClean="0"/>
              <a:t>0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For coordinate v, we have </a:t>
            </a:r>
            <a:r>
              <a:rPr lang="en-US" sz="2200" dirty="0" err="1" smtClean="0">
                <a:latin typeface="Calibri"/>
              </a:rPr>
              <a:t>r</a:t>
            </a:r>
            <a:r>
              <a:rPr lang="en-US" sz="2200" baseline="-25000" dirty="0" err="1" smtClean="0">
                <a:latin typeface="Calibri"/>
              </a:rPr>
              <a:t>v</a:t>
            </a:r>
            <a:r>
              <a:rPr lang="en-US" sz="2200" dirty="0" smtClean="0">
                <a:latin typeface="Calibri"/>
              </a:rPr>
              <a:t>&gt;0</a:t>
            </a:r>
            <a:r>
              <a:rPr lang="en-US" sz="2200" dirty="0" smtClean="0"/>
              <a:t> but </a:t>
            </a:r>
            <a:r>
              <a:rPr lang="en-US" sz="2200" dirty="0" smtClean="0">
                <a:latin typeface="Calibri"/>
              </a:rPr>
              <a:t>z</a:t>
            </a:r>
            <a:r>
              <a:rPr lang="en-US" sz="2200" baseline="-25000" dirty="0" smtClean="0">
                <a:latin typeface="Calibri"/>
              </a:rPr>
              <a:t>v</a:t>
            </a:r>
            <a:r>
              <a:rPr lang="en-US" sz="2200" dirty="0" smtClean="0">
                <a:latin typeface="cmsy10"/>
              </a:rPr>
              <a:t>·</a:t>
            </a:r>
            <a:r>
              <a:rPr lang="en-US" sz="2200" dirty="0" smtClean="0"/>
              <a:t>0</a:t>
            </a:r>
          </a:p>
          <a:p>
            <a:r>
              <a:rPr lang="en-US" sz="2400" dirty="0" smtClean="0"/>
              <a:t>So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z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x is optimal   </a:t>
            </a:r>
            <a:r>
              <a:rPr lang="en-US" sz="2400" dirty="0" smtClean="0">
                <a:latin typeface="msam10"/>
              </a:rPr>
              <a:t>¥</a:t>
            </a:r>
            <a:endParaRPr lang="en-US" sz="2400" dirty="0" smtClean="0">
              <a:latin typeface="msam1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96424" y="4240335"/>
            <a:ext cx="10550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33041" y="4240335"/>
            <a:ext cx="10550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69265" y="4682463"/>
            <a:ext cx="10550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05882" y="4682463"/>
            <a:ext cx="10550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2473899" y="636070"/>
            <a:ext cx="3935149" cy="2116855"/>
          </a:xfrm>
          <a:prstGeom prst="rect">
            <a:avLst/>
          </a:prstGeom>
          <a:noFill/>
          <a:ln/>
          <a:effectLst/>
        </p:spPr>
      </p:pic>
      <p:sp>
        <p:nvSpPr>
          <p:cNvPr id="13" name="TextBox 12"/>
          <p:cNvSpPr txBox="1"/>
          <p:nvPr/>
        </p:nvSpPr>
        <p:spPr>
          <a:xfrm>
            <a:off x="1186774" y="1731512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AuxLP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26"/>
            <a:ext cx="8229600" cy="7467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Claim 3: </a:t>
            </a:r>
            <a:r>
              <a:rPr lang="en-US" sz="3600" dirty="0" err="1" smtClean="0"/>
              <a:t>AuxLP</a:t>
            </a:r>
            <a:r>
              <a:rPr lang="en-US" sz="3600" dirty="0" smtClean="0"/>
              <a:t> is unbounded</a:t>
            </a:r>
            <a:endParaRPr lang="en-US" sz="3600" dirty="0"/>
          </a:p>
        </p:txBody>
      </p:sp>
      <p:pic>
        <p:nvPicPr>
          <p:cNvPr id="7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2473899" y="636070"/>
            <a:ext cx="3935149" cy="2116855"/>
          </a:xfrm>
          <a:prstGeom prst="rect">
            <a:avLst/>
          </a:prstGeom>
          <a:noFill/>
          <a:ln/>
          <a:effectLst/>
        </p:spPr>
      </p:pic>
      <p:sp>
        <p:nvSpPr>
          <p:cNvPr id="5" name="TextBox 4"/>
          <p:cNvSpPr txBox="1"/>
          <p:nvPr/>
        </p:nvSpPr>
        <p:spPr>
          <a:xfrm>
            <a:off x="1186774" y="1731512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AuxLP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77821" y="2811282"/>
            <a:ext cx="8813258" cy="4046718"/>
          </a:xfrm>
        </p:spPr>
        <p:txBody>
          <a:bodyPr>
            <a:normAutofit/>
          </a:bodyPr>
          <a:lstStyle/>
          <a:p>
            <a:pPr marL="282575" indent="-282575">
              <a:spcBef>
                <a:spcPts val="300"/>
              </a:spcBef>
            </a:pPr>
            <a:r>
              <a:rPr lang="en-US" sz="2400" b="1" dirty="0" smtClean="0"/>
              <a:t>Claim: </a:t>
            </a:r>
            <a:r>
              <a:rPr lang="en-US" sz="2400" dirty="0" smtClean="0"/>
              <a:t>B’ is a basis for </a:t>
            </a:r>
            <a:r>
              <a:rPr lang="en-US" sz="2400" dirty="0" err="1" smtClean="0"/>
              <a:t>AuxLP</a:t>
            </a:r>
            <a:r>
              <a:rPr lang="en-US" sz="2400" dirty="0" smtClean="0"/>
              <a:t> and it determines BFS x.</a:t>
            </a:r>
          </a:p>
          <a:p>
            <a:pPr marL="282575" indent="-282575">
              <a:spcBef>
                <a:spcPts val="3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coordinate u has positive benefit.</a:t>
            </a:r>
            <a:br>
              <a:rPr lang="en-US" sz="2400" dirty="0" smtClean="0"/>
            </a:b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(Definition of benefit does not depend on sign constraints)</a:t>
            </a:r>
          </a:p>
          <a:p>
            <a:pPr marL="282575" indent="-282575">
              <a:spcBef>
                <a:spcPts val="300"/>
              </a:spcBef>
            </a:pPr>
            <a:r>
              <a:rPr lang="en-US" sz="2400" dirty="0" smtClean="0"/>
              <a:t>If we increase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u</a:t>
            </a:r>
            <a:r>
              <a:rPr lang="en-US" sz="2400" dirty="0" smtClean="0"/>
              <a:t> to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, must adjust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B</a:t>
            </a:r>
            <a:r>
              <a:rPr lang="en-US" sz="2400" baseline="-25000" dirty="0" smtClean="0"/>
              <a:t>’</a:t>
            </a:r>
            <a:r>
              <a:rPr lang="en-US" sz="2400" dirty="0" smtClean="0"/>
              <a:t> to preserve “</a:t>
            </a:r>
            <a:r>
              <a:rPr lang="en-US" sz="2400" dirty="0" err="1" smtClean="0"/>
              <a:t>Az</a:t>
            </a:r>
            <a:r>
              <a:rPr lang="en-US" sz="2400" dirty="0" smtClean="0"/>
              <a:t>=b” constraint</a:t>
            </a:r>
          </a:p>
          <a:p>
            <a:pPr marL="571500" lvl="1" indent="-342900">
              <a:spcBef>
                <a:spcPts val="0"/>
              </a:spcBef>
            </a:pPr>
            <a:r>
              <a:rPr lang="en-US" sz="2000" dirty="0" smtClean="0"/>
              <a:t>New point is z(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)=x+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d.</a:t>
            </a:r>
          </a:p>
          <a:p>
            <a:pPr marL="571500" lvl="1" indent="-342900">
              <a:spcBef>
                <a:spcPts val="0"/>
              </a:spcBef>
            </a:pPr>
            <a:r>
              <a:rPr lang="en-US" sz="2000" dirty="0" smtClean="0"/>
              <a:t>The d vector is the same as before: it does not depend on sign constraints</a:t>
            </a:r>
          </a:p>
          <a:p>
            <a:pPr marL="282575" indent="-282575">
              <a:spcBef>
                <a:spcPts val="0"/>
              </a:spcBef>
            </a:pPr>
            <a:endParaRPr lang="en-US" sz="2800" dirty="0" smtClean="0"/>
          </a:p>
          <a:p>
            <a:pPr marL="282575" indent="-282575">
              <a:spcBef>
                <a:spcPts val="0"/>
              </a:spcBef>
            </a:pPr>
            <a:r>
              <a:rPr lang="en-US" sz="2400" dirty="0" smtClean="0"/>
              <a:t>z(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 feasible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                                      </a:t>
            </a:r>
            <a:r>
              <a:rPr lang="en-US" sz="2000" dirty="0" smtClean="0"/>
              <a:t>  </a:t>
            </a:r>
            <a:r>
              <a:rPr lang="en-US" sz="1100" dirty="0" smtClean="0"/>
              <a:t> </a:t>
            </a:r>
            <a:r>
              <a:rPr lang="en-US" sz="2400" dirty="0" smtClean="0"/>
              <a:t>.</a:t>
            </a:r>
          </a:p>
          <a:p>
            <a:pPr marL="282575" indent="-282575">
              <a:spcBef>
                <a:spcPts val="0"/>
              </a:spcBef>
            </a:pPr>
            <a:endParaRPr lang="en-US" sz="2400" dirty="0" smtClean="0"/>
          </a:p>
          <a:p>
            <a:pPr marL="282575" indent="-282575">
              <a:spcBef>
                <a:spcPts val="0"/>
              </a:spcBef>
            </a:pPr>
            <a:r>
              <a:rPr lang="en-US" sz="2400" dirty="0" smtClean="0"/>
              <a:t>But 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F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r>
              <a:rPr lang="en-US" sz="2400" dirty="0" smtClean="0"/>
              <a:t>’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{u}.  So z(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 feasible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0.   </a:t>
            </a:r>
            <a:r>
              <a:rPr lang="en-US" sz="2400" dirty="0" smtClean="0">
                <a:latin typeface="msam10"/>
              </a:rPr>
              <a:t>¥</a:t>
            </a:r>
            <a:endParaRPr lang="en-US" sz="2400" dirty="0" smtClean="0">
              <a:latin typeface="msam10"/>
            </a:endParaRPr>
          </a:p>
        </p:txBody>
      </p:sp>
      <p:pic>
        <p:nvPicPr>
          <p:cNvPr id="14" name="Picture 1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2343745" y="5093592"/>
            <a:ext cx="2796688" cy="1015376"/>
          </a:xfrm>
          <a:prstGeom prst="rect">
            <a:avLst/>
          </a:prstGeom>
          <a:noFill/>
          <a:ln/>
          <a:effectLst/>
        </p:spPr>
      </p:pic>
      <p:pic>
        <p:nvPicPr>
          <p:cNvPr id="18" name="Picture 1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6665636" y="5122774"/>
            <a:ext cx="2419996" cy="991799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5282112" y="5350212"/>
            <a:ext cx="143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</a:t>
            </a:r>
            <a:r>
              <a:rPr lang="en-US" sz="2400" dirty="0" smtClean="0"/>
              <a:t>know: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</a:t>
            </a:r>
            <a:r>
              <a:rPr lang="en-US" sz="2400" dirty="0" smtClean="0"/>
              <a:t>?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Bland’s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rule used)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</a:t>
            </a:r>
            <a:r>
              <a:rPr lang="en-US" sz="2400" dirty="0" smtClean="0"/>
              <a:t>? 			     </a:t>
            </a:r>
            <a:r>
              <a:rPr lang="en-US" sz="2400" dirty="0" smtClean="0"/>
              <a:t>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(Yes)</a:t>
            </a:r>
            <a:endParaRPr lang="en-US" sz="2400" dirty="0" smtClean="0"/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each entering coordinate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leaving coordinate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5925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735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5825"/>
            <a:ext cx="8229600" cy="5772149"/>
          </a:xfrm>
        </p:spPr>
        <p:txBody>
          <a:bodyPr/>
          <a:lstStyle/>
          <a:p>
            <a:r>
              <a:rPr lang="en-US" b="1" dirty="0" smtClean="0"/>
              <a:t>Corollary: </a:t>
            </a:r>
            <a:r>
              <a:rPr lang="en-US" dirty="0" smtClean="0">
                <a:solidFill>
                  <a:srgbClr val="0070C0"/>
                </a:solidFill>
              </a:rPr>
              <a:t>“Fundamental Theorem of LP”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any LP, the outcome is either:</a:t>
            </a:r>
          </a:p>
          <a:p>
            <a:pPr lvl="1"/>
            <a:r>
              <a:rPr lang="en-US" dirty="0" smtClean="0"/>
              <a:t>An optimal </a:t>
            </a:r>
            <a:r>
              <a:rPr lang="en-US" dirty="0" smtClean="0"/>
              <a:t>solution </a:t>
            </a:r>
            <a:r>
              <a:rPr lang="en-US" dirty="0" smtClean="0"/>
              <a:t>exists</a:t>
            </a:r>
            <a:endParaRPr lang="en-US" dirty="0" smtClean="0"/>
          </a:p>
          <a:p>
            <a:pPr lvl="1"/>
            <a:r>
              <a:rPr lang="en-US" dirty="0" smtClean="0"/>
              <a:t>Problem is Infeasible</a:t>
            </a:r>
            <a:endParaRPr lang="en-US" dirty="0" smtClean="0"/>
          </a:p>
          <a:p>
            <a:pPr lvl="1"/>
            <a:r>
              <a:rPr lang="en-US" dirty="0" smtClean="0"/>
              <a:t>Problem is Unbounded</a:t>
            </a:r>
          </a:p>
          <a:p>
            <a:pPr lvl="1">
              <a:buNone/>
            </a:pPr>
            <a:endParaRPr lang="en-US" sz="1800" dirty="0" smtClean="0"/>
          </a:p>
          <a:p>
            <a:pPr lvl="0"/>
            <a:r>
              <a:rPr lang="en-US" b="1" dirty="0" smtClean="0"/>
              <a:t>Corollary: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</a:rPr>
              <a:t>For any </a:t>
            </a:r>
            <a:r>
              <a:rPr lang="en-US" dirty="0" err="1" smtClean="0">
                <a:solidFill>
                  <a:srgbClr val="FF0000"/>
                </a:solidFill>
              </a:rPr>
              <a:t>equational</a:t>
            </a:r>
            <a:r>
              <a:rPr lang="en-US" dirty="0" smtClean="0">
                <a:solidFill>
                  <a:srgbClr val="FF0000"/>
                </a:solidFill>
              </a:rPr>
              <a:t> form</a:t>
            </a:r>
            <a:r>
              <a:rPr lang="en-US" dirty="0" smtClean="0">
                <a:solidFill>
                  <a:prstClr val="black"/>
                </a:solidFill>
              </a:rPr>
              <a:t> LP, if an optimal solution exists, then </a:t>
            </a: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dirty="0" smtClean="0">
                <a:solidFill>
                  <a:srgbClr val="00B050"/>
                </a:solidFill>
              </a:rPr>
              <a:t>BFS </a:t>
            </a:r>
            <a:r>
              <a:rPr lang="en-US" dirty="0" smtClean="0">
                <a:solidFill>
                  <a:srgbClr val="00B050"/>
                </a:solidFill>
              </a:rPr>
              <a:t>is optimal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More coming soon…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839787"/>
          </a:xfrm>
        </p:spPr>
        <p:txBody>
          <a:bodyPr/>
          <a:lstStyle/>
          <a:p>
            <a:r>
              <a:rPr lang="en-US" dirty="0" smtClean="0"/>
              <a:t>Finding a starting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" y="1038224"/>
            <a:ext cx="8829675" cy="5562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LP max {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P } where P={ x </a:t>
            </a:r>
            <a:r>
              <a:rPr lang="en-US" sz="2800" dirty="0" smtClean="0"/>
              <a:t>: Ax=b, 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How can we find a feasible point?</a:t>
            </a:r>
          </a:p>
          <a:p>
            <a:r>
              <a:rPr lang="en-US" sz="2800" b="1" dirty="0" smtClean="0"/>
              <a:t>Trick: </a:t>
            </a:r>
            <a:r>
              <a:rPr lang="en-US" sz="2800" dirty="0" smtClean="0"/>
              <a:t>Just solve a different LP!</a:t>
            </a:r>
          </a:p>
          <a:p>
            <a:pPr lvl="1"/>
            <a:r>
              <a:rPr lang="en-US" sz="2400" dirty="0" smtClean="0"/>
              <a:t>Note: c is irrelevant. We can introduce a new objective function</a:t>
            </a:r>
          </a:p>
          <a:p>
            <a:pPr lvl="1"/>
            <a:r>
              <a:rPr lang="en-US" sz="2400" dirty="0" smtClean="0"/>
              <a:t>WLOG, b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		    	             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(Can multiply constraints by -1)</a:t>
            </a:r>
          </a:p>
          <a:p>
            <a:pPr lvl="1"/>
            <a:r>
              <a:rPr lang="en-US" sz="2400" dirty="0" smtClean="0"/>
              <a:t>Get “relaxation” of P by introducing more “slack variables”:</a:t>
            </a:r>
            <a:br>
              <a:rPr lang="en-US" sz="2400" dirty="0" smtClean="0"/>
            </a:br>
            <a:r>
              <a:rPr lang="en-US" sz="2400" dirty="0" smtClean="0"/>
              <a:t>			Q = { (</a:t>
            </a:r>
            <a:r>
              <a:rPr lang="en-US" sz="2400" dirty="0" err="1" smtClean="0"/>
              <a:t>x,y</a:t>
            </a:r>
            <a:r>
              <a:rPr lang="en-US" sz="2400" dirty="0" smtClean="0"/>
              <a:t>) : </a:t>
            </a:r>
            <a:r>
              <a:rPr lang="en-US" sz="2400" dirty="0" err="1" smtClean="0"/>
              <a:t>Ax+y</a:t>
            </a:r>
            <a:r>
              <a:rPr lang="en-US" sz="2400" dirty="0" smtClean="0"/>
              <a:t>=b, 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0, y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}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Note:  (x,0)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 Can we find such a point?</a:t>
            </a:r>
          </a:p>
          <a:p>
            <a:pPr lvl="1"/>
            <a:r>
              <a:rPr lang="en-US" sz="2400" dirty="0" smtClean="0"/>
              <a:t>Solve the new LP min {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25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/>
              <a:t> : (</a:t>
            </a:r>
            <a:r>
              <a:rPr lang="en-US" sz="2400" dirty="0" err="1" smtClean="0"/>
              <a:t>x,y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 } </a:t>
            </a:r>
          </a:p>
          <a:p>
            <a:pPr lvl="1"/>
            <a:r>
              <a:rPr lang="en-US" sz="2400" dirty="0" smtClean="0"/>
              <a:t>If the optimal value is 0, then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If not, P is empty!</a:t>
            </a:r>
            <a:endParaRPr lang="en-US" dirty="0" smtClean="0"/>
          </a:p>
          <a:p>
            <a:pPr lvl="1"/>
            <a:r>
              <a:rPr lang="en-US" sz="2400" dirty="0" smtClean="0"/>
              <a:t>How do we find feasible point for the new LP?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 err="1" smtClean="0"/>
              <a:t>x,y</a:t>
            </a:r>
            <a:r>
              <a:rPr lang="en-US" sz="2400" dirty="0" smtClean="0"/>
              <a:t>)=(0,b) is a trivial solution!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</a:t>
            </a:r>
            <a:r>
              <a:rPr lang="en-US" sz="2400" dirty="0" smtClean="0"/>
              <a:t>?		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(Solve an easier LP)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</a:t>
            </a:r>
            <a:r>
              <a:rPr lang="en-US" sz="2400" dirty="0" smtClean="0"/>
              <a:t>?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Bland’s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rule used)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</a:t>
            </a:r>
            <a:r>
              <a:rPr lang="en-US" sz="2400" dirty="0" smtClean="0"/>
              <a:t>? 			     </a:t>
            </a:r>
            <a:r>
              <a:rPr lang="en-US" sz="2400" dirty="0" smtClean="0"/>
              <a:t>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(Yes)</a:t>
            </a:r>
            <a:endParaRPr lang="en-US" sz="2400" dirty="0" smtClean="0"/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each entering coordinate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leaving coordinate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5925"/>
            <a:ext cx="990600" cy="990600"/>
          </a:xfrm>
          <a:prstGeom prst="rect">
            <a:avLst/>
          </a:prstGeom>
          <a:noFill/>
        </p:spPr>
      </p:pic>
      <p:pic>
        <p:nvPicPr>
          <p:cNvPr id="13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958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064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Proof of Optimality</a:t>
            </a:r>
          </a:p>
          <a:p>
            <a:r>
              <a:rPr lang="en-US" sz="2800" dirty="0" smtClean="0"/>
              <a:t>Does the algorithm terminate?</a:t>
            </a:r>
          </a:p>
          <a:p>
            <a:r>
              <a:rPr lang="en-US" sz="2800" dirty="0" err="1" smtClean="0"/>
              <a:t>Bland’s</a:t>
            </a:r>
            <a:r>
              <a:rPr lang="en-US" sz="2800" dirty="0" smtClean="0"/>
              <a:t> Rule</a:t>
            </a:r>
          </a:p>
          <a:p>
            <a:r>
              <a:rPr lang="en-US" sz="2800" dirty="0" smtClean="0"/>
              <a:t>Corollaries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answer?</a:t>
            </a: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</a:t>
            </a:r>
            <a:r>
              <a:rPr lang="en-US" sz="2200" dirty="0" smtClean="0"/>
              <a:t>each entering coordinate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</a:t>
            </a:r>
            <a:r>
              <a:rPr lang="en-US" sz="2200" dirty="0" smtClean="0"/>
              <a:t>leaving coordinate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</a:t>
            </a:r>
            <a:r>
              <a:rPr lang="en-US" sz="2200" dirty="0" smtClean="0"/>
              <a:t>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</a:t>
            </a:r>
            <a:r>
              <a:rPr lang="en-US" sz="2200" dirty="0" smtClean="0"/>
              <a:t>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468471" y="2895802"/>
            <a:ext cx="5008529" cy="35019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628774" y="1743076"/>
            <a:ext cx="2181225" cy="37147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45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Benefits Vector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3" y="951349"/>
            <a:ext cx="8508460" cy="55754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Recall: </a:t>
            </a:r>
            <a:r>
              <a:rPr lang="en-US" sz="2400" dirty="0" smtClean="0"/>
              <a:t> Benefit of coordinate k is 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 - c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Let’s define a </a:t>
            </a:r>
            <a:r>
              <a:rPr lang="en-US" sz="2400" dirty="0" smtClean="0">
                <a:solidFill>
                  <a:srgbClr val="FF0000"/>
                </a:solidFill>
              </a:rPr>
              <a:t>benefits vector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 to </a:t>
            </a:r>
            <a:r>
              <a:rPr lang="en-US" sz="2400" dirty="0" smtClean="0"/>
              <a:t>record </a:t>
            </a:r>
            <a:r>
              <a:rPr lang="en-US" sz="2400" dirty="0" smtClean="0"/>
              <a:t>all the benefits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Define: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Note:</a:t>
            </a:r>
            <a:r>
              <a:rPr lang="en-US" sz="2400" dirty="0" smtClean="0"/>
              <a:t>  For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Calibri"/>
              </a:rPr>
              <a:t>r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 is benefit of coordinate k</a:t>
            </a:r>
            <a:br>
              <a:rPr lang="en-US" sz="2400" dirty="0" smtClean="0"/>
            </a:br>
            <a:r>
              <a:rPr lang="en-US" sz="2400" dirty="0" smtClean="0"/>
              <a:t>	    For k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B, </a:t>
            </a:r>
            <a:r>
              <a:rPr lang="en-US" sz="2400" dirty="0" err="1" smtClean="0">
                <a:latin typeface="Calibri"/>
              </a:rPr>
              <a:t>r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=0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For any point z, we have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z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r</a:t>
            </a:r>
            <a:r>
              <a:rPr lang="en-US" sz="2800" baseline="-150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z</a:t>
            </a:r>
            <a:r>
              <a:rPr lang="en-US" sz="2800" baseline="-15000" dirty="0" err="1" smtClean="0"/>
              <a:t>B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  <p:pic>
        <p:nvPicPr>
          <p:cNvPr id="40" name="Picture 3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716217" y="1769506"/>
            <a:ext cx="1981208" cy="330709"/>
          </a:xfrm>
          <a:prstGeom prst="rect">
            <a:avLst/>
          </a:prstGeom>
          <a:noFill/>
          <a:ln/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5936111" y="3033470"/>
            <a:ext cx="1111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72728" y="3033470"/>
            <a:ext cx="1111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1676224" y="3337288"/>
            <a:ext cx="3102627" cy="1068293"/>
          </a:xfrm>
          <a:prstGeom prst="rect">
            <a:avLst/>
          </a:prstGeom>
          <a:noFill/>
          <a:ln/>
          <a:effectLst/>
        </p:spPr>
      </p:pic>
      <p:pic>
        <p:nvPicPr>
          <p:cNvPr id="36" name="Picture 35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676095" y="4491697"/>
            <a:ext cx="4581658" cy="195644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Quick Optimality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3925"/>
            <a:ext cx="8496300" cy="5715000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sz="2400" dirty="0" smtClean="0"/>
              <a:t>Suppose algorithm terminates with BFS x and basis B</a:t>
            </a:r>
          </a:p>
          <a:p>
            <a:pPr>
              <a:spcBef>
                <a:spcPts val="5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x is optimal.</a:t>
            </a:r>
          </a:p>
          <a:p>
            <a:pPr>
              <a:spcBef>
                <a:spcPts val="5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Loop </a:t>
            </a:r>
            <a:r>
              <a:rPr lang="en-US" sz="2400" dirty="0" smtClean="0"/>
              <a:t>terminates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every </a:t>
            </a:r>
            <a:r>
              <a:rPr lang="en-US" sz="2400" dirty="0" err="1" smtClean="0"/>
              <a:t>k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B</a:t>
            </a:r>
            <a:r>
              <a:rPr lang="en-US" sz="2400" dirty="0" smtClean="0"/>
              <a:t> has benefit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/>
              <a:t>0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0</a:t>
            </a:r>
            <a:endParaRPr lang="en-US" sz="2400" dirty="0" smtClean="0"/>
          </a:p>
          <a:p>
            <a:pPr>
              <a:spcBef>
                <a:spcPts val="500"/>
              </a:spcBef>
            </a:pPr>
            <a:r>
              <a:rPr lang="en-US" sz="2400" dirty="0" smtClean="0"/>
              <a:t>For any feasible point z, we have:</a:t>
            </a:r>
          </a:p>
          <a:p>
            <a:pPr>
              <a:spcBef>
                <a:spcPts val="500"/>
              </a:spcBef>
              <a:buNone/>
            </a:pPr>
            <a:r>
              <a:rPr lang="en-US" sz="2400" dirty="0" smtClean="0"/>
              <a:t>		        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z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+ </a:t>
            </a:r>
            <a:r>
              <a:rPr lang="en-US" sz="2400" dirty="0" err="1" smtClean="0"/>
              <a:t>r</a:t>
            </a:r>
            <a:r>
              <a:rPr lang="en-US" sz="2800" baseline="-15000" dirty="0" err="1" smtClean="0"/>
              <a:t>B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z</a:t>
            </a:r>
            <a:r>
              <a:rPr lang="en-US" sz="2800" baseline="-15000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</a:t>
            </a:r>
            <a:r>
              <a:rPr lang="en-US" sz="2400" dirty="0" smtClean="0"/>
              <a:t>x is optimal.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6675" y="3599435"/>
            <a:ext cx="1985480" cy="369332"/>
          </a:xfrm>
          <a:prstGeom prst="rect">
            <a:avLst/>
          </a:prstGeom>
          <a:solidFill>
            <a:srgbClr val="AFDC7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 since z feasible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5325" y="3599435"/>
            <a:ext cx="2638158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/>
              <a:t>0 since loop terminated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96069" y="2815109"/>
            <a:ext cx="1111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2686" y="2815109"/>
            <a:ext cx="1111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3552825" y="3219450"/>
            <a:ext cx="51435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2914650" y="3248026"/>
            <a:ext cx="542925" cy="1619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</a:t>
            </a:r>
            <a:r>
              <a:rPr lang="en-US" sz="2400" dirty="0" smtClean="0"/>
              <a:t>?			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(Yes)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each entering coordinate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leaving coordinate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63"/>
            <a:ext cx="8229600" cy="849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Does Algorithm Terminate?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857250"/>
            <a:ext cx="8686800" cy="56102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Depends on rule for choosing entering / leaving coordinates</a:t>
            </a:r>
          </a:p>
          <a:p>
            <a:r>
              <a:rPr lang="en-US" sz="2400" dirty="0" smtClean="0"/>
              <a:t>For some rules, examples exist where algorithm cycles forever</a:t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[Hoffman 1951]</a:t>
            </a:r>
          </a:p>
          <a:p>
            <a:r>
              <a:rPr lang="en-US" sz="2400" dirty="0" smtClean="0"/>
              <a:t>How can this happen?</a:t>
            </a:r>
          </a:p>
          <a:p>
            <a:pPr lvl="1"/>
            <a:r>
              <a:rPr lang="en-US" sz="2000" dirty="0" smtClean="0"/>
              <a:t>If coordinate k has benefit&gt;0 but </a:t>
            </a:r>
            <a:r>
              <a:rPr lang="en-US" sz="2000" dirty="0" smtClean="0">
                <a:latin typeface="cmmi10"/>
              </a:rPr>
              <a:t>±</a:t>
            </a:r>
            <a:r>
              <a:rPr lang="en-US" sz="2000" dirty="0" smtClean="0"/>
              <a:t>=0 then basis changes but BFS doesn’t</a:t>
            </a:r>
          </a:p>
          <a:p>
            <a:pPr lvl="1"/>
            <a:r>
              <a:rPr lang="en-US" sz="2000" dirty="0" smtClean="0"/>
              <a:t>So the BFS x is </a:t>
            </a:r>
            <a:r>
              <a:rPr lang="en-US" sz="2000" b="1" dirty="0" smtClean="0">
                <a:solidFill>
                  <a:srgbClr val="FF0000"/>
                </a:solidFill>
              </a:rPr>
              <a:t>degenerate</a:t>
            </a:r>
            <a:r>
              <a:rPr lang="en-US" sz="2000" dirty="0" smtClean="0"/>
              <a:t> (it is defined by multiple bases)</a:t>
            </a:r>
          </a:p>
          <a:p>
            <a:pPr lvl="1"/>
            <a:r>
              <a:rPr lang="en-US" sz="2000" dirty="0" smtClean="0"/>
              <a:t>Geometrically, there are </a:t>
            </a:r>
            <a:r>
              <a:rPr lang="en-US" sz="2000" b="1" dirty="0" smtClean="0">
                <a:solidFill>
                  <a:srgbClr val="FF0000"/>
                </a:solidFill>
              </a:rPr>
              <a:t>&gt;m</a:t>
            </a:r>
            <a:r>
              <a:rPr lang="en-US" sz="2000" dirty="0" smtClean="0"/>
              <a:t> tight constraints at x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“Unlikely coincidences”</a:t>
            </a:r>
            <a:r>
              <a:rPr lang="en-US" sz="2000" dirty="0" smtClean="0"/>
              <a:t> exist among the constraints</a:t>
            </a:r>
          </a:p>
          <a:p>
            <a:r>
              <a:rPr lang="en-US" sz="2400" dirty="0" smtClean="0"/>
              <a:t>Oldest rule to avoid cycling: “Perturbation method”</a:t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Dantzig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Orden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, Wolfe 1954]</a:t>
            </a:r>
          </a:p>
          <a:p>
            <a:pPr lvl="1"/>
            <a:r>
              <a:rPr lang="en-US" sz="2000" b="1" dirty="0" smtClean="0"/>
              <a:t>Basic idea:</a:t>
            </a:r>
            <a:r>
              <a:rPr lang="en-US" sz="2000" dirty="0" smtClean="0"/>
              <a:t> Add random noise to vector b. Then </a:t>
            </a:r>
            <a:r>
              <a:rPr lang="en-US" sz="2000" dirty="0" smtClean="0">
                <a:solidFill>
                  <a:srgbClr val="00B050"/>
                </a:solidFill>
              </a:rPr>
              <a:t>no unlikely coincidences</a:t>
            </a:r>
            <a:r>
              <a:rPr lang="en-US" sz="2000" dirty="0" smtClean="0"/>
              <a:t> will occur in constraints. If noise very small, optimal basis of noisy problem is also an optimal basis of original problem.</a:t>
            </a:r>
          </a:p>
          <a:p>
            <a:r>
              <a:rPr lang="en-US" sz="2400" dirty="0" smtClean="0"/>
              <a:t>Amazingly simple rule: </a:t>
            </a:r>
            <a:r>
              <a:rPr lang="en-US" sz="2400" dirty="0" smtClean="0">
                <a:solidFill>
                  <a:srgbClr val="0070C0"/>
                </a:solidFill>
              </a:rPr>
              <a:t>“Smallest index rule”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[Bland 1977]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000" dirty="0" smtClean="0"/>
              <a:t>Choose entering coordinate k to be </a:t>
            </a:r>
            <a:r>
              <a:rPr lang="en-US" sz="2000" dirty="0" smtClean="0">
                <a:solidFill>
                  <a:srgbClr val="0070C0"/>
                </a:solidFill>
              </a:rPr>
              <a:t>smallest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i.e., k = min{ </a:t>
            </a:r>
            <a:r>
              <a:rPr lang="en-US" sz="17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 : coordinate </a:t>
            </a:r>
            <a:r>
              <a:rPr lang="en-US" sz="17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 has positive benefit }</a:t>
            </a:r>
          </a:p>
          <a:p>
            <a:pPr lvl="1"/>
            <a:r>
              <a:rPr lang="en-US" sz="2000" dirty="0" smtClean="0"/>
              <a:t>Choose leaving coordinate h to be the </a:t>
            </a:r>
            <a:r>
              <a:rPr lang="en-US" sz="2000" dirty="0" smtClean="0">
                <a:solidFill>
                  <a:srgbClr val="0070C0"/>
                </a:solidFill>
              </a:rPr>
              <a:t>smallest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i.e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.,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h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= min{ </a:t>
            </a:r>
            <a:r>
              <a:rPr lang="en-US" sz="17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 : coordinate </a:t>
            </a:r>
            <a:r>
              <a:rPr lang="en-US" sz="17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 has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y(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1900" baseline="-1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=0 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3931" y="1536970"/>
            <a:ext cx="7558391" cy="8657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96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Cycling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080386"/>
            <a:ext cx="8753475" cy="5240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algorithm cycles</a:t>
            </a:r>
          </a:p>
          <a:p>
            <a:r>
              <a:rPr lang="en-US" sz="2400" dirty="0" smtClean="0"/>
              <a:t>Let F = { </a:t>
            </a:r>
            <a:r>
              <a:rPr lang="en-US" sz="24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i</a:t>
            </a:r>
            <a:r>
              <a:rPr lang="en-US" sz="2400" dirty="0" smtClean="0"/>
              <a:t> is an entering coordinate at some step on cycle }</a:t>
            </a:r>
          </a:p>
          <a:p>
            <a:r>
              <a:rPr lang="en-US" sz="2400" b="1" dirty="0" smtClean="0"/>
              <a:t>Claim 1:</a:t>
            </a:r>
            <a:r>
              <a:rPr lang="en-US" sz="2400" dirty="0" smtClean="0"/>
              <a:t> All BFS on cycle are the same BFS x, and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F.</a:t>
            </a:r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If BFS changes then objective value increases.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(Positive benefit)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Obj. value never decreases, so we can’t cycle back to worse BFS.</a:t>
            </a:r>
            <a:br>
              <a:rPr lang="en-US" sz="2400" dirty="0" smtClean="0"/>
            </a:br>
            <a:r>
              <a:rPr lang="en-US" sz="2400" dirty="0" smtClean="0"/>
              <a:t>So every step on cycle has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)=x.</a:t>
            </a:r>
          </a:p>
          <a:p>
            <a:r>
              <a:rPr lang="en-US" sz="2400" dirty="0" smtClean="0"/>
              <a:t>A leaving coordinate h always has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=0. But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)=x, so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h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. </a:t>
            </a:r>
            <a:r>
              <a:rPr lang="en-US" sz="2400" dirty="0" smtClean="0">
                <a:latin typeface="msam10"/>
              </a:rPr>
              <a:t>¤</a:t>
            </a:r>
            <a:endParaRPr lang="en-US" sz="2400" dirty="0" smtClean="0">
              <a:latin typeface="msam1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24250" y="1213735"/>
            <a:ext cx="5267324" cy="409575"/>
            <a:chOff x="3524250" y="1019175"/>
            <a:chExt cx="5267324" cy="409575"/>
          </a:xfrm>
        </p:grpSpPr>
        <p:sp>
          <p:nvSpPr>
            <p:cNvPr id="4" name="Freeform 3"/>
            <p:cNvSpPr/>
            <p:nvPr/>
          </p:nvSpPr>
          <p:spPr>
            <a:xfrm>
              <a:off x="3524250" y="1200150"/>
              <a:ext cx="714375" cy="228600"/>
            </a:xfrm>
            <a:custGeom>
              <a:avLst/>
              <a:gdLst>
                <a:gd name="connsiteX0" fmla="*/ 1190625 w 1190625"/>
                <a:gd name="connsiteY0" fmla="*/ 7937 h 227012"/>
                <a:gd name="connsiteX1" fmla="*/ 476250 w 1190625"/>
                <a:gd name="connsiteY1" fmla="*/ 36512 h 227012"/>
                <a:gd name="connsiteX2" fmla="*/ 0 w 1190625"/>
                <a:gd name="connsiteY2" fmla="*/ 227012 h 22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25" h="227012">
                  <a:moveTo>
                    <a:pt x="1190625" y="7937"/>
                  </a:moveTo>
                  <a:cubicBezTo>
                    <a:pt x="932656" y="3968"/>
                    <a:pt x="674687" y="0"/>
                    <a:pt x="476250" y="36512"/>
                  </a:cubicBezTo>
                  <a:cubicBezTo>
                    <a:pt x="277813" y="73024"/>
                    <a:pt x="138906" y="150018"/>
                    <a:pt x="0" y="227012"/>
                  </a:cubicBezTo>
                </a:path>
              </a:pathLst>
            </a:cu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76725" y="1019175"/>
              <a:ext cx="451484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>
                  <a:solidFill>
                    <a:srgbClr val="0070C0"/>
                  </a:solidFill>
                </a:rPr>
                <a:t>If it enters during cycle, it must leave during cycle</a:t>
              </a:r>
              <a:endParaRPr lang="en-US" sz="17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2493" y="2665379"/>
            <a:ext cx="2937754" cy="43774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Bland’s</a:t>
            </a:r>
            <a:r>
              <a:rPr lang="en-US" sz="4000" dirty="0" smtClean="0"/>
              <a:t> Rule 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885826"/>
            <a:ext cx="8753475" cy="551497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/>
              <a:t>Bland’s</a:t>
            </a:r>
            <a:r>
              <a:rPr lang="en-US" sz="2400" dirty="0" smtClean="0"/>
              <a:t> rule never cycles.</a:t>
            </a:r>
          </a:p>
          <a:p>
            <a:r>
              <a:rPr lang="en-US" sz="2400" b="1" dirty="0" smtClean="0"/>
              <a:t>Proof Idea:</a:t>
            </a:r>
            <a:endParaRPr lang="en-US" sz="2400" dirty="0" smtClean="0"/>
          </a:p>
          <a:p>
            <a:pPr lvl="1"/>
            <a:r>
              <a:rPr lang="en-US" sz="2400" dirty="0" smtClean="0"/>
              <a:t>Suppose it cycles</a:t>
            </a:r>
          </a:p>
          <a:p>
            <a:pPr lvl="1"/>
            <a:r>
              <a:rPr lang="en-US" sz="2400" dirty="0" smtClean="0"/>
              <a:t>Let F = { </a:t>
            </a:r>
            <a:r>
              <a:rPr lang="en-US" sz="2400" dirty="0" err="1" smtClean="0"/>
              <a:t>i</a:t>
            </a:r>
            <a:r>
              <a:rPr lang="en-US" sz="2400" dirty="0" smtClean="0"/>
              <a:t> : </a:t>
            </a:r>
            <a:r>
              <a:rPr lang="en-US" sz="2400" dirty="0" err="1" smtClean="0"/>
              <a:t>i</a:t>
            </a:r>
            <a:r>
              <a:rPr lang="en-US" sz="2400" dirty="0" smtClean="0"/>
              <a:t> is an entering coordinate at some step on cycle }</a:t>
            </a:r>
          </a:p>
          <a:p>
            <a:pPr lvl="1"/>
            <a:r>
              <a:rPr lang="en-US" sz="2400" dirty="0" smtClean="0"/>
              <a:t>Let v = </a:t>
            </a:r>
            <a:r>
              <a:rPr lang="en-US" sz="2400" b="1" dirty="0" smtClean="0">
                <a:solidFill>
                  <a:srgbClr val="FF0000"/>
                </a:solidFill>
              </a:rPr>
              <a:t>maximum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in F</a:t>
            </a:r>
          </a:p>
          <a:p>
            <a:pPr lvl="1"/>
            <a:r>
              <a:rPr lang="en-US" sz="2400" dirty="0" smtClean="0"/>
              <a:t>Consider steps when v is entering or leaving</a:t>
            </a:r>
          </a:p>
          <a:p>
            <a:pPr lvl="1"/>
            <a:r>
              <a:rPr lang="en-US" sz="2400" dirty="0" smtClean="0"/>
              <a:t>If v is entering/leaving, then </a:t>
            </a:r>
            <a:r>
              <a:rPr lang="en-US" sz="2400" b="1" dirty="0" smtClean="0">
                <a:solidFill>
                  <a:srgbClr val="FF0000"/>
                </a:solidFill>
              </a:rPr>
              <a:t>every other i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F is ineligible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(because we always choose smallest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to enter/leave)</a:t>
            </a:r>
          </a:p>
          <a:p>
            <a:pPr lvl="1"/>
            <a:r>
              <a:rPr lang="en-US" sz="2400" dirty="0" smtClean="0"/>
              <a:t>We can infer some </a:t>
            </a:r>
            <a:r>
              <a:rPr lang="en-US" sz="2400" dirty="0" smtClean="0">
                <a:solidFill>
                  <a:srgbClr val="00B050"/>
                </a:solidFill>
              </a:rPr>
              <a:t>strong properties</a:t>
            </a:r>
            <a:r>
              <a:rPr lang="en-US" sz="2400" dirty="0" smtClean="0"/>
              <a:t> about all other 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F</a:t>
            </a:r>
          </a:p>
          <a:p>
            <a:pPr lvl="1"/>
            <a:r>
              <a:rPr lang="en-US" sz="2400" dirty="0" smtClean="0"/>
              <a:t>Use those </a:t>
            </a:r>
            <a:r>
              <a:rPr lang="en-US" sz="2400" dirty="0" smtClean="0">
                <a:solidFill>
                  <a:srgbClr val="00B050"/>
                </a:solidFill>
              </a:rPr>
              <a:t>strong properties</a:t>
            </a:r>
            <a:r>
              <a:rPr lang="en-US" sz="2400" dirty="0" smtClean="0"/>
              <a:t> to get a contradiction</a:t>
            </a:r>
          </a:p>
          <a:p>
            <a:pPr lvl="1"/>
            <a:r>
              <a:rPr lang="en-US" sz="2400" dirty="0" smtClean="0"/>
              <a:t>How?  Non-obvious…</a:t>
            </a:r>
          </a:p>
          <a:p>
            <a:pPr lvl="2"/>
            <a:r>
              <a:rPr lang="en-US" sz="2200" dirty="0" smtClean="0"/>
              <a:t>Define an auxiliary LP, show that it has an optimal solution,</a:t>
            </a:r>
            <a:br>
              <a:rPr lang="en-US" sz="2200" dirty="0" smtClean="0"/>
            </a:br>
            <a:r>
              <a:rPr lang="en-US" sz="2200" dirty="0" smtClean="0"/>
              <a:t>and it is also unbounded.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d_i ~ &#10;\begin{cases} &#10;\leq 0 \quad &amp;(i=v) \\&#10;\geq 0 &amp;(i \in F \setminus v) \\&#10;= 0 &amp;(i \not\in B' \union \set{u})&#10;\end{cases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8"/>
  <p:tag name="PICTUREFILESIZE" val="1764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r = c\transpose - c_B \transpose A_B^{-1} A&#10;$$&#10;\end{document}&#10;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78"/>
  <p:tag name="PICTUREFILESIZE" val="48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&amp;A z = b \\&#10;\implies &amp;A_B z_B + A_{\bar{B}} z_{\bar{B}} = b \\&#10;\implies &amp;z_B = A_B^{-1} b - A_B^{-1} A_{\bar{B}} z_{\bar{B}}&#10;\end{align*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2"/>
  <p:tag name="PICTUREFILESIZE" val="1439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c \transpose z&#10;~=~ &amp;c_B \transpose z_B + c_{\bar{B}} \transpose z_{\bar{B}} \\&#10;~=~ &amp;c_B \transpose \Big( A_B^{-1} b - A_B^{-1} A_{\bar{B}} z_{\bar{B}} \Big)  + c_{\bar{B}} \transpose z_{\bar{B}} \\&#10;~=~ &amp;c_B \transpose x_B + \Big(c_{\bar{B}} \transpose - c_B \transpose A_B^{-1} A_{\bar{B}} \Big) z_{\bar{B}} \\&#10;~=~ &amp;c \transpose x + r_{\bar{B}} z_{\bar{B}}&#10;\end{align*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1"/>
  <p:tag name="PICTUREFILESIZE" val="302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z}&#10;&amp;Az &amp;~= b \\&#10;&amp;z_i &amp;\begin{cases} &#10;\leq 0 \quad &amp;(i=v) \\&#10;\geq 0 &amp;(i \in F \setminus v) \\&#10;= 0 &amp;(i \not\in B \union F) \\&#10;\text{unrestricted} &amp;(i \in B \setminus F)&#10;\end{cases}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3438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z}&#10;&amp;Az &amp;~= b \\&#10;&amp;z_i &amp;\begin{cases} &#10;\leq 0 \quad &amp;(i=v) \\&#10;\geq 0 &amp;(i \in F \setminus v) \\&#10;= 0 &amp;(i \not\in B \union F) \\&#10;\text{unrestricted} &amp;(i \in B \setminus F)&#10;\end{cases}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3438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z}&#10;&amp;Az &amp;~= b \\&#10;&amp;z_i &amp;\begin{cases} &#10;\leq 0 \quad &amp;(i=v) \\&#10;\geq 0 &amp;(i \in F \setminus v) \\&#10;= 0 &amp;(i \not\in B \union F) \\&#10;\text{unrestricted} &amp;(i \in B \setminus F)&#10;\end{cases}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343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x_i + \epsilon d_i ~ &#10;\begin{cases} &#10;\leq 0 \quad &amp;(i=v) \\&#10;\geq 0 &amp;(i \in F \setminus v) \\&#10;= 0 &amp;(i \not\in B \union F)&#10;\end{cases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3"/>
  <p:tag name="PICTUREFILESIZE" val="180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663</Words>
  <Application>Microsoft Office PowerPoint</Application>
  <PresentationFormat>On-screen Show (4:3)</PresentationFormat>
  <Paragraphs>190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4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Symbol</vt:lpstr>
      <vt:lpstr>cmsy10</vt:lpstr>
      <vt:lpstr>msam10</vt:lpstr>
      <vt:lpstr>Wingdings</vt:lpstr>
      <vt:lpstr>Office Theme</vt:lpstr>
      <vt:lpstr>C&amp;O 355 Lecture 6</vt:lpstr>
      <vt:lpstr>Outline</vt:lpstr>
      <vt:lpstr>Slide 3</vt:lpstr>
      <vt:lpstr>The Benefits Vector</vt:lpstr>
      <vt:lpstr>Quick Optimality Proof</vt:lpstr>
      <vt:lpstr>Slide 6</vt:lpstr>
      <vt:lpstr>Does Algorithm Terminate?</vt:lpstr>
      <vt:lpstr>Cycling</vt:lpstr>
      <vt:lpstr>Bland’s Rule Works</vt:lpstr>
      <vt:lpstr>Slide 10</vt:lpstr>
      <vt:lpstr>Auxiliary LP</vt:lpstr>
      <vt:lpstr>Claim 2: x is optimal for AuxLP</vt:lpstr>
      <vt:lpstr>Claim 3: AuxLP is unbounded</vt:lpstr>
      <vt:lpstr>Slide 14</vt:lpstr>
      <vt:lpstr>Corollaries</vt:lpstr>
      <vt:lpstr>Finding a starting basis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388</cp:revision>
  <dcterms:created xsi:type="dcterms:W3CDTF">2009-09-16T13:05:29Z</dcterms:created>
  <dcterms:modified xsi:type="dcterms:W3CDTF">2009-09-30T20:32:41Z</dcterms:modified>
</cp:coreProperties>
</file>