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ags/tag29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56" r:id="rId2"/>
    <p:sldId id="414" r:id="rId3"/>
    <p:sldId id="503" r:id="rId4"/>
    <p:sldId id="504" r:id="rId5"/>
    <p:sldId id="505" r:id="rId6"/>
    <p:sldId id="506" r:id="rId7"/>
    <p:sldId id="507" r:id="rId8"/>
    <p:sldId id="498" r:id="rId9"/>
    <p:sldId id="508" r:id="rId10"/>
    <p:sldId id="509" r:id="rId11"/>
    <p:sldId id="510" r:id="rId12"/>
    <p:sldId id="511" r:id="rId13"/>
    <p:sldId id="512" r:id="rId14"/>
    <p:sldId id="513" r:id="rId15"/>
    <p:sldId id="514" r:id="rId16"/>
    <p:sldId id="516" r:id="rId17"/>
    <p:sldId id="517" r:id="rId18"/>
    <p:sldId id="519" r:id="rId19"/>
    <p:sldId id="520" r:id="rId20"/>
    <p:sldId id="522" r:id="rId21"/>
    <p:sldId id="523" r:id="rId22"/>
    <p:sldId id="524" r:id="rId23"/>
    <p:sldId id="525" r:id="rId24"/>
  </p:sldIdLst>
  <p:sldSz cx="9144000" cy="6858000" type="screen4x3"/>
  <p:notesSz cx="6858000" cy="9144000"/>
  <p:embeddedFontLs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CMR10" pitchFamily="34" charset="0"/>
      <p:regular r:id="rId30"/>
    </p:embeddedFont>
    <p:embeddedFont>
      <p:font typeface="CMMI10" pitchFamily="34" charset="0"/>
      <p:regular r:id="rId31"/>
    </p:embeddedFont>
    <p:embeddedFont>
      <p:font typeface="CMSY10ORIG" pitchFamily="34" charset="0"/>
      <p:regular r:id="rId32"/>
    </p:embeddedFont>
    <p:embeddedFont>
      <p:font typeface="CMSS8" pitchFamily="34" charset="0"/>
      <p:regular r:id="rId33"/>
    </p:embeddedFont>
    <p:embeddedFont>
      <p:font typeface="CMMI7" pitchFamily="34" charset="0"/>
      <p:regular r:id="rId34"/>
    </p:embeddedFont>
    <p:embeddedFont>
      <p:font typeface="CMEX10" pitchFamily="34" charset="0"/>
      <p:regular r:id="rId35"/>
    </p:embeddedFont>
    <p:embeddedFont>
      <p:font typeface="CMR7" pitchFamily="34" charset="0"/>
      <p:regular r:id="rId36"/>
    </p:embeddedFont>
    <p:embeddedFont>
      <p:font typeface="MSBM10" pitchFamily="34" charset="0"/>
      <p:regular r:id="rId37"/>
    </p:embeddedFont>
    <p:embeddedFont>
      <p:font typeface="CMSY7" pitchFamily="34" charset="0"/>
      <p:regular r:id="rId38"/>
    </p:embeddedFont>
    <p:embeddedFont>
      <p:font typeface="CMMI5" pitchFamily="34" charset="0"/>
      <p:regular r:id="rId39"/>
    </p:embeddedFont>
    <p:embeddedFont>
      <p:font typeface="cmsy10" pitchFamily="34" charset="0"/>
      <p:regular r:id="rId40"/>
    </p:embeddedFont>
    <p:embeddedFont>
      <p:font typeface="msam10" pitchFamily="34" charset="0"/>
      <p:regular r:id="rId41"/>
    </p:embeddedFont>
    <p:embeddedFont>
      <p:font typeface="Lucida Console" pitchFamily="49" charset="0"/>
      <p:regular r:id="rId42"/>
    </p:embeddedFont>
  </p:embeddedFontLst>
  <p:custDataLst>
    <p:tags r:id="rId4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3300"/>
    <a:srgbClr val="FFABAB"/>
    <a:srgbClr val="FF6D6D"/>
    <a:srgbClr val="C6E6A2"/>
    <a:srgbClr val="AFDC7E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91" autoAdjust="0"/>
    <p:restoredTop sz="92136" autoAdjust="0"/>
  </p:normalViewPr>
  <p:slideViewPr>
    <p:cSldViewPr snapToGrid="0">
      <p:cViewPr varScale="1">
        <p:scale>
          <a:sx n="101" d="100"/>
          <a:sy n="101" d="100"/>
        </p:scale>
        <p:origin x="-67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BAAFD-F484-4DB7-86F4-821294F105D4}" type="datetimeFigureOut">
              <a:rPr lang="en-US" smtClean="0"/>
              <a:pPr/>
              <a:t>12/3/2009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697FC3-9866-4ED2-9709-168E31BE3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7FC3-9866-4ED2-9709-168E31BE316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7FC3-9866-4ED2-9709-168E31BE316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7FC3-9866-4ED2-9709-168E31BE316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7FC3-9866-4ED2-9709-168E31BE316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7FC3-9866-4ED2-9709-168E31BE316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12/3/2009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12/3/2009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12/3/2009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294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7129"/>
            <a:ext cx="8229600" cy="56145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12/3/2009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12/3/2009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12/3/2009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12/3/2009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12/3/2009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12/3/2009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12/3/2009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12498-82DB-4842-8F38-BA008EFB5813}" type="datetimeFigureOut">
              <a:rPr lang="en-US" smtClean="0"/>
              <a:pPr/>
              <a:t>12/3/2009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hyperlink" Target="http://www.math.uwaterloo.ca/~harvey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-math.mit.edu/~goemans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www.orie.cornell.edu/orie/people/faculty/profile2.cfm?netid=dw36&amp;CFID=75485992&amp;CFTOKEN=27192722&amp;jsessionid=c430decaa1474e594d3d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15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25.xml"/><Relationship Id="rId7" Type="http://schemas.openxmlformats.org/officeDocument/2006/relationships/image" Target="../media/image13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7.png"/><Relationship Id="rId5" Type="http://schemas.openxmlformats.org/officeDocument/2006/relationships/tags" Target="../tags/tag27.xml"/><Relationship Id="rId10" Type="http://schemas.openxmlformats.org/officeDocument/2006/relationships/image" Target="../media/image16.png"/><Relationship Id="rId4" Type="http://schemas.openxmlformats.org/officeDocument/2006/relationships/tags" Target="../tags/tag26.xml"/><Relationship Id="rId9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1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32.xml"/><Relationship Id="rId7" Type="http://schemas.openxmlformats.org/officeDocument/2006/relationships/image" Target="../media/image13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.nus.edu.sg/~mattohkc/sdpt3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9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C&amp;O 355</a:t>
            </a:r>
            <a:br>
              <a:rPr lang="en-US" dirty="0" smtClean="0"/>
            </a:br>
            <a:r>
              <a:rPr lang="en-US" dirty="0" smtClean="0"/>
              <a:t>Lecture 24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hlinkClick r:id="rId4"/>
              </a:rPr>
              <a:t>N. Harvey</a:t>
            </a:r>
            <a:endParaRPr lang="en-US" sz="4000" dirty="0" smtClean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err="1" smtClean="0"/>
              <a:t>TexPoint</a:t>
            </a:r>
            <a:r>
              <a:rPr lang="en-US" dirty="0" smtClean="0"/>
              <a:t> fonts used in EMF. </a:t>
            </a:r>
          </a:p>
          <a:p>
            <a:r>
              <a:rPr lang="en-US" dirty="0" smtClean="0"/>
              <a:t>Read the </a:t>
            </a:r>
            <a:r>
              <a:rPr lang="en-US" dirty="0" err="1" smtClean="0"/>
              <a:t>TexPoint</a:t>
            </a:r>
            <a:r>
              <a:rPr lang="en-US" dirty="0" smtClean="0"/>
              <a:t> manual before you delete this box</a:t>
            </a:r>
            <a:r>
              <a:rPr lang="en-US" smtClean="0"/>
              <a:t>.: </a:t>
            </a:r>
            <a:r>
              <a:rPr lang="en-US" smtClean="0">
                <a:latin typeface="CMR10"/>
              </a:rPr>
              <a:t>A</a:t>
            </a:r>
            <a:r>
              <a:rPr lang="en-US" smtClean="0">
                <a:latin typeface="CMMI10"/>
              </a:rPr>
              <a:t>A</a:t>
            </a:r>
            <a:r>
              <a:rPr lang="en-US" smtClean="0">
                <a:latin typeface="CMSY10ORIG"/>
              </a:rPr>
              <a:t>A</a:t>
            </a:r>
            <a:r>
              <a:rPr lang="en-US" smtClean="0">
                <a:latin typeface="CMSS8"/>
              </a:rPr>
              <a:t>A</a:t>
            </a:r>
            <a:r>
              <a:rPr lang="en-US" smtClean="0">
                <a:latin typeface="CMMI7"/>
              </a:rPr>
              <a:t>A</a:t>
            </a:r>
            <a:r>
              <a:rPr lang="en-US" smtClean="0">
                <a:latin typeface="CMEX10"/>
              </a:rPr>
              <a:t>A</a:t>
            </a:r>
            <a:r>
              <a:rPr lang="en-US" smtClean="0">
                <a:latin typeface="CMR7"/>
              </a:rPr>
              <a:t>A</a:t>
            </a:r>
            <a:r>
              <a:rPr lang="en-US" smtClean="0">
                <a:latin typeface="MSBM10"/>
              </a:rPr>
              <a:t>A</a:t>
            </a:r>
            <a:r>
              <a:rPr lang="en-US" smtClean="0">
                <a:latin typeface="CMSY7"/>
              </a:rPr>
              <a:t>A</a:t>
            </a:r>
            <a:r>
              <a:rPr lang="en-US" smtClean="0">
                <a:latin typeface="CMMI5"/>
              </a:rPr>
              <a:t>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3697"/>
            <a:ext cx="8229600" cy="922946"/>
          </a:xfrm>
        </p:spPr>
        <p:txBody>
          <a:bodyPr/>
          <a:lstStyle/>
          <a:p>
            <a:r>
              <a:rPr lang="en-US" dirty="0" smtClean="0"/>
              <a:t>QIP </a:t>
            </a:r>
            <a:r>
              <a:rPr lang="en-US" dirty="0" err="1" smtClean="0"/>
              <a:t>vs</a:t>
            </a:r>
            <a:r>
              <a:rPr lang="en-US" dirty="0" smtClean="0"/>
              <a:t> SDP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432111"/>
            <a:ext cx="8229600" cy="1998483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en-US" sz="2800" dirty="0" smtClean="0"/>
              <a:t>How does solving the SDP help us solve the QIP?</a:t>
            </a:r>
          </a:p>
          <a:p>
            <a:pPr>
              <a:spcBef>
                <a:spcPts val="300"/>
              </a:spcBef>
            </a:pPr>
            <a:r>
              <a:rPr lang="en-US" sz="2800" dirty="0" smtClean="0"/>
              <a:t>When we solved problems </a:t>
            </a:r>
            <a:r>
              <a:rPr lang="en-US" sz="2800" b="1" dirty="0" smtClean="0">
                <a:solidFill>
                  <a:srgbClr val="0070C0"/>
                </a:solidFill>
              </a:rPr>
              <a:t>exactly</a:t>
            </a:r>
            <a:r>
              <a:rPr lang="en-US" sz="2800" dirty="0" smtClean="0"/>
              <a:t> (e.g. Matching, Min Cut), we showed IP and LP are </a:t>
            </a:r>
            <a:r>
              <a:rPr lang="en-US" sz="2800" b="1" dirty="0" smtClean="0">
                <a:solidFill>
                  <a:srgbClr val="0070C0"/>
                </a:solidFill>
              </a:rPr>
              <a:t>equivalent</a:t>
            </a:r>
            <a:r>
              <a:rPr lang="en-US" sz="2800" dirty="0" smtClean="0"/>
              <a:t>.</a:t>
            </a:r>
          </a:p>
          <a:p>
            <a:pPr>
              <a:spcBef>
                <a:spcPts val="300"/>
              </a:spcBef>
            </a:pPr>
            <a:r>
              <a:rPr lang="en-US" sz="2800" dirty="0" smtClean="0"/>
              <a:t>This is no longer true: QIP &amp; SDP are </a:t>
            </a:r>
            <a:r>
              <a:rPr lang="en-US" sz="2800" b="1" dirty="0" smtClean="0">
                <a:solidFill>
                  <a:srgbClr val="0070C0"/>
                </a:solidFill>
              </a:rPr>
              <a:t>different</a:t>
            </a:r>
            <a:r>
              <a:rPr lang="en-US" sz="2800" dirty="0" smtClean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95168" y="216811"/>
            <a:ext cx="86594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(QIP)</a:t>
            </a:r>
            <a:endParaRPr lang="en-US" sz="2600" dirty="0"/>
          </a:p>
        </p:txBody>
      </p:sp>
      <p:pic>
        <p:nvPicPr>
          <p:cNvPr id="17" name="Picture 16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60660" y="687405"/>
            <a:ext cx="3545732" cy="1055760"/>
          </a:xfrm>
          <a:prstGeom prst="rect">
            <a:avLst/>
          </a:prstGeom>
          <a:noFill/>
          <a:ln/>
          <a:effectLst/>
        </p:spPr>
      </p:pic>
      <p:pic>
        <p:nvPicPr>
          <p:cNvPr id="23" name="Picture 22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5192915" y="686363"/>
            <a:ext cx="3621146" cy="1415814"/>
          </a:xfrm>
          <a:prstGeom prst="rect">
            <a:avLst/>
          </a:prstGeom>
          <a:noFill/>
          <a:ln/>
          <a:effectLst/>
        </p:spPr>
      </p:pic>
      <p:sp>
        <p:nvSpPr>
          <p:cNvPr id="22" name="TextBox 21"/>
          <p:cNvSpPr txBox="1"/>
          <p:nvPr/>
        </p:nvSpPr>
        <p:spPr>
          <a:xfrm>
            <a:off x="6834427" y="207380"/>
            <a:ext cx="91723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(SDP)</a:t>
            </a:r>
            <a:endParaRPr lang="en-US" sz="2600" dirty="0"/>
          </a:p>
        </p:txBody>
      </p:sp>
      <p:sp>
        <p:nvSpPr>
          <p:cNvPr id="10" name="TextBox 9"/>
          <p:cNvSpPr txBox="1"/>
          <p:nvPr/>
        </p:nvSpPr>
        <p:spPr>
          <a:xfrm>
            <a:off x="820133" y="1857077"/>
            <a:ext cx="28269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Cannot be solved efficiently,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unless P = NP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00268" y="2083322"/>
            <a:ext cx="3402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Can be solved by Ellipsoid Method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29317" y="4317472"/>
            <a:ext cx="2269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Objective Value</a:t>
            </a:r>
            <a:endParaRPr lang="en-US" sz="2400" b="1" dirty="0">
              <a:solidFill>
                <a:srgbClr val="7030A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641023" y="4873649"/>
            <a:ext cx="8031638" cy="0"/>
          </a:xfrm>
          <a:prstGeom prst="line">
            <a:avLst/>
          </a:prstGeom>
          <a:ln w="28575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565607" y="4788806"/>
            <a:ext cx="150830" cy="150830"/>
          </a:xfrm>
          <a:prstGeom prst="ellipse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71340" y="498677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0</a:t>
            </a:r>
            <a:endParaRPr lang="en-US" sz="2400" dirty="0"/>
          </a:p>
        </p:txBody>
      </p:sp>
      <p:sp>
        <p:nvSpPr>
          <p:cNvPr id="20" name="Oval 19"/>
          <p:cNvSpPr/>
          <p:nvPr/>
        </p:nvSpPr>
        <p:spPr>
          <a:xfrm>
            <a:off x="5920033" y="4788806"/>
            <a:ext cx="150830" cy="150830"/>
          </a:xfrm>
          <a:prstGeom prst="ellipse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107522" y="4883073"/>
            <a:ext cx="17962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QIP Optimum</a:t>
            </a:r>
            <a:br>
              <a:rPr lang="en-US" sz="2200" dirty="0" smtClean="0"/>
            </a:br>
            <a:r>
              <a:rPr lang="en-US" sz="2200" dirty="0" smtClean="0"/>
              <a:t>(The Max Cut)</a:t>
            </a:r>
            <a:endParaRPr lang="en-US" sz="2200" dirty="0"/>
          </a:p>
        </p:txBody>
      </p:sp>
      <p:sp>
        <p:nvSpPr>
          <p:cNvPr id="24" name="Oval 23"/>
          <p:cNvSpPr/>
          <p:nvPr/>
        </p:nvSpPr>
        <p:spPr>
          <a:xfrm>
            <a:off x="3214540" y="4788806"/>
            <a:ext cx="150830" cy="150830"/>
          </a:xfrm>
          <a:prstGeom prst="ellipse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925635" y="4883073"/>
            <a:ext cx="27437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Local Ratio </a:t>
            </a:r>
            <a:r>
              <a:rPr lang="en-US" sz="2200" dirty="0" err="1" smtClean="0"/>
              <a:t>Alg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(Gets 50% of Max Cut)</a:t>
            </a:r>
            <a:endParaRPr lang="en-US" sz="2200" dirty="0"/>
          </a:p>
        </p:txBody>
      </p:sp>
      <p:sp>
        <p:nvSpPr>
          <p:cNvPr id="27" name="Oval 26"/>
          <p:cNvSpPr/>
          <p:nvPr/>
        </p:nvSpPr>
        <p:spPr>
          <a:xfrm>
            <a:off x="8069340" y="4788806"/>
            <a:ext cx="150830" cy="150830"/>
          </a:xfrm>
          <a:prstGeom prst="ellipse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288354" y="4892500"/>
            <a:ext cx="17896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SDP Optimum</a:t>
            </a:r>
            <a:endParaRPr lang="en-US" sz="2200" dirty="0"/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457200" y="5646654"/>
            <a:ext cx="8229600" cy="1069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can the SDP Optimum be better than Max Cut?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2800" spc="-40" dirty="0" smtClean="0"/>
              <a:t>	The SDP optimum is not feasible for QIP – it’s not a cut!</a:t>
            </a:r>
            <a:endParaRPr kumimoji="0" lang="en-US" sz="2800" b="0" i="0" u="none" strike="noStrike" kern="1200" cap="none" spc="-4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  <p:bldP spid="19" grpId="0"/>
      <p:bldP spid="20" grpId="0" animBg="1"/>
      <p:bldP spid="21" grpId="0"/>
      <p:bldP spid="24" grpId="0" animBg="1"/>
      <p:bldP spid="25" grpId="0"/>
      <p:bldP spid="27" grpId="0" animBg="1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2551"/>
            <a:ext cx="8229600" cy="922946"/>
          </a:xfrm>
        </p:spPr>
        <p:txBody>
          <a:bodyPr/>
          <a:lstStyle/>
          <a:p>
            <a:r>
              <a:rPr lang="en-US" dirty="0" smtClean="0"/>
              <a:t>Our Game Plan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431353" y="641018"/>
            <a:ext cx="2269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Objective Value</a:t>
            </a:r>
            <a:endParaRPr lang="en-US" sz="2400" b="1" dirty="0">
              <a:solidFill>
                <a:srgbClr val="7030A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641023" y="1159487"/>
            <a:ext cx="8031638" cy="0"/>
          </a:xfrm>
          <a:prstGeom prst="line">
            <a:avLst/>
          </a:prstGeom>
          <a:ln w="28575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565607" y="1074644"/>
            <a:ext cx="150830" cy="150830"/>
          </a:xfrm>
          <a:prstGeom prst="ellipse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71340" y="127260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0</a:t>
            </a:r>
            <a:endParaRPr lang="en-US" sz="2400" dirty="0"/>
          </a:p>
        </p:txBody>
      </p:sp>
      <p:sp>
        <p:nvSpPr>
          <p:cNvPr id="20" name="Oval 19"/>
          <p:cNvSpPr/>
          <p:nvPr/>
        </p:nvSpPr>
        <p:spPr>
          <a:xfrm>
            <a:off x="6221697" y="1074644"/>
            <a:ext cx="150830" cy="150830"/>
          </a:xfrm>
          <a:prstGeom prst="ellipse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484602" y="1168911"/>
            <a:ext cx="17962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QIP Optimum</a:t>
            </a:r>
            <a:br>
              <a:rPr lang="en-US" sz="2200" dirty="0" smtClean="0"/>
            </a:br>
            <a:r>
              <a:rPr lang="en-US" sz="2200" dirty="0" smtClean="0"/>
              <a:t>(The Max Cut)</a:t>
            </a:r>
            <a:endParaRPr lang="en-US" sz="2200" dirty="0"/>
          </a:p>
        </p:txBody>
      </p:sp>
      <p:sp>
        <p:nvSpPr>
          <p:cNvPr id="24" name="Oval 23"/>
          <p:cNvSpPr/>
          <p:nvPr/>
        </p:nvSpPr>
        <p:spPr>
          <a:xfrm>
            <a:off x="3214540" y="1074644"/>
            <a:ext cx="150830" cy="150830"/>
          </a:xfrm>
          <a:prstGeom prst="ellipse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325353" y="1168911"/>
            <a:ext cx="18499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Local Ratio </a:t>
            </a:r>
            <a:r>
              <a:rPr lang="en-US" sz="2200" dirty="0" err="1" smtClean="0"/>
              <a:t>Alg</a:t>
            </a:r>
            <a:endParaRPr lang="en-US" sz="2200" dirty="0"/>
          </a:p>
        </p:txBody>
      </p:sp>
      <p:sp>
        <p:nvSpPr>
          <p:cNvPr id="27" name="Oval 26"/>
          <p:cNvSpPr/>
          <p:nvPr/>
        </p:nvSpPr>
        <p:spPr>
          <a:xfrm>
            <a:off x="8069340" y="1074644"/>
            <a:ext cx="150830" cy="150830"/>
          </a:xfrm>
          <a:prstGeom prst="ellipse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288354" y="1178338"/>
            <a:ext cx="17896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SDP Optimum</a:t>
            </a:r>
            <a:endParaRPr lang="en-US" sz="2200" dirty="0"/>
          </a:p>
        </p:txBody>
      </p:sp>
      <p:sp>
        <p:nvSpPr>
          <p:cNvPr id="26" name="Content Placeholder 25"/>
          <p:cNvSpPr>
            <a:spLocks noGrp="1"/>
          </p:cNvSpPr>
          <p:nvPr>
            <p:ph idx="1"/>
          </p:nvPr>
        </p:nvSpPr>
        <p:spPr>
          <a:xfrm>
            <a:off x="457200" y="2026750"/>
            <a:ext cx="8229600" cy="4609718"/>
          </a:xfrm>
        </p:spPr>
        <p:txBody>
          <a:bodyPr>
            <a:normAutofit/>
          </a:bodyPr>
          <a:lstStyle/>
          <a:p>
            <a:r>
              <a:rPr lang="en-US" dirty="0" smtClean="0"/>
              <a:t>Solve the SDP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Extract </a:t>
            </a:r>
            <a:r>
              <a:rPr lang="en-US" dirty="0" smtClean="0">
                <a:solidFill>
                  <a:srgbClr val="0070C0"/>
                </a:solidFill>
              </a:rPr>
              <a:t>Our Cut</a:t>
            </a:r>
            <a:r>
              <a:rPr lang="en-US" dirty="0" smtClean="0"/>
              <a:t> from SDP optimum</a:t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(This will be a genuine cut, feasible for QIP)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Prove that </a:t>
            </a:r>
            <a:r>
              <a:rPr lang="en-US" dirty="0" smtClean="0">
                <a:solidFill>
                  <a:srgbClr val="0070C0"/>
                </a:solidFill>
              </a:rPr>
              <a:t>Our Cut</a:t>
            </a:r>
            <a:r>
              <a:rPr lang="en-US" dirty="0" smtClean="0"/>
              <a:t> is close to SDP Optimum,</a:t>
            </a:r>
            <a:br>
              <a:rPr lang="en-US" dirty="0" smtClean="0"/>
            </a:br>
            <a:r>
              <a:rPr lang="en-US" dirty="0" smtClean="0"/>
              <a:t>i.e.                                   is as </a:t>
            </a:r>
            <a:r>
              <a:rPr lang="en-US" b="1" dirty="0" smtClean="0"/>
              <a:t>large</a:t>
            </a:r>
            <a:r>
              <a:rPr lang="en-US" dirty="0" smtClean="0"/>
              <a:t> as possible.</a:t>
            </a:r>
          </a:p>
          <a:p>
            <a:pPr>
              <a:spcBef>
                <a:spcPts val="1400"/>
              </a:spcBef>
              <a:buNone/>
            </a:pPr>
            <a:r>
              <a:rPr lang="en-US" dirty="0" smtClean="0"/>
              <a:t>	</a:t>
            </a:r>
            <a:r>
              <a:rPr lang="en-US" dirty="0" smtClean="0">
                <a:latin typeface="cmsy10"/>
              </a:rPr>
              <a:t>)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Our Cut</a:t>
            </a:r>
            <a:r>
              <a:rPr lang="en-US" dirty="0" smtClean="0"/>
              <a:t> is close to QIP Optimum,</a:t>
            </a:r>
            <a:br>
              <a:rPr lang="en-US" dirty="0" smtClean="0"/>
            </a:br>
            <a:r>
              <a:rPr lang="en-US" dirty="0" smtClean="0"/>
              <a:t>i.e., </a:t>
            </a:r>
          </a:p>
          <a:p>
            <a:pPr>
              <a:spcBef>
                <a:spcPts val="1400"/>
              </a:spcBef>
            </a:pPr>
            <a:r>
              <a:rPr lang="en-US" dirty="0" smtClean="0"/>
              <a:t>So </a:t>
            </a:r>
            <a:r>
              <a:rPr lang="en-US" dirty="0" smtClean="0">
                <a:solidFill>
                  <a:srgbClr val="0070C0"/>
                </a:solidFill>
              </a:rPr>
              <a:t>Our Cut </a:t>
            </a:r>
            <a:r>
              <a:rPr lang="en-US" dirty="0" smtClean="0"/>
              <a:t>is within a factor </a:t>
            </a:r>
            <a:r>
              <a:rPr lang="en-US" dirty="0" smtClean="0">
                <a:latin typeface="cmmi10"/>
              </a:rPr>
              <a:t>® </a:t>
            </a:r>
            <a:r>
              <a:rPr lang="en-US" dirty="0" smtClean="0"/>
              <a:t>of the optimum</a:t>
            </a:r>
          </a:p>
        </p:txBody>
      </p:sp>
      <p:sp>
        <p:nvSpPr>
          <p:cNvPr id="31" name="Oval 30"/>
          <p:cNvSpPr/>
          <p:nvPr/>
        </p:nvSpPr>
        <p:spPr>
          <a:xfrm>
            <a:off x="8041060" y="1074644"/>
            <a:ext cx="150830" cy="15083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374918" y="1178338"/>
            <a:ext cx="10743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70C0"/>
                </a:solidFill>
              </a:rPr>
              <a:t>Our Cut</a:t>
            </a:r>
            <a:endParaRPr lang="en-US" sz="2200" dirty="0">
              <a:solidFill>
                <a:srgbClr val="0070C0"/>
              </a:solidFill>
            </a:endParaRPr>
          </a:p>
        </p:txBody>
      </p:sp>
      <p:sp>
        <p:nvSpPr>
          <p:cNvPr id="33" name="Right Brace 32"/>
          <p:cNvSpPr/>
          <p:nvPr/>
        </p:nvSpPr>
        <p:spPr>
          <a:xfrm rot="5400000">
            <a:off x="6410227" y="353502"/>
            <a:ext cx="306371" cy="3275814"/>
          </a:xfrm>
          <a:prstGeom prst="rightBrace">
            <a:avLst>
              <a:gd name="adj1" fmla="val 46428"/>
              <a:gd name="adj2" fmla="val 50000"/>
            </a:avLst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017330" y="3949812"/>
            <a:ext cx="2585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Value( Our Cut ) </a:t>
            </a:r>
            <a:endParaRPr lang="en-US" sz="2800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2102172" y="4402301"/>
            <a:ext cx="2300140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998474" y="4308030"/>
            <a:ext cx="2569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Value( SDP Opt )</a:t>
            </a:r>
            <a:endParaRPr lang="en-US" sz="2800" dirty="0"/>
          </a:p>
        </p:txBody>
      </p:sp>
      <p:sp>
        <p:nvSpPr>
          <p:cNvPr id="38" name="Rectangle 37"/>
          <p:cNvSpPr/>
          <p:nvPr/>
        </p:nvSpPr>
        <p:spPr>
          <a:xfrm>
            <a:off x="1448424" y="4121008"/>
            <a:ext cx="7569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cmmi10"/>
              </a:rPr>
              <a:t>®</a:t>
            </a:r>
            <a:r>
              <a:rPr lang="en-US" sz="2800" dirty="0" smtClean="0"/>
              <a:t> = </a:t>
            </a:r>
            <a:endParaRPr lang="en-US" sz="2800" dirty="0"/>
          </a:p>
        </p:txBody>
      </p:sp>
      <p:sp>
        <p:nvSpPr>
          <p:cNvPr id="44" name="TextBox 43"/>
          <p:cNvSpPr txBox="1"/>
          <p:nvPr/>
        </p:nvSpPr>
        <p:spPr>
          <a:xfrm>
            <a:off x="1772228" y="5118737"/>
            <a:ext cx="2585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Value( Our Cut ) </a:t>
            </a:r>
            <a:endParaRPr lang="en-US" sz="2800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1857070" y="5571226"/>
            <a:ext cx="2300140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753372" y="5476955"/>
            <a:ext cx="2514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Value( QIP Opt )</a:t>
            </a:r>
            <a:endParaRPr lang="en-US" sz="2800" dirty="0"/>
          </a:p>
        </p:txBody>
      </p:sp>
      <p:sp>
        <p:nvSpPr>
          <p:cNvPr id="47" name="Rectangle 46"/>
          <p:cNvSpPr/>
          <p:nvPr/>
        </p:nvSpPr>
        <p:spPr>
          <a:xfrm>
            <a:off x="4201045" y="5308787"/>
            <a:ext cx="8034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cmsy10"/>
              </a:rPr>
              <a:t>¸</a:t>
            </a:r>
            <a:r>
              <a:rPr lang="en-US" sz="2800" dirty="0" smtClean="0">
                <a:latin typeface="cmmi10"/>
              </a:rPr>
              <a:t> ®</a:t>
            </a:r>
            <a:endParaRPr lang="en-US" sz="2800" dirty="0"/>
          </a:p>
        </p:txBody>
      </p:sp>
      <p:sp>
        <p:nvSpPr>
          <p:cNvPr id="48" name="Rectangle 47"/>
          <p:cNvSpPr/>
          <p:nvPr/>
        </p:nvSpPr>
        <p:spPr>
          <a:xfrm>
            <a:off x="6359783" y="2028261"/>
            <a:ext cx="413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cmmi10"/>
              </a:rPr>
              <a:t>®</a:t>
            </a:r>
            <a:endParaRPr lang="en-US" sz="28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76498E-6 C -0.02552 -0.01018 -0.09566 -0.06199 -0.15312 -0.06176 C -0.21076 -0.06153 -0.30538 -0.0118 -0.34531 0.00139 " pathEditMode="relative" rAng="0" ptsTypes="aaa">
                                      <p:cBhvr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" y="-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31" grpId="0" animBg="1"/>
      <p:bldP spid="31" grpId="1" animBg="1"/>
      <p:bldP spid="32" grpId="0"/>
      <p:bldP spid="33" grpId="0" animBg="1"/>
      <p:bldP spid="34" grpId="0"/>
      <p:bldP spid="37" grpId="0"/>
      <p:bldP spid="38" grpId="0"/>
      <p:bldP spid="44" grpId="0"/>
      <p:bldP spid="46" grpId="0"/>
      <p:bldP spid="47" grpId="0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2551"/>
            <a:ext cx="8229600" cy="92294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Goemans</a:t>
            </a:r>
            <a:r>
              <a:rPr lang="en-US" dirty="0" smtClean="0"/>
              <a:t>-Williamson Algorithm</a:t>
            </a:r>
            <a:endParaRPr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idx="1"/>
          </p:nvPr>
        </p:nvSpPr>
        <p:spPr>
          <a:xfrm>
            <a:off x="457200" y="820122"/>
            <a:ext cx="8229600" cy="2573527"/>
          </a:xfrm>
          <a:solidFill>
            <a:srgbClr val="FFFFCC"/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b="1" dirty="0" smtClean="0"/>
              <a:t>Theorem:</a:t>
            </a:r>
            <a:r>
              <a:rPr lang="en-US" dirty="0" smtClean="0"/>
              <a:t> [</a:t>
            </a:r>
            <a:r>
              <a:rPr lang="en-US" dirty="0" err="1" smtClean="0"/>
              <a:t>Goemans</a:t>
            </a:r>
            <a:r>
              <a:rPr lang="en-US" dirty="0" smtClean="0"/>
              <a:t>, Williamson 1994]</a:t>
            </a:r>
            <a:br>
              <a:rPr lang="en-US" dirty="0" smtClean="0"/>
            </a:br>
            <a:r>
              <a:rPr lang="en-US" dirty="0" smtClean="0"/>
              <a:t>There exists an algorithm to extract a cut from the SDP optimum such that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101416" y="2243572"/>
            <a:ext cx="2208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Value( Cut ) </a:t>
            </a:r>
            <a:endParaRPr lang="en-US" sz="3200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2790328" y="2780904"/>
            <a:ext cx="2696071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696057" y="2696060"/>
            <a:ext cx="29140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Value( SDP Opt )</a:t>
            </a:r>
            <a:endParaRPr lang="en-US" sz="3200" dirty="0"/>
          </a:p>
        </p:txBody>
      </p:sp>
      <p:sp>
        <p:nvSpPr>
          <p:cNvPr id="38" name="Rectangle 37"/>
          <p:cNvSpPr/>
          <p:nvPr/>
        </p:nvSpPr>
        <p:spPr>
          <a:xfrm>
            <a:off x="2032883" y="2461903"/>
            <a:ext cx="8386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mmi10"/>
              </a:rPr>
              <a:t>®</a:t>
            </a:r>
            <a:r>
              <a:rPr lang="en-US" sz="3200" dirty="0" smtClean="0"/>
              <a:t> = </a:t>
            </a:r>
            <a:endParaRPr lang="en-US" sz="3200" dirty="0"/>
          </a:p>
        </p:txBody>
      </p:sp>
      <p:sp>
        <p:nvSpPr>
          <p:cNvPr id="30" name="Rectangle 29"/>
          <p:cNvSpPr/>
          <p:nvPr/>
        </p:nvSpPr>
        <p:spPr>
          <a:xfrm>
            <a:off x="5624495" y="2461903"/>
            <a:ext cx="19720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msy10"/>
              </a:rPr>
              <a:t>¸</a:t>
            </a:r>
            <a:r>
              <a:rPr lang="en-US" sz="3200" dirty="0" smtClean="0">
                <a:latin typeface="cmmi10"/>
              </a:rPr>
              <a:t> </a:t>
            </a:r>
            <a:r>
              <a:rPr lang="en-US" sz="3200" dirty="0" smtClean="0"/>
              <a:t>0.878… </a:t>
            </a:r>
            <a:endParaRPr lang="en-US" sz="3200" dirty="0"/>
          </a:p>
        </p:txBody>
      </p:sp>
      <p:pic>
        <p:nvPicPr>
          <p:cNvPr id="39" name="Picture 38" descr="Williams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49959" y="3684558"/>
            <a:ext cx="1905000" cy="2543175"/>
          </a:xfrm>
          <a:prstGeom prst="rect">
            <a:avLst/>
          </a:prstGeom>
        </p:spPr>
      </p:pic>
      <p:sp>
        <p:nvSpPr>
          <p:cNvPr id="40" name="TextBox 39">
            <a:hlinkClick r:id="rId3"/>
          </p:cNvPr>
          <p:cNvSpPr txBox="1"/>
          <p:nvPr/>
        </p:nvSpPr>
        <p:spPr>
          <a:xfrm>
            <a:off x="1960775" y="6249975"/>
            <a:ext cx="1765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Michel </a:t>
            </a:r>
            <a:r>
              <a:rPr lang="en-US" dirty="0" err="1" smtClean="0">
                <a:hlinkClick r:id="rId3"/>
              </a:rPr>
              <a:t>Goemans</a:t>
            </a:r>
            <a:endParaRPr lang="en-US" dirty="0"/>
          </a:p>
        </p:txBody>
      </p:sp>
      <p:sp>
        <p:nvSpPr>
          <p:cNvPr id="41" name="TextBox 40">
            <a:hlinkClick r:id="rId3"/>
          </p:cNvPr>
          <p:cNvSpPr txBox="1"/>
          <p:nvPr/>
        </p:nvSpPr>
        <p:spPr>
          <a:xfrm>
            <a:off x="5806911" y="6249975"/>
            <a:ext cx="1811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David Williamson</a:t>
            </a:r>
            <a:endParaRPr lang="en-US" dirty="0"/>
          </a:p>
        </p:txBody>
      </p:sp>
      <p:pic>
        <p:nvPicPr>
          <p:cNvPr id="42" name="Picture 41" descr="Goemans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2679" y="3697530"/>
            <a:ext cx="3814003" cy="253358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2551"/>
            <a:ext cx="8229600" cy="92294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Goemans</a:t>
            </a:r>
            <a:r>
              <a:rPr lang="en-US" dirty="0" smtClean="0"/>
              <a:t>-Williamson Algorithm</a:t>
            </a:r>
            <a:endParaRPr lang="en-US" dirty="0"/>
          </a:p>
        </p:txBody>
      </p:sp>
      <p:sp>
        <p:nvSpPr>
          <p:cNvPr id="13" name="Content Placeholder 25"/>
          <p:cNvSpPr txBox="1">
            <a:spLocks/>
          </p:cNvSpPr>
          <p:nvPr/>
        </p:nvSpPr>
        <p:spPr>
          <a:xfrm>
            <a:off x="457200" y="3450200"/>
            <a:ext cx="8229600" cy="2931746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Astonishingly,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this seems to be optimal: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b="1" baseline="0" dirty="0" smtClean="0"/>
              <a:t>Theorem:</a:t>
            </a:r>
            <a:r>
              <a:rPr lang="en-US" sz="3200" baseline="0" dirty="0" smtClean="0"/>
              <a:t> </a:t>
            </a:r>
            <a:r>
              <a:rPr lang="en-US" sz="2800" baseline="0" dirty="0" smtClean="0"/>
              <a:t>[</a:t>
            </a:r>
            <a:r>
              <a:rPr lang="en-US" sz="2800" baseline="0" dirty="0" err="1" smtClean="0"/>
              <a:t>Khot</a:t>
            </a:r>
            <a:r>
              <a:rPr lang="en-US" sz="2800" baseline="0" dirty="0" smtClean="0"/>
              <a:t>,</a:t>
            </a:r>
            <a:r>
              <a:rPr lang="en-US" sz="2800" dirty="0" smtClean="0"/>
              <a:t> Kindler, </a:t>
            </a:r>
            <a:r>
              <a:rPr lang="en-US" sz="2800" dirty="0" err="1" smtClean="0"/>
              <a:t>Mossel</a:t>
            </a:r>
            <a:r>
              <a:rPr lang="en-US" sz="2800" dirty="0" smtClean="0"/>
              <a:t>, O’Donnell 2005]</a:t>
            </a:r>
            <a:br>
              <a:rPr lang="en-US" sz="2800" dirty="0" smtClean="0"/>
            </a:br>
            <a:r>
              <a:rPr lang="en-US" sz="2800" dirty="0" smtClean="0"/>
              <a:t>No efficient algorithm can approximate Max Cut with factor better than 0.878…, assuming a certain conjecture in complexity theory.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(Similar to P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Symbol"/>
                <a:sym typeface="Symbol"/>
              </a:rPr>
              <a:t>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NP)</a:t>
            </a: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Content Placeholder 25"/>
          <p:cNvSpPr txBox="1">
            <a:spLocks/>
          </p:cNvSpPr>
          <p:nvPr/>
        </p:nvSpPr>
        <p:spPr>
          <a:xfrm>
            <a:off x="457200" y="820122"/>
            <a:ext cx="8229600" cy="2573527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Theorem: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[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Goemans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Williamson 1994]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There exists an algorithm to extract a cut from the SDP optimum such that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01416" y="2243572"/>
            <a:ext cx="2208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Value( Cut ) </a:t>
            </a:r>
            <a:endParaRPr lang="en-US" sz="32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790328" y="2780904"/>
            <a:ext cx="2696071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96057" y="2696060"/>
            <a:ext cx="29140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Value( SDP Opt )</a:t>
            </a:r>
            <a:endParaRPr lang="en-US" sz="3200" dirty="0"/>
          </a:p>
        </p:txBody>
      </p:sp>
      <p:sp>
        <p:nvSpPr>
          <p:cNvPr id="19" name="Rectangle 18"/>
          <p:cNvSpPr/>
          <p:nvPr/>
        </p:nvSpPr>
        <p:spPr>
          <a:xfrm>
            <a:off x="2032883" y="2461903"/>
            <a:ext cx="8386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mmi10"/>
              </a:rPr>
              <a:t>®</a:t>
            </a:r>
            <a:r>
              <a:rPr lang="en-US" sz="3200" dirty="0" smtClean="0"/>
              <a:t> = </a:t>
            </a:r>
            <a:endParaRPr lang="en-US" sz="3200" dirty="0"/>
          </a:p>
        </p:txBody>
      </p:sp>
      <p:sp>
        <p:nvSpPr>
          <p:cNvPr id="20" name="Rectangle 19"/>
          <p:cNvSpPr/>
          <p:nvPr/>
        </p:nvSpPr>
        <p:spPr>
          <a:xfrm>
            <a:off x="5624495" y="2461903"/>
            <a:ext cx="19720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msy10"/>
              </a:rPr>
              <a:t>¸</a:t>
            </a:r>
            <a:r>
              <a:rPr lang="en-US" sz="3200" dirty="0" smtClean="0">
                <a:latin typeface="cmmi10"/>
              </a:rPr>
              <a:t> </a:t>
            </a:r>
            <a:r>
              <a:rPr lang="en-US" sz="3200" dirty="0" smtClean="0"/>
              <a:t>0.878… 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9113"/>
            <a:ext cx="8229600" cy="922946"/>
          </a:xfrm>
        </p:spPr>
        <p:txBody>
          <a:bodyPr>
            <a:normAutofit fontScale="90000"/>
          </a:bodyPr>
          <a:lstStyle/>
          <a:p>
            <a:pPr>
              <a:tabLst>
                <a:tab pos="5033963" algn="l"/>
              </a:tabLst>
            </a:pPr>
            <a:r>
              <a:rPr lang="en-US" dirty="0" smtClean="0"/>
              <a:t>The </a:t>
            </a:r>
            <a:r>
              <a:rPr lang="en-US" dirty="0" err="1" smtClean="0"/>
              <a:t>Goemans</a:t>
            </a:r>
            <a:r>
              <a:rPr lang="en-US" dirty="0" smtClean="0"/>
              <a:t>-Williamson Algorithm</a:t>
            </a:r>
            <a:endParaRPr lang="en-US" dirty="0"/>
          </a:p>
        </p:txBody>
      </p:sp>
      <p:sp>
        <p:nvSpPr>
          <p:cNvPr id="13" name="Content Placeholder 25"/>
          <p:cNvSpPr txBox="1">
            <a:spLocks/>
          </p:cNvSpPr>
          <p:nvPr/>
        </p:nvSpPr>
        <p:spPr>
          <a:xfrm>
            <a:off x="457200" y="546751"/>
            <a:ext cx="8229600" cy="3308811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Solve the Max Cut Vector Program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600" dirty="0" smtClean="0"/>
          </a:p>
          <a:p>
            <a:pPr marL="342900" lvl="0" indent="-342900">
              <a:spcBef>
                <a:spcPts val="300"/>
              </a:spcBef>
              <a:buFont typeface="Arial" pitchFamily="34" charset="0"/>
              <a:buChar char="•"/>
            </a:pPr>
            <a:r>
              <a:rPr lang="en-US" sz="3200" dirty="0" smtClean="0"/>
              <a:t>Pick a </a:t>
            </a:r>
            <a:r>
              <a:rPr lang="en-US" sz="3200" b="1" i="1" dirty="0" smtClean="0"/>
              <a:t>random</a:t>
            </a:r>
            <a:r>
              <a:rPr lang="en-US" sz="3200" dirty="0" smtClean="0"/>
              <a:t> </a:t>
            </a:r>
            <a:r>
              <a:rPr lang="en-US" sz="3200" dirty="0" err="1" smtClean="0"/>
              <a:t>hyperplane</a:t>
            </a:r>
            <a:r>
              <a:rPr lang="en-US" sz="3200" dirty="0" smtClean="0"/>
              <a:t> through origin</a:t>
            </a:r>
            <a:br>
              <a:rPr lang="en-US" sz="3200" dirty="0" smtClean="0"/>
            </a:br>
            <a:r>
              <a:rPr lang="en-US" sz="3200" dirty="0" smtClean="0">
                <a:solidFill>
                  <a:srgbClr val="FF0000"/>
                </a:solidFill>
              </a:rPr>
              <a:t>H = { x : </a:t>
            </a:r>
            <a:r>
              <a:rPr lang="en-US" sz="3200" dirty="0" err="1" smtClean="0">
                <a:solidFill>
                  <a:srgbClr val="FF0000"/>
                </a:solidFill>
                <a:latin typeface="Calibri"/>
              </a:rPr>
              <a:t>a</a:t>
            </a:r>
            <a:r>
              <a:rPr lang="en-US" sz="3200" baseline="30000" dirty="0" err="1" smtClean="0">
                <a:solidFill>
                  <a:srgbClr val="FF0000"/>
                </a:solidFill>
                <a:latin typeface="Calibri"/>
              </a:rPr>
              <a:t>T</a:t>
            </a:r>
            <a:r>
              <a:rPr lang="en-US" sz="3200" dirty="0" err="1" smtClean="0">
                <a:solidFill>
                  <a:srgbClr val="FF0000"/>
                </a:solidFill>
              </a:rPr>
              <a:t>x</a:t>
            </a:r>
            <a:r>
              <a:rPr lang="en-US" sz="3200" dirty="0" smtClean="0">
                <a:solidFill>
                  <a:srgbClr val="FF0000"/>
                </a:solidFill>
              </a:rPr>
              <a:t> = 0 }	       </a:t>
            </a:r>
            <a:r>
              <a:rPr lang="en-US" sz="3000" dirty="0" smtClean="0">
                <a:solidFill>
                  <a:schemeClr val="bg1">
                    <a:lumMod val="65000"/>
                  </a:schemeClr>
                </a:solidFill>
              </a:rPr>
              <a:t>(i.e., a is a </a:t>
            </a:r>
            <a:r>
              <a:rPr lang="en-US" sz="3000" b="1" dirty="0" smtClean="0">
                <a:solidFill>
                  <a:schemeClr val="bg1">
                    <a:lumMod val="65000"/>
                  </a:schemeClr>
                </a:solidFill>
              </a:rPr>
              <a:t>random</a:t>
            </a:r>
            <a:r>
              <a:rPr lang="en-US" sz="3000" dirty="0" smtClean="0">
                <a:solidFill>
                  <a:schemeClr val="bg1">
                    <a:lumMod val="65000"/>
                  </a:schemeClr>
                </a:solidFill>
              </a:rPr>
              <a:t> vector)</a:t>
            </a:r>
            <a:endParaRPr lang="en-US" sz="3000" dirty="0" smtClean="0">
              <a:solidFill>
                <a:srgbClr val="FF00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Return </a:t>
            </a:r>
            <a:r>
              <a:rPr lang="en-US" sz="3200" dirty="0" smtClean="0">
                <a:solidFill>
                  <a:srgbClr val="0070C0"/>
                </a:solidFill>
              </a:rPr>
              <a:t>U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= { u : </a:t>
            </a:r>
            <a:r>
              <a:rPr lang="en-US" sz="3200" dirty="0" err="1" smtClean="0">
                <a:solidFill>
                  <a:srgbClr val="0070C0"/>
                </a:solidFill>
                <a:latin typeface="Calibri"/>
              </a:rPr>
              <a:t>a</a:t>
            </a:r>
            <a:r>
              <a:rPr lang="en-US" sz="3200" baseline="30000" dirty="0" err="1" smtClean="0">
                <a:solidFill>
                  <a:srgbClr val="0070C0"/>
                </a:solidFill>
                <a:latin typeface="Calibri"/>
              </a:rPr>
              <a:t>T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Calibri"/>
              </a:rPr>
              <a:t>v</a:t>
            </a:r>
            <a:r>
              <a:rPr lang="en-US" sz="3200" baseline="-25000" dirty="0" smtClean="0">
                <a:solidFill>
                  <a:srgbClr val="0070C0"/>
                </a:solidFill>
                <a:latin typeface="Calibri"/>
              </a:rPr>
              <a:t>u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cmsy10"/>
              </a:rPr>
              <a:t>¸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0 }</a:t>
            </a:r>
          </a:p>
        </p:txBody>
      </p:sp>
      <p:pic>
        <p:nvPicPr>
          <p:cNvPr id="10" name="Picture 9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774319" y="998870"/>
            <a:ext cx="3669526" cy="1461520"/>
          </a:xfrm>
          <a:prstGeom prst="rect">
            <a:avLst/>
          </a:prstGeom>
          <a:noFill/>
          <a:ln/>
          <a:effectLst/>
        </p:spPr>
      </p:pic>
      <p:sp>
        <p:nvSpPr>
          <p:cNvPr id="11" name="TextBox 10"/>
          <p:cNvSpPr txBox="1"/>
          <p:nvPr/>
        </p:nvSpPr>
        <p:spPr>
          <a:xfrm>
            <a:off x="1828795" y="1395155"/>
            <a:ext cx="74732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(VP)</a:t>
            </a:r>
            <a:endParaRPr lang="en-US" sz="2600" dirty="0"/>
          </a:p>
        </p:txBody>
      </p:sp>
      <p:sp>
        <p:nvSpPr>
          <p:cNvPr id="12" name="Oval 11"/>
          <p:cNvSpPr/>
          <p:nvPr/>
        </p:nvSpPr>
        <p:spPr>
          <a:xfrm>
            <a:off x="1432874" y="3921551"/>
            <a:ext cx="2752627" cy="2752627"/>
          </a:xfrm>
          <a:prstGeom prst="ellipse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13500000" scaled="0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2771480" y="5260157"/>
            <a:ext cx="75415" cy="75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stCxn id="14" idx="1"/>
          </p:cNvCxnSpPr>
          <p:nvPr/>
        </p:nvCxnSpPr>
        <p:spPr>
          <a:xfrm rot="16200000" flipV="1">
            <a:off x="1852368" y="4341045"/>
            <a:ext cx="1104552" cy="75576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4" idx="7"/>
          </p:cNvCxnSpPr>
          <p:nvPr/>
        </p:nvCxnSpPr>
        <p:spPr>
          <a:xfrm rot="5400000" flipH="1" flipV="1">
            <a:off x="2491773" y="4397605"/>
            <a:ext cx="1217674" cy="52951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4" idx="4"/>
          </p:cNvCxnSpPr>
          <p:nvPr/>
        </p:nvCxnSpPr>
        <p:spPr>
          <a:xfrm rot="5400000">
            <a:off x="1852369" y="5425127"/>
            <a:ext cx="1046375" cy="86726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4" idx="5"/>
          </p:cNvCxnSpPr>
          <p:nvPr/>
        </p:nvCxnSpPr>
        <p:spPr>
          <a:xfrm rot="16200000" flipH="1">
            <a:off x="2571901" y="5588478"/>
            <a:ext cx="1170540" cy="64264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4" idx="1"/>
          </p:cNvCxnSpPr>
          <p:nvPr/>
        </p:nvCxnSpPr>
        <p:spPr>
          <a:xfrm rot="16200000" flipH="1">
            <a:off x="3126603" y="4927122"/>
            <a:ext cx="601698" cy="128985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4" idx="2"/>
          </p:cNvCxnSpPr>
          <p:nvPr/>
        </p:nvCxnSpPr>
        <p:spPr>
          <a:xfrm rot="10800000">
            <a:off x="1725106" y="4440027"/>
            <a:ext cx="1046374" cy="857839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901595" y="5124332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origin</a:t>
            </a:r>
            <a:endParaRPr lang="en-US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1333303" y="4083246"/>
            <a:ext cx="431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/>
              </a:rPr>
              <a:t>v</a:t>
            </a:r>
            <a:r>
              <a:rPr lang="en-US" sz="2400" baseline="-25000" dirty="0" smtClean="0">
                <a:latin typeface="Calibri"/>
              </a:rPr>
              <a:t>u</a:t>
            </a:r>
            <a:endParaRPr lang="en-US" sz="2400" baseline="-25000" dirty="0">
              <a:latin typeface="Calibri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710834" y="3708596"/>
            <a:ext cx="473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alibri"/>
              </a:rPr>
              <a:t>v</a:t>
            </a:r>
            <a:r>
              <a:rPr lang="en-US" sz="2400" baseline="-25000" dirty="0" err="1" smtClean="0">
                <a:latin typeface="Calibri"/>
              </a:rPr>
              <a:t>w</a:t>
            </a:r>
            <a:endParaRPr lang="en-US" sz="2400" baseline="-25000" dirty="0">
              <a:latin typeface="Calibri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291788" y="3657600"/>
            <a:ext cx="412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alibri"/>
              </a:rPr>
              <a:t>v</a:t>
            </a:r>
            <a:r>
              <a:rPr lang="en-US" sz="2400" baseline="-25000" dirty="0" err="1" smtClean="0">
                <a:latin typeface="Calibri"/>
              </a:rPr>
              <a:t>x</a:t>
            </a:r>
            <a:endParaRPr lang="en-US" sz="2400" baseline="-25000" dirty="0">
              <a:latin typeface="Calibri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066488" y="5689600"/>
            <a:ext cx="418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alibri"/>
              </a:rPr>
              <a:t>v</a:t>
            </a:r>
            <a:r>
              <a:rPr lang="en-US" sz="2400" baseline="-25000" dirty="0" err="1" smtClean="0">
                <a:latin typeface="Calibri"/>
              </a:rPr>
              <a:t>y</a:t>
            </a:r>
            <a:endParaRPr lang="en-US" sz="2400" baseline="-25000" dirty="0">
              <a:latin typeface="Calibri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469588" y="6381750"/>
            <a:ext cx="401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alibri"/>
              </a:rPr>
              <a:t>v</a:t>
            </a:r>
            <a:r>
              <a:rPr lang="en-US" sz="2400" baseline="-25000" dirty="0" err="1" smtClean="0">
                <a:latin typeface="Calibri"/>
              </a:rPr>
              <a:t>z</a:t>
            </a:r>
            <a:endParaRPr lang="en-US" sz="2400" baseline="-25000" dirty="0">
              <a:latin typeface="Calibri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678888" y="6229350"/>
            <a:ext cx="394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alibri"/>
              </a:rPr>
              <a:t>v</a:t>
            </a:r>
            <a:r>
              <a:rPr lang="en-US" sz="2400" baseline="-25000" dirty="0" err="1" smtClean="0">
                <a:latin typeface="Calibri"/>
              </a:rPr>
              <a:t>t</a:t>
            </a:r>
            <a:endParaRPr lang="en-US" sz="2400" baseline="-25000" dirty="0">
              <a:latin typeface="Calibri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1253765" y="4807672"/>
            <a:ext cx="3073138" cy="99924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reeform 51"/>
          <p:cNvSpPr/>
          <p:nvPr/>
        </p:nvSpPr>
        <p:spPr>
          <a:xfrm>
            <a:off x="837415" y="3632463"/>
            <a:ext cx="3897983" cy="1985912"/>
          </a:xfrm>
          <a:custGeom>
            <a:avLst/>
            <a:gdLst>
              <a:gd name="connsiteX0" fmla="*/ 367645 w 4073950"/>
              <a:gd name="connsiteY0" fmla="*/ 472910 h 2132028"/>
              <a:gd name="connsiteX1" fmla="*/ 537328 w 4073950"/>
              <a:gd name="connsiteY1" fmla="*/ 2018906 h 2132028"/>
              <a:gd name="connsiteX2" fmla="*/ 3591612 w 4073950"/>
              <a:gd name="connsiteY2" fmla="*/ 1151640 h 2132028"/>
              <a:gd name="connsiteX3" fmla="*/ 3431356 w 4073950"/>
              <a:gd name="connsiteY3" fmla="*/ 171253 h 2132028"/>
              <a:gd name="connsiteX4" fmla="*/ 1319752 w 4073950"/>
              <a:gd name="connsiteY4" fmla="*/ 124119 h 2132028"/>
              <a:gd name="connsiteX5" fmla="*/ 452486 w 4073950"/>
              <a:gd name="connsiteY5" fmla="*/ 501191 h 2132028"/>
              <a:gd name="connsiteX0" fmla="*/ 367645 w 4073950"/>
              <a:gd name="connsiteY0" fmla="*/ 472910 h 2132028"/>
              <a:gd name="connsiteX1" fmla="*/ 537328 w 4073950"/>
              <a:gd name="connsiteY1" fmla="*/ 2018906 h 2132028"/>
              <a:gd name="connsiteX2" fmla="*/ 3591612 w 4073950"/>
              <a:gd name="connsiteY2" fmla="*/ 1151640 h 2132028"/>
              <a:gd name="connsiteX3" fmla="*/ 3431356 w 4073950"/>
              <a:gd name="connsiteY3" fmla="*/ 171253 h 2132028"/>
              <a:gd name="connsiteX4" fmla="*/ 1319752 w 4073950"/>
              <a:gd name="connsiteY4" fmla="*/ 124119 h 2132028"/>
              <a:gd name="connsiteX5" fmla="*/ 452486 w 4073950"/>
              <a:gd name="connsiteY5" fmla="*/ 501191 h 2132028"/>
              <a:gd name="connsiteX6" fmla="*/ 367645 w 4073950"/>
              <a:gd name="connsiteY6" fmla="*/ 472910 h 2132028"/>
              <a:gd name="connsiteX0" fmla="*/ 312656 w 4084948"/>
              <a:gd name="connsiteY0" fmla="*/ 661446 h 2100605"/>
              <a:gd name="connsiteX1" fmla="*/ 548326 w 4084948"/>
              <a:gd name="connsiteY1" fmla="*/ 2018906 h 2100605"/>
              <a:gd name="connsiteX2" fmla="*/ 3602610 w 4084948"/>
              <a:gd name="connsiteY2" fmla="*/ 1151640 h 2100605"/>
              <a:gd name="connsiteX3" fmla="*/ 3442354 w 4084948"/>
              <a:gd name="connsiteY3" fmla="*/ 171253 h 2100605"/>
              <a:gd name="connsiteX4" fmla="*/ 1330750 w 4084948"/>
              <a:gd name="connsiteY4" fmla="*/ 124119 h 2100605"/>
              <a:gd name="connsiteX5" fmla="*/ 463484 w 4084948"/>
              <a:gd name="connsiteY5" fmla="*/ 501191 h 2100605"/>
              <a:gd name="connsiteX6" fmla="*/ 312656 w 4084948"/>
              <a:gd name="connsiteY6" fmla="*/ 661446 h 2100605"/>
              <a:gd name="connsiteX0" fmla="*/ 312656 w 4084948"/>
              <a:gd name="connsiteY0" fmla="*/ 661446 h 2100605"/>
              <a:gd name="connsiteX1" fmla="*/ 548326 w 4084948"/>
              <a:gd name="connsiteY1" fmla="*/ 2018906 h 2100605"/>
              <a:gd name="connsiteX2" fmla="*/ 3602610 w 4084948"/>
              <a:gd name="connsiteY2" fmla="*/ 1151640 h 2100605"/>
              <a:gd name="connsiteX3" fmla="*/ 3442354 w 4084948"/>
              <a:gd name="connsiteY3" fmla="*/ 171253 h 2100605"/>
              <a:gd name="connsiteX4" fmla="*/ 1330750 w 4084948"/>
              <a:gd name="connsiteY4" fmla="*/ 124119 h 2100605"/>
              <a:gd name="connsiteX5" fmla="*/ 312656 w 4084948"/>
              <a:gd name="connsiteY5" fmla="*/ 661446 h 2100605"/>
              <a:gd name="connsiteX0" fmla="*/ 406923 w 4066094"/>
              <a:gd name="connsiteY0" fmla="*/ 821702 h 2073896"/>
              <a:gd name="connsiteX1" fmla="*/ 529472 w 4066094"/>
              <a:gd name="connsiteY1" fmla="*/ 2018906 h 2073896"/>
              <a:gd name="connsiteX2" fmla="*/ 3583756 w 4066094"/>
              <a:gd name="connsiteY2" fmla="*/ 1151640 h 2073896"/>
              <a:gd name="connsiteX3" fmla="*/ 3423500 w 4066094"/>
              <a:gd name="connsiteY3" fmla="*/ 171253 h 2073896"/>
              <a:gd name="connsiteX4" fmla="*/ 1311896 w 4066094"/>
              <a:gd name="connsiteY4" fmla="*/ 124119 h 2073896"/>
              <a:gd name="connsiteX5" fmla="*/ 406923 w 4066094"/>
              <a:gd name="connsiteY5" fmla="*/ 821702 h 2073896"/>
              <a:gd name="connsiteX0" fmla="*/ 406923 w 4066094"/>
              <a:gd name="connsiteY0" fmla="*/ 813847 h 2066041"/>
              <a:gd name="connsiteX1" fmla="*/ 529472 w 4066094"/>
              <a:gd name="connsiteY1" fmla="*/ 2011051 h 2066041"/>
              <a:gd name="connsiteX2" fmla="*/ 3583756 w 4066094"/>
              <a:gd name="connsiteY2" fmla="*/ 1143785 h 2066041"/>
              <a:gd name="connsiteX3" fmla="*/ 3423500 w 4066094"/>
              <a:gd name="connsiteY3" fmla="*/ 163398 h 2066041"/>
              <a:gd name="connsiteX4" fmla="*/ 1321323 w 4066094"/>
              <a:gd name="connsiteY4" fmla="*/ 163398 h 2066041"/>
              <a:gd name="connsiteX5" fmla="*/ 406923 w 4066094"/>
              <a:gd name="connsiteY5" fmla="*/ 813847 h 2066041"/>
              <a:gd name="connsiteX0" fmla="*/ 406923 w 4039385"/>
              <a:gd name="connsiteY0" fmla="*/ 776140 h 2028334"/>
              <a:gd name="connsiteX1" fmla="*/ 529472 w 4039385"/>
              <a:gd name="connsiteY1" fmla="*/ 1973344 h 2028334"/>
              <a:gd name="connsiteX2" fmla="*/ 3583756 w 4039385"/>
              <a:gd name="connsiteY2" fmla="*/ 1106078 h 2028334"/>
              <a:gd name="connsiteX3" fmla="*/ 3263245 w 4039385"/>
              <a:gd name="connsiteY3" fmla="*/ 163398 h 2028334"/>
              <a:gd name="connsiteX4" fmla="*/ 1321323 w 4039385"/>
              <a:gd name="connsiteY4" fmla="*/ 125691 h 2028334"/>
              <a:gd name="connsiteX5" fmla="*/ 406923 w 4039385"/>
              <a:gd name="connsiteY5" fmla="*/ 776140 h 2028334"/>
              <a:gd name="connsiteX0" fmla="*/ 406923 w 4039385"/>
              <a:gd name="connsiteY0" fmla="*/ 769855 h 2022049"/>
              <a:gd name="connsiteX1" fmla="*/ 529472 w 4039385"/>
              <a:gd name="connsiteY1" fmla="*/ 1967059 h 2022049"/>
              <a:gd name="connsiteX2" fmla="*/ 3583756 w 4039385"/>
              <a:gd name="connsiteY2" fmla="*/ 1099793 h 2022049"/>
              <a:gd name="connsiteX3" fmla="*/ 3263245 w 4039385"/>
              <a:gd name="connsiteY3" fmla="*/ 157113 h 2022049"/>
              <a:gd name="connsiteX4" fmla="*/ 1321323 w 4039385"/>
              <a:gd name="connsiteY4" fmla="*/ 157113 h 2022049"/>
              <a:gd name="connsiteX5" fmla="*/ 406923 w 4039385"/>
              <a:gd name="connsiteY5" fmla="*/ 769855 h 2022049"/>
              <a:gd name="connsiteX0" fmla="*/ 454057 w 4029958"/>
              <a:gd name="connsiteY0" fmla="*/ 798136 h 2017335"/>
              <a:gd name="connsiteX1" fmla="*/ 520045 w 4029958"/>
              <a:gd name="connsiteY1" fmla="*/ 1967059 h 2017335"/>
              <a:gd name="connsiteX2" fmla="*/ 3574329 w 4029958"/>
              <a:gd name="connsiteY2" fmla="*/ 1099793 h 2017335"/>
              <a:gd name="connsiteX3" fmla="*/ 3253818 w 4029958"/>
              <a:gd name="connsiteY3" fmla="*/ 157113 h 2017335"/>
              <a:gd name="connsiteX4" fmla="*/ 1311896 w 4029958"/>
              <a:gd name="connsiteY4" fmla="*/ 157113 h 2017335"/>
              <a:gd name="connsiteX5" fmla="*/ 454057 w 4029958"/>
              <a:gd name="connsiteY5" fmla="*/ 798136 h 2017335"/>
              <a:gd name="connsiteX0" fmla="*/ 340936 w 3897983"/>
              <a:gd name="connsiteY0" fmla="*/ 798136 h 2036188"/>
              <a:gd name="connsiteX1" fmla="*/ 520045 w 3897983"/>
              <a:gd name="connsiteY1" fmla="*/ 1985912 h 2036188"/>
              <a:gd name="connsiteX2" fmla="*/ 3461208 w 3897983"/>
              <a:gd name="connsiteY2" fmla="*/ 1099793 h 2036188"/>
              <a:gd name="connsiteX3" fmla="*/ 3140697 w 3897983"/>
              <a:gd name="connsiteY3" fmla="*/ 157113 h 2036188"/>
              <a:gd name="connsiteX4" fmla="*/ 1198775 w 3897983"/>
              <a:gd name="connsiteY4" fmla="*/ 157113 h 2036188"/>
              <a:gd name="connsiteX5" fmla="*/ 340936 w 3897983"/>
              <a:gd name="connsiteY5" fmla="*/ 798136 h 2036188"/>
              <a:gd name="connsiteX0" fmla="*/ 340936 w 3897983"/>
              <a:gd name="connsiteY0" fmla="*/ 798136 h 1985912"/>
              <a:gd name="connsiteX1" fmla="*/ 520045 w 3897983"/>
              <a:gd name="connsiteY1" fmla="*/ 1985912 h 1985912"/>
              <a:gd name="connsiteX2" fmla="*/ 3461208 w 3897983"/>
              <a:gd name="connsiteY2" fmla="*/ 1099793 h 1985912"/>
              <a:gd name="connsiteX3" fmla="*/ 3140697 w 3897983"/>
              <a:gd name="connsiteY3" fmla="*/ 157113 h 1985912"/>
              <a:gd name="connsiteX4" fmla="*/ 1198775 w 3897983"/>
              <a:gd name="connsiteY4" fmla="*/ 157113 h 1985912"/>
              <a:gd name="connsiteX5" fmla="*/ 340936 w 3897983"/>
              <a:gd name="connsiteY5" fmla="*/ 798136 h 1985912"/>
              <a:gd name="connsiteX0" fmla="*/ 340936 w 3897983"/>
              <a:gd name="connsiteY0" fmla="*/ 798136 h 1985912"/>
              <a:gd name="connsiteX1" fmla="*/ 520045 w 3897983"/>
              <a:gd name="connsiteY1" fmla="*/ 1985912 h 1985912"/>
              <a:gd name="connsiteX2" fmla="*/ 3461208 w 3897983"/>
              <a:gd name="connsiteY2" fmla="*/ 1099793 h 1985912"/>
              <a:gd name="connsiteX3" fmla="*/ 3140697 w 3897983"/>
              <a:gd name="connsiteY3" fmla="*/ 157113 h 1985912"/>
              <a:gd name="connsiteX4" fmla="*/ 1198775 w 3897983"/>
              <a:gd name="connsiteY4" fmla="*/ 157113 h 1985912"/>
              <a:gd name="connsiteX5" fmla="*/ 340936 w 3897983"/>
              <a:gd name="connsiteY5" fmla="*/ 798136 h 198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97983" h="1985912">
                <a:moveTo>
                  <a:pt x="340936" y="798136"/>
                </a:moveTo>
                <a:cubicBezTo>
                  <a:pt x="227814" y="1102936"/>
                  <a:pt x="0" y="1935636"/>
                  <a:pt x="520045" y="1985912"/>
                </a:cubicBezTo>
                <a:cubicBezTo>
                  <a:pt x="1068370" y="1960773"/>
                  <a:pt x="2949019" y="1357459"/>
                  <a:pt x="3461208" y="1099793"/>
                </a:cubicBezTo>
                <a:cubicBezTo>
                  <a:pt x="3897983" y="794993"/>
                  <a:pt x="3517769" y="314226"/>
                  <a:pt x="3140697" y="157113"/>
                </a:cubicBezTo>
                <a:cubicBezTo>
                  <a:pt x="2763625" y="0"/>
                  <a:pt x="1665402" y="50276"/>
                  <a:pt x="1198775" y="157113"/>
                </a:cubicBezTo>
                <a:cubicBezTo>
                  <a:pt x="732148" y="263950"/>
                  <a:pt x="454058" y="493336"/>
                  <a:pt x="340936" y="798136"/>
                </a:cubicBezTo>
                <a:close/>
              </a:path>
            </a:pathLst>
          </a:custGeom>
          <a:ln w="381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4807670" y="3846135"/>
            <a:ext cx="2059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U = { u, w, x }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71617" y="4798244"/>
            <a:ext cx="225132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In other words,</a:t>
            </a:r>
            <a:endParaRPr lang="en-US" sz="2600" dirty="0"/>
          </a:p>
        </p:txBody>
      </p:sp>
      <p:pic>
        <p:nvPicPr>
          <p:cNvPr id="29" name="Picture 2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148043" y="5233694"/>
            <a:ext cx="2882584" cy="93143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5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4" grpId="0" animBg="1"/>
      <p:bldP spid="41" grpId="0"/>
      <p:bldP spid="42" grpId="0"/>
      <p:bldP spid="43" grpId="0"/>
      <p:bldP spid="44" grpId="0"/>
      <p:bldP spid="45" grpId="0"/>
      <p:bldP spid="46" grpId="0"/>
      <p:bldP spid="47" grpId="0"/>
      <p:bldP spid="52" grpId="0" animBg="1"/>
      <p:bldP spid="53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9113"/>
            <a:ext cx="8229600" cy="922946"/>
          </a:xfrm>
        </p:spPr>
        <p:txBody>
          <a:bodyPr>
            <a:normAutofit/>
          </a:bodyPr>
          <a:lstStyle/>
          <a:p>
            <a:pPr>
              <a:tabLst>
                <a:tab pos="5033963" algn="l"/>
              </a:tabLst>
            </a:pPr>
            <a:r>
              <a:rPr lang="en-US" dirty="0" smtClean="0"/>
              <a:t>Analysis of Algorithm</a:t>
            </a:r>
            <a:endParaRPr lang="en-US" dirty="0"/>
          </a:p>
        </p:txBody>
      </p:sp>
      <p:sp>
        <p:nvSpPr>
          <p:cNvPr id="13" name="Content Placeholder 25"/>
          <p:cNvSpPr txBox="1">
            <a:spLocks/>
          </p:cNvSpPr>
          <p:nvPr/>
        </p:nvSpPr>
        <p:spPr>
          <a:xfrm>
            <a:off x="457200" y="1894780"/>
            <a:ext cx="8229600" cy="3968691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rgbClr val="0070C0"/>
                </a:solidFill>
              </a:rPr>
              <a:t>Our Cut</a:t>
            </a:r>
            <a:r>
              <a:rPr lang="en-US" sz="3200" dirty="0" smtClean="0"/>
              <a:t> is </a:t>
            </a:r>
            <a:r>
              <a:rPr lang="en-US" sz="3200" dirty="0" smtClean="0">
                <a:solidFill>
                  <a:srgbClr val="0070C0"/>
                </a:solidFill>
              </a:rPr>
              <a:t>U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= { u : </a:t>
            </a:r>
            <a:r>
              <a:rPr lang="en-US" sz="3200" dirty="0" err="1" smtClean="0">
                <a:solidFill>
                  <a:srgbClr val="0070C0"/>
                </a:solidFill>
                <a:latin typeface="Calibri"/>
              </a:rPr>
              <a:t>a</a:t>
            </a:r>
            <a:r>
              <a:rPr lang="en-US" sz="3200" baseline="30000" dirty="0" err="1" smtClean="0">
                <a:solidFill>
                  <a:srgbClr val="0070C0"/>
                </a:solidFill>
                <a:latin typeface="Calibri"/>
              </a:rPr>
              <a:t>T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Calibri"/>
              </a:rPr>
              <a:t>v</a:t>
            </a:r>
            <a:r>
              <a:rPr lang="en-US" sz="3200" baseline="-25000" dirty="0" smtClean="0">
                <a:solidFill>
                  <a:srgbClr val="0070C0"/>
                </a:solidFill>
                <a:latin typeface="Calibri"/>
              </a:rPr>
              <a:t>u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cmsy10"/>
              </a:rPr>
              <a:t>¸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0 }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Need to prove </a:t>
            </a:r>
            <a:r>
              <a:rPr lang="en-US" sz="3200" dirty="0" smtClean="0">
                <a:latin typeface="cmmi10"/>
              </a:rPr>
              <a:t>     </a:t>
            </a:r>
            <a:r>
              <a:rPr lang="en-US" sz="3200" dirty="0" smtClean="0"/>
              <a:t>                           is large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But a is a random vector, so U is a random set</a:t>
            </a:r>
            <a:br>
              <a:rPr lang="en-US" sz="3200" dirty="0" smtClean="0"/>
            </a:br>
            <a:r>
              <a:rPr lang="en-US" sz="3200" dirty="0" smtClean="0">
                <a:latin typeface="cmsy10"/>
              </a:rPr>
              <a:t>)</a:t>
            </a:r>
            <a:r>
              <a:rPr lang="en-US" sz="3200" dirty="0" smtClean="0"/>
              <a:t>  Need to do a probabilistic analysis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Focus on a particular edge {</a:t>
            </a:r>
            <a:r>
              <a:rPr lang="en-US" sz="3200" dirty="0" err="1" smtClean="0"/>
              <a:t>u,w</a:t>
            </a:r>
            <a:r>
              <a:rPr lang="en-US" sz="3200" dirty="0" smtClean="0"/>
              <a:t>}:</a:t>
            </a:r>
            <a:br>
              <a:rPr lang="en-US" sz="3200" dirty="0" smtClean="0"/>
            </a:br>
            <a:r>
              <a:rPr lang="en-US" sz="3200" dirty="0" smtClean="0"/>
              <a:t>What is the probability it is cut by </a:t>
            </a:r>
            <a:r>
              <a:rPr lang="en-US" sz="3200" dirty="0" smtClean="0">
                <a:solidFill>
                  <a:srgbClr val="0070C0"/>
                </a:solidFill>
              </a:rPr>
              <a:t>Our Cut</a:t>
            </a:r>
            <a:r>
              <a:rPr lang="en-US" sz="3200" dirty="0" smtClean="0"/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b="1" dirty="0" smtClean="0"/>
              <a:t>Main Lemma:</a:t>
            </a:r>
            <a:endParaRPr lang="en-US" sz="3200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3431353" y="509040"/>
            <a:ext cx="2269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Objective Value</a:t>
            </a:r>
            <a:endParaRPr lang="en-US" sz="2400" b="1" dirty="0">
              <a:solidFill>
                <a:srgbClr val="7030A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641023" y="1008655"/>
            <a:ext cx="8031638" cy="0"/>
          </a:xfrm>
          <a:prstGeom prst="line">
            <a:avLst/>
          </a:prstGeom>
          <a:ln w="28575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565607" y="923812"/>
            <a:ext cx="150830" cy="150830"/>
          </a:xfrm>
          <a:prstGeom prst="ellipse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71340" y="112177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0</a:t>
            </a:r>
            <a:endParaRPr lang="en-US" sz="2400" dirty="0"/>
          </a:p>
        </p:txBody>
      </p:sp>
      <p:sp>
        <p:nvSpPr>
          <p:cNvPr id="33" name="Oval 32"/>
          <p:cNvSpPr/>
          <p:nvPr/>
        </p:nvSpPr>
        <p:spPr>
          <a:xfrm>
            <a:off x="6221697" y="923812"/>
            <a:ext cx="150830" cy="150830"/>
          </a:xfrm>
          <a:prstGeom prst="ellipse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484602" y="1018079"/>
            <a:ext cx="17962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QIP Optimum</a:t>
            </a:r>
            <a:br>
              <a:rPr lang="en-US" sz="2200" dirty="0" smtClean="0"/>
            </a:br>
            <a:r>
              <a:rPr lang="en-US" sz="2200" dirty="0" smtClean="0"/>
              <a:t>(The Max Cut)</a:t>
            </a:r>
            <a:endParaRPr lang="en-US" sz="2200" dirty="0"/>
          </a:p>
        </p:txBody>
      </p:sp>
      <p:sp>
        <p:nvSpPr>
          <p:cNvPr id="35" name="Oval 34"/>
          <p:cNvSpPr/>
          <p:nvPr/>
        </p:nvSpPr>
        <p:spPr>
          <a:xfrm>
            <a:off x="3214540" y="923812"/>
            <a:ext cx="150830" cy="150830"/>
          </a:xfrm>
          <a:prstGeom prst="ellipse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325353" y="1018079"/>
            <a:ext cx="18499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Local Ratio </a:t>
            </a:r>
            <a:r>
              <a:rPr lang="en-US" sz="2200" dirty="0" err="1" smtClean="0"/>
              <a:t>Alg</a:t>
            </a:r>
            <a:endParaRPr lang="en-US" sz="2200" dirty="0"/>
          </a:p>
        </p:txBody>
      </p:sp>
      <p:sp>
        <p:nvSpPr>
          <p:cNvPr id="37" name="Oval 36"/>
          <p:cNvSpPr/>
          <p:nvPr/>
        </p:nvSpPr>
        <p:spPr>
          <a:xfrm>
            <a:off x="8069340" y="923812"/>
            <a:ext cx="150830" cy="150830"/>
          </a:xfrm>
          <a:prstGeom prst="ellipse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288354" y="1027506"/>
            <a:ext cx="17896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SDP Optimum</a:t>
            </a:r>
            <a:endParaRPr lang="en-US" sz="2200" dirty="0"/>
          </a:p>
        </p:txBody>
      </p:sp>
      <p:sp>
        <p:nvSpPr>
          <p:cNvPr id="39" name="Oval 38"/>
          <p:cNvSpPr/>
          <p:nvPr/>
        </p:nvSpPr>
        <p:spPr>
          <a:xfrm>
            <a:off x="4883081" y="923812"/>
            <a:ext cx="150830" cy="15083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4374918" y="1027506"/>
            <a:ext cx="10743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70C0"/>
                </a:solidFill>
              </a:rPr>
              <a:t>Our Cut</a:t>
            </a:r>
            <a:endParaRPr lang="en-US" sz="2200" dirty="0">
              <a:solidFill>
                <a:srgbClr val="0070C0"/>
              </a:solidFill>
            </a:endParaRPr>
          </a:p>
        </p:txBody>
      </p:sp>
      <p:sp>
        <p:nvSpPr>
          <p:cNvPr id="48" name="Right Brace 47"/>
          <p:cNvSpPr/>
          <p:nvPr/>
        </p:nvSpPr>
        <p:spPr>
          <a:xfrm rot="5400000">
            <a:off x="6391373" y="164962"/>
            <a:ext cx="306371" cy="3275814"/>
          </a:xfrm>
          <a:prstGeom prst="rightBrace">
            <a:avLst>
              <a:gd name="adj1" fmla="val 46428"/>
              <a:gd name="adj2" fmla="val 50000"/>
            </a:avLst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359783" y="1839721"/>
            <a:ext cx="413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cmmi10"/>
              </a:rPr>
              <a:t>®</a:t>
            </a:r>
            <a:endParaRPr lang="en-US" sz="2800" dirty="0"/>
          </a:p>
        </p:txBody>
      </p:sp>
      <p:sp>
        <p:nvSpPr>
          <p:cNvPr id="51" name="TextBox 50"/>
          <p:cNvSpPr txBox="1"/>
          <p:nvPr/>
        </p:nvSpPr>
        <p:spPr>
          <a:xfrm>
            <a:off x="3846129" y="2318974"/>
            <a:ext cx="2585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Value( Our Cut ) </a:t>
            </a:r>
            <a:endParaRPr lang="en-US" sz="2800" dirty="0"/>
          </a:p>
        </p:txBody>
      </p:sp>
      <p:cxnSp>
        <p:nvCxnSpPr>
          <p:cNvPr id="54" name="Straight Connector 53"/>
          <p:cNvCxnSpPr/>
          <p:nvPr/>
        </p:nvCxnSpPr>
        <p:spPr>
          <a:xfrm>
            <a:off x="3930971" y="2771463"/>
            <a:ext cx="2300140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827273" y="2677192"/>
            <a:ext cx="2569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Value( SDP Opt )</a:t>
            </a:r>
            <a:endParaRPr lang="en-US" sz="2800" dirty="0"/>
          </a:p>
        </p:txBody>
      </p:sp>
      <p:sp>
        <p:nvSpPr>
          <p:cNvPr id="56" name="Rectangle 55"/>
          <p:cNvSpPr/>
          <p:nvPr/>
        </p:nvSpPr>
        <p:spPr>
          <a:xfrm>
            <a:off x="3277223" y="2490170"/>
            <a:ext cx="7569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cmmi10"/>
              </a:rPr>
              <a:t>®</a:t>
            </a:r>
            <a:r>
              <a:rPr lang="en-US" sz="2800" dirty="0" smtClean="0"/>
              <a:t> = </a:t>
            </a:r>
            <a:endParaRPr lang="en-US" sz="2800" dirty="0"/>
          </a:p>
        </p:txBody>
      </p:sp>
      <p:pic>
        <p:nvPicPr>
          <p:cNvPr id="60" name="Picture 5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301261" y="5169224"/>
            <a:ext cx="5193776" cy="73213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  <p:bldP spid="48" grpId="0" animBg="1"/>
      <p:bldP spid="50" grpId="0"/>
      <p:bldP spid="51" grpId="0"/>
      <p:bldP spid="55" grpId="0"/>
      <p:bldP spid="5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5"/>
          <p:cNvSpPr txBox="1">
            <a:spLocks/>
          </p:cNvSpPr>
          <p:nvPr/>
        </p:nvSpPr>
        <p:spPr>
          <a:xfrm>
            <a:off x="282803" y="226245"/>
            <a:ext cx="8625527" cy="5740923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b="1" dirty="0" smtClean="0"/>
              <a:t>Main Lemma: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b="1" dirty="0" smtClean="0"/>
              <a:t>Proof: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b="1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200" b="1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8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spc="-40" dirty="0" smtClean="0"/>
              <a:t>Since direction of red line is uniformly distributed,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spc="-40" dirty="0" smtClean="0"/>
          </a:p>
        </p:txBody>
      </p:sp>
      <p:pic>
        <p:nvPicPr>
          <p:cNvPr id="60" name="Picture 5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3131578" y="150832"/>
            <a:ext cx="5193776" cy="732138"/>
          </a:xfrm>
          <a:prstGeom prst="rect">
            <a:avLst/>
          </a:prstGeom>
          <a:noFill/>
          <a:ln/>
          <a:effectLst/>
        </p:spPr>
      </p:pic>
      <p:pic>
        <p:nvPicPr>
          <p:cNvPr id="69" name="Picture 6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888262" y="970966"/>
            <a:ext cx="5003192" cy="1370763"/>
          </a:xfrm>
          <a:prstGeom prst="rect">
            <a:avLst/>
          </a:prstGeom>
          <a:noFill/>
          <a:ln/>
          <a:effectLst/>
        </p:spPr>
      </p:pic>
      <p:sp>
        <p:nvSpPr>
          <p:cNvPr id="66" name="Right Brace 65"/>
          <p:cNvSpPr/>
          <p:nvPr/>
        </p:nvSpPr>
        <p:spPr>
          <a:xfrm rot="5400000">
            <a:off x="4503655" y="681089"/>
            <a:ext cx="259235" cy="3365369"/>
          </a:xfrm>
          <a:prstGeom prst="rightBrace">
            <a:avLst>
              <a:gd name="adj1" fmla="val 67708"/>
              <a:gd name="adj2" fmla="val 50000"/>
            </a:avLst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2639496" y="2394407"/>
            <a:ext cx="3999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red line</a:t>
            </a:r>
            <a:r>
              <a:rPr lang="en-US" sz="2400" dirty="0" smtClean="0">
                <a:solidFill>
                  <a:srgbClr val="00B050"/>
                </a:solidFill>
              </a:rPr>
              <a:t> lies between v</a:t>
            </a:r>
            <a:r>
              <a:rPr lang="en-US" sz="2400" baseline="-25000" dirty="0" smtClean="0">
                <a:solidFill>
                  <a:srgbClr val="00B050"/>
                </a:solidFill>
              </a:rPr>
              <a:t>u</a:t>
            </a:r>
            <a:r>
              <a:rPr lang="en-US" sz="2400" dirty="0" smtClean="0">
                <a:solidFill>
                  <a:srgbClr val="00B050"/>
                </a:solidFill>
              </a:rPr>
              <a:t> and </a:t>
            </a:r>
            <a:r>
              <a:rPr lang="en-US" sz="2400" dirty="0" err="1" smtClean="0">
                <a:solidFill>
                  <a:srgbClr val="00B050"/>
                </a:solidFill>
              </a:rPr>
              <a:t>v</a:t>
            </a:r>
            <a:r>
              <a:rPr lang="en-US" sz="2400" baseline="-25000" dirty="0" err="1" smtClean="0">
                <a:solidFill>
                  <a:srgbClr val="00B050"/>
                </a:solidFill>
              </a:rPr>
              <a:t>w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79" name="Picture 78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559140" y="3205115"/>
            <a:ext cx="5831119" cy="701647"/>
          </a:xfrm>
          <a:prstGeom prst="rect">
            <a:avLst/>
          </a:prstGeom>
          <a:noFill/>
          <a:ln/>
          <a:effectLst/>
        </p:spPr>
      </p:pic>
      <p:sp>
        <p:nvSpPr>
          <p:cNvPr id="23" name="Oval 22"/>
          <p:cNvSpPr/>
          <p:nvPr/>
        </p:nvSpPr>
        <p:spPr>
          <a:xfrm>
            <a:off x="3195686" y="3902697"/>
            <a:ext cx="2752627" cy="2752627"/>
          </a:xfrm>
          <a:prstGeom prst="ellipse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13500000" scaled="0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4534292" y="5241303"/>
            <a:ext cx="75415" cy="75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rot="5400000" flipH="1" flipV="1">
            <a:off x="3324115" y="4745230"/>
            <a:ext cx="2514622" cy="1093509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346515" y="4693115"/>
            <a:ext cx="2488677" cy="116093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054600" y="3638746"/>
            <a:ext cx="431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/>
              </a:rPr>
              <a:t>v</a:t>
            </a:r>
            <a:r>
              <a:rPr lang="en-US" sz="2400" baseline="-25000" dirty="0" smtClean="0">
                <a:latin typeface="Calibri"/>
              </a:rPr>
              <a:t>u</a:t>
            </a:r>
            <a:endParaRPr lang="en-US" sz="2400" baseline="-25000" dirty="0"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29300" y="5708454"/>
            <a:ext cx="473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alibri"/>
              </a:rPr>
              <a:t>v</a:t>
            </a:r>
            <a:r>
              <a:rPr lang="en-US" sz="2400" baseline="-25000" dirty="0" err="1" smtClean="0">
                <a:latin typeface="Calibri"/>
              </a:rPr>
              <a:t>w</a:t>
            </a:r>
            <a:endParaRPr lang="en-US" sz="2400" baseline="-25000" dirty="0">
              <a:latin typeface="Calibri"/>
            </a:endParaRPr>
          </a:p>
        </p:txBody>
      </p:sp>
      <p:cxnSp>
        <p:nvCxnSpPr>
          <p:cNvPr id="31" name="Straight Arrow Connector 30"/>
          <p:cNvCxnSpPr>
            <a:stCxn id="24" idx="0"/>
          </p:cNvCxnSpPr>
          <p:nvPr/>
        </p:nvCxnSpPr>
        <p:spPr>
          <a:xfrm rot="16200000" flipV="1">
            <a:off x="4435312" y="5104615"/>
            <a:ext cx="207389" cy="6598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336330" y="473225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3" name="Arc 32"/>
          <p:cNvSpPr/>
          <p:nvPr/>
        </p:nvSpPr>
        <p:spPr>
          <a:xfrm rot="956841">
            <a:off x="4364610" y="5076632"/>
            <a:ext cx="526778" cy="530540"/>
          </a:xfrm>
          <a:prstGeom prst="arc">
            <a:avLst>
              <a:gd name="adj1" fmla="val 16017502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3016577" y="4788818"/>
            <a:ext cx="3073138" cy="99924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708477" y="4824836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mmi10"/>
              </a:rPr>
              <a:t>µ</a:t>
            </a:r>
            <a:endParaRPr lang="en-US" sz="2000" dirty="0">
              <a:latin typeface="cmmi10"/>
            </a:endParaRPr>
          </a:p>
        </p:txBody>
      </p:sp>
      <p:sp>
        <p:nvSpPr>
          <p:cNvPr id="36" name="Arc 35"/>
          <p:cNvSpPr/>
          <p:nvPr/>
        </p:nvSpPr>
        <p:spPr>
          <a:xfrm rot="11808530">
            <a:off x="4289196" y="4963511"/>
            <a:ext cx="526778" cy="530540"/>
          </a:xfrm>
          <a:prstGeom prst="arc">
            <a:avLst>
              <a:gd name="adj1" fmla="val 16017502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4161726" y="5371592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mmi10"/>
              </a:rPr>
              <a:t>µ</a:t>
            </a:r>
            <a:endParaRPr lang="en-US" sz="2000" dirty="0">
              <a:latin typeface="cmmi1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/>
      <p:bldP spid="23" grpId="0" animBg="1"/>
      <p:bldP spid="24" grpId="0" animBg="1"/>
      <p:bldP spid="27" grpId="0"/>
      <p:bldP spid="29" grpId="0"/>
      <p:bldP spid="32" grpId="0"/>
      <p:bldP spid="33" grpId="0" animBg="1"/>
      <p:bldP spid="35" grpId="0"/>
      <p:bldP spid="36" grpId="0" animBg="1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5"/>
          <p:cNvSpPr txBox="1">
            <a:spLocks/>
          </p:cNvSpPr>
          <p:nvPr/>
        </p:nvSpPr>
        <p:spPr>
          <a:xfrm>
            <a:off x="282803" y="226245"/>
            <a:ext cx="8625527" cy="6466786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b="1" dirty="0" smtClean="0"/>
              <a:t>Main Lemma: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b="1" dirty="0" smtClean="0"/>
              <a:t>Proof: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b="1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200" b="1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8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spc="-40" dirty="0" smtClean="0"/>
              <a:t>Since direction of red line is uniformly distributed,</a:t>
            </a:r>
          </a:p>
          <a:p>
            <a:pPr marL="342900" lvl="0" indent="-342900">
              <a:spcBef>
                <a:spcPts val="600"/>
              </a:spcBef>
            </a:pPr>
            <a:endParaRPr lang="en-US" sz="4000" b="1" dirty="0" smtClean="0"/>
          </a:p>
          <a:p>
            <a:pPr marL="342900" lvl="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3200" dirty="0" smtClean="0"/>
              <a:t>So </a:t>
            </a:r>
          </a:p>
          <a:p>
            <a:pPr marL="342900" lvl="0" indent="-342900">
              <a:spcBef>
                <a:spcPts val="600"/>
              </a:spcBef>
              <a:buFont typeface="Arial" pitchFamily="34" charset="0"/>
              <a:buChar char="•"/>
            </a:pPr>
            <a:endParaRPr lang="en-US" sz="500" b="1" dirty="0" smtClean="0"/>
          </a:p>
          <a:p>
            <a:pPr marL="342900" lvl="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3200" b="1" dirty="0" smtClean="0"/>
              <a:t>Recall:</a:t>
            </a:r>
            <a:r>
              <a:rPr lang="en-US" sz="3200" dirty="0" smtClean="0"/>
              <a:t>  </a:t>
            </a:r>
            <a:r>
              <a:rPr lang="en-US" sz="3200" dirty="0" err="1" smtClean="0">
                <a:latin typeface="Calibri"/>
              </a:rPr>
              <a:t>v</a:t>
            </a:r>
            <a:r>
              <a:rPr lang="en-US" sz="3200" baseline="-25000" dirty="0" err="1" smtClean="0">
                <a:latin typeface="Calibri"/>
              </a:rPr>
              <a:t>u</a:t>
            </a:r>
            <a:r>
              <a:rPr lang="en-US" sz="3200" baseline="30000" dirty="0" err="1" smtClean="0">
                <a:latin typeface="Calibri"/>
              </a:rPr>
              <a:t>T</a:t>
            </a:r>
            <a:r>
              <a:rPr lang="en-US" sz="1400" dirty="0" smtClean="0"/>
              <a:t> </a:t>
            </a:r>
            <a:r>
              <a:rPr lang="en-US" sz="3200" dirty="0" err="1" smtClean="0">
                <a:latin typeface="Calibri"/>
              </a:rPr>
              <a:t>v</a:t>
            </a:r>
            <a:r>
              <a:rPr lang="en-US" sz="3200" baseline="-25000" dirty="0" err="1" smtClean="0">
                <a:latin typeface="Calibri"/>
              </a:rPr>
              <a:t>w</a:t>
            </a:r>
            <a:r>
              <a:rPr lang="en-US" sz="3200" dirty="0" smtClean="0"/>
              <a:t> = </a:t>
            </a:r>
            <a:r>
              <a:rPr lang="en-US" sz="3200" dirty="0" err="1" smtClean="0">
                <a:latin typeface="cmsy10"/>
              </a:rPr>
              <a:t>k</a:t>
            </a:r>
            <a:r>
              <a:rPr lang="en-US" sz="3200" dirty="0" err="1" smtClean="0">
                <a:latin typeface="Calibri"/>
              </a:rPr>
              <a:t>v</a:t>
            </a:r>
            <a:r>
              <a:rPr lang="en-US" sz="3200" baseline="-25000" dirty="0" err="1" smtClean="0">
                <a:latin typeface="Calibri"/>
              </a:rPr>
              <a:t>u</a:t>
            </a:r>
            <a:r>
              <a:rPr lang="en-US" sz="3200" dirty="0" err="1" smtClean="0">
                <a:latin typeface="cmsy10"/>
              </a:rPr>
              <a:t>k¢k</a:t>
            </a:r>
            <a:r>
              <a:rPr lang="en-US" sz="3200" dirty="0" err="1" smtClean="0"/>
              <a:t>v</a:t>
            </a:r>
            <a:r>
              <a:rPr lang="en-US" sz="3200" baseline="-25000" dirty="0" err="1" smtClean="0"/>
              <a:t>w</a:t>
            </a:r>
            <a:r>
              <a:rPr lang="en-US" sz="3200" dirty="0" err="1" smtClean="0">
                <a:latin typeface="cmsy10"/>
              </a:rPr>
              <a:t>k</a:t>
            </a:r>
            <a:r>
              <a:rPr lang="en-US" sz="900" dirty="0" smtClean="0">
                <a:latin typeface="cmsy10"/>
              </a:rPr>
              <a:t> </a:t>
            </a:r>
            <a:r>
              <a:rPr lang="en-US" sz="3200" dirty="0" smtClean="0">
                <a:latin typeface="cmsy10"/>
              </a:rPr>
              <a:t>¢</a:t>
            </a:r>
            <a:r>
              <a:rPr lang="en-US" sz="1200" dirty="0" smtClean="0">
                <a:latin typeface="cmsy10"/>
              </a:rPr>
              <a:t> </a:t>
            </a:r>
            <a:r>
              <a:rPr lang="en-US" sz="3200" dirty="0" err="1" smtClean="0"/>
              <a:t>cos</a:t>
            </a:r>
            <a:r>
              <a:rPr lang="en-US" sz="3200" dirty="0" smtClean="0"/>
              <a:t>(</a:t>
            </a:r>
            <a:r>
              <a:rPr lang="en-US" sz="3200" dirty="0" smtClean="0">
                <a:latin typeface="cmmi10"/>
              </a:rPr>
              <a:t>µ</a:t>
            </a:r>
            <a:r>
              <a:rPr lang="en-US" sz="3200" dirty="0" smtClean="0"/>
              <a:t>)</a:t>
            </a:r>
          </a:p>
          <a:p>
            <a:pPr marL="342900" lvl="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3200" dirty="0" smtClean="0"/>
              <a:t>Since </a:t>
            </a:r>
            <a:r>
              <a:rPr lang="en-US" sz="3200" dirty="0" err="1" smtClean="0">
                <a:latin typeface="cmsy10"/>
              </a:rPr>
              <a:t>k</a:t>
            </a:r>
            <a:r>
              <a:rPr lang="en-US" sz="3200" dirty="0" err="1" smtClean="0"/>
              <a:t>v</a:t>
            </a:r>
            <a:r>
              <a:rPr lang="en-US" sz="3200" baseline="-25000" dirty="0" err="1" smtClean="0"/>
              <a:t>u</a:t>
            </a:r>
            <a:r>
              <a:rPr lang="en-US" sz="3200" dirty="0" err="1" smtClean="0">
                <a:latin typeface="cmsy10"/>
              </a:rPr>
              <a:t>k</a:t>
            </a:r>
            <a:r>
              <a:rPr lang="en-US" sz="3200" dirty="0" smtClean="0"/>
              <a:t>=</a:t>
            </a:r>
            <a:r>
              <a:rPr lang="en-US" sz="3200" dirty="0" err="1" smtClean="0">
                <a:latin typeface="cmsy10"/>
              </a:rPr>
              <a:t>k</a:t>
            </a:r>
            <a:r>
              <a:rPr lang="en-US" sz="3200" dirty="0" err="1" smtClean="0"/>
              <a:t>v</a:t>
            </a:r>
            <a:r>
              <a:rPr lang="en-US" sz="3200" baseline="-25000" dirty="0" err="1" smtClean="0"/>
              <a:t>w</a:t>
            </a:r>
            <a:r>
              <a:rPr lang="en-US" sz="3200" dirty="0" err="1" smtClean="0">
                <a:latin typeface="cmsy10"/>
              </a:rPr>
              <a:t>k</a:t>
            </a:r>
            <a:r>
              <a:rPr lang="en-US" sz="3200" dirty="0" smtClean="0"/>
              <a:t>=1, we have 			       </a:t>
            </a:r>
            <a:r>
              <a:rPr lang="en-US" sz="3200" dirty="0" smtClean="0">
                <a:latin typeface="msam10"/>
              </a:rPr>
              <a:t>¥</a:t>
            </a:r>
          </a:p>
        </p:txBody>
      </p:sp>
      <p:pic>
        <p:nvPicPr>
          <p:cNvPr id="60" name="Picture 5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3131578" y="150832"/>
            <a:ext cx="5193776" cy="732138"/>
          </a:xfrm>
          <a:prstGeom prst="rect">
            <a:avLst/>
          </a:prstGeom>
          <a:noFill/>
          <a:ln/>
          <a:effectLst/>
        </p:spPr>
      </p:pic>
      <p:pic>
        <p:nvPicPr>
          <p:cNvPr id="69" name="Picture 6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1888262" y="970966"/>
            <a:ext cx="5003192" cy="1370763"/>
          </a:xfrm>
          <a:prstGeom prst="rect">
            <a:avLst/>
          </a:prstGeom>
          <a:noFill/>
          <a:ln/>
          <a:effectLst/>
        </p:spPr>
      </p:pic>
      <p:sp>
        <p:nvSpPr>
          <p:cNvPr id="66" name="Right Brace 65"/>
          <p:cNvSpPr/>
          <p:nvPr/>
        </p:nvSpPr>
        <p:spPr>
          <a:xfrm rot="5400000">
            <a:off x="4503655" y="681089"/>
            <a:ext cx="259235" cy="3365369"/>
          </a:xfrm>
          <a:prstGeom prst="rightBrace">
            <a:avLst>
              <a:gd name="adj1" fmla="val 67708"/>
              <a:gd name="adj2" fmla="val 50000"/>
            </a:avLst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2639496" y="2394407"/>
            <a:ext cx="3999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red line</a:t>
            </a:r>
            <a:r>
              <a:rPr lang="en-US" sz="2400" dirty="0" smtClean="0">
                <a:solidFill>
                  <a:srgbClr val="00B050"/>
                </a:solidFill>
              </a:rPr>
              <a:t> lies between v</a:t>
            </a:r>
            <a:r>
              <a:rPr lang="en-US" sz="2400" baseline="-25000" dirty="0" smtClean="0">
                <a:solidFill>
                  <a:srgbClr val="00B050"/>
                </a:solidFill>
              </a:rPr>
              <a:t>u</a:t>
            </a:r>
            <a:r>
              <a:rPr lang="en-US" sz="2400" dirty="0" smtClean="0">
                <a:solidFill>
                  <a:srgbClr val="00B050"/>
                </a:solidFill>
              </a:rPr>
              <a:t> and </a:t>
            </a:r>
            <a:r>
              <a:rPr lang="en-US" sz="2400" dirty="0" err="1" smtClean="0">
                <a:solidFill>
                  <a:srgbClr val="00B050"/>
                </a:solidFill>
              </a:rPr>
              <a:t>v</a:t>
            </a:r>
            <a:r>
              <a:rPr lang="en-US" sz="2400" baseline="-25000" dirty="0" err="1" smtClean="0">
                <a:solidFill>
                  <a:srgbClr val="00B050"/>
                </a:solidFill>
              </a:rPr>
              <a:t>w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79" name="Picture 78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1559140" y="3205115"/>
            <a:ext cx="5831119" cy="701647"/>
          </a:xfrm>
          <a:prstGeom prst="rect">
            <a:avLst/>
          </a:prstGeom>
          <a:noFill/>
          <a:ln/>
          <a:effectLst/>
        </p:spPr>
      </p:pic>
      <p:pic>
        <p:nvPicPr>
          <p:cNvPr id="22" name="Picture 21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5533194" y="5269584"/>
            <a:ext cx="2464442" cy="433724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1269908" y="3855567"/>
            <a:ext cx="3772592" cy="73528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7144" y="1796975"/>
            <a:ext cx="6089714" cy="4093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4541881" y="970967"/>
            <a:ext cx="3504372" cy="701640"/>
          </a:xfrm>
          <a:prstGeom prst="rect">
            <a:avLst/>
          </a:prstGeom>
          <a:noFill/>
          <a:ln/>
          <a:effectLst/>
        </p:spPr>
      </p:pic>
      <p:sp>
        <p:nvSpPr>
          <p:cNvPr id="13" name="Content Placeholder 25"/>
          <p:cNvSpPr txBox="1">
            <a:spLocks/>
          </p:cNvSpPr>
          <p:nvPr/>
        </p:nvSpPr>
        <p:spPr>
          <a:xfrm>
            <a:off x="282803" y="226245"/>
            <a:ext cx="8625527" cy="6476212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b="1" dirty="0" smtClean="0"/>
              <a:t>Main Lemma: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b="1" dirty="0" smtClean="0"/>
              <a:t>Claim:</a:t>
            </a:r>
            <a:r>
              <a:rPr lang="en-US" sz="3200" dirty="0" smtClean="0"/>
              <a:t> For all x</a:t>
            </a:r>
            <a:r>
              <a:rPr lang="en-US" sz="3200" dirty="0" smtClean="0">
                <a:latin typeface="cmsy10"/>
              </a:rPr>
              <a:t>2</a:t>
            </a:r>
            <a:r>
              <a:rPr lang="en-US" sz="3200" dirty="0" smtClean="0"/>
              <a:t>[-1,1],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b="1" dirty="0" smtClean="0"/>
              <a:t>Proof:</a:t>
            </a:r>
            <a:r>
              <a:rPr lang="en-US" sz="3200" dirty="0" smtClean="0"/>
              <a:t> By picture: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Can be formalized using calculus.		        </a:t>
            </a:r>
            <a:r>
              <a:rPr lang="en-US" sz="3200" dirty="0" smtClean="0">
                <a:latin typeface="msam10"/>
              </a:rPr>
              <a:t>¥</a:t>
            </a:r>
          </a:p>
        </p:txBody>
      </p:sp>
      <p:pic>
        <p:nvPicPr>
          <p:cNvPr id="60" name="Picture 5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3131578" y="150832"/>
            <a:ext cx="5193776" cy="732138"/>
          </a:xfrm>
          <a:prstGeom prst="rect">
            <a:avLst/>
          </a:prstGeom>
          <a:noFill/>
          <a:ln/>
          <a:effectLst/>
        </p:spPr>
      </p:pic>
      <p:cxnSp>
        <p:nvCxnSpPr>
          <p:cNvPr id="14" name="Straight Arrow Connector 13"/>
          <p:cNvCxnSpPr/>
          <p:nvPr/>
        </p:nvCxnSpPr>
        <p:spPr>
          <a:xfrm rot="5400000">
            <a:off x="5392132" y="3459634"/>
            <a:ext cx="820132" cy="593888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89715" y="3026000"/>
            <a:ext cx="1293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arccos</a:t>
            </a:r>
            <a:r>
              <a:rPr lang="en-US" sz="2400" dirty="0" smtClean="0">
                <a:solidFill>
                  <a:srgbClr val="FF0000"/>
                </a:solidFill>
              </a:rPr>
              <a:t>(x)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054285" y="3591607"/>
            <a:ext cx="876692" cy="509048"/>
          </a:xfrm>
          <a:prstGeom prst="straightConnector1">
            <a:avLst/>
          </a:prstGeom>
          <a:ln w="19050">
            <a:solidFill>
              <a:srgbClr val="00B05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762813" y="4015811"/>
            <a:ext cx="1933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0.878 (1-x) /2 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4541881" y="970967"/>
            <a:ext cx="3504372" cy="701640"/>
          </a:xfrm>
          <a:prstGeom prst="rect">
            <a:avLst/>
          </a:prstGeom>
          <a:noFill/>
          <a:ln/>
          <a:effectLst/>
        </p:spPr>
      </p:pic>
      <p:sp>
        <p:nvSpPr>
          <p:cNvPr id="13" name="Content Placeholder 25"/>
          <p:cNvSpPr txBox="1">
            <a:spLocks/>
          </p:cNvSpPr>
          <p:nvPr/>
        </p:nvSpPr>
        <p:spPr>
          <a:xfrm>
            <a:off x="282803" y="226245"/>
            <a:ext cx="8625527" cy="6259396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b="1" dirty="0" smtClean="0"/>
              <a:t>Main Lemma: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b="1" dirty="0" smtClean="0"/>
              <a:t>Claim:</a:t>
            </a:r>
            <a:r>
              <a:rPr lang="en-US" sz="3200" dirty="0" smtClean="0"/>
              <a:t> For all x</a:t>
            </a:r>
            <a:r>
              <a:rPr lang="en-US" sz="3200" dirty="0" smtClean="0">
                <a:latin typeface="cmsy10"/>
              </a:rPr>
              <a:t>2</a:t>
            </a:r>
            <a:r>
              <a:rPr lang="en-US" sz="3200" dirty="0" smtClean="0"/>
              <a:t>[-1,1],</a:t>
            </a:r>
          </a:p>
          <a:p>
            <a:pPr marL="342900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en-US" sz="3200" dirty="0" smtClean="0"/>
              <a:t>So we can analyze # cut edges:</a:t>
            </a:r>
          </a:p>
          <a:p>
            <a:pPr marL="342900" indent="-342900">
              <a:spcBef>
                <a:spcPts val="1800"/>
              </a:spcBef>
              <a:buFont typeface="Arial" pitchFamily="34" charset="0"/>
              <a:buChar char="•"/>
            </a:pPr>
            <a:endParaRPr lang="en-US" sz="3200" dirty="0" smtClean="0"/>
          </a:p>
          <a:p>
            <a:pPr marL="342900" indent="-342900">
              <a:spcBef>
                <a:spcPts val="1800"/>
              </a:spcBef>
              <a:buFont typeface="Arial" pitchFamily="34" charset="0"/>
              <a:buChar char="•"/>
            </a:pPr>
            <a:endParaRPr lang="en-US" sz="3200" dirty="0" smtClean="0"/>
          </a:p>
          <a:p>
            <a:pPr marL="342900" indent="-342900">
              <a:spcBef>
                <a:spcPts val="1800"/>
              </a:spcBef>
              <a:buFont typeface="Arial" pitchFamily="34" charset="0"/>
              <a:buChar char="•"/>
            </a:pPr>
            <a:endParaRPr lang="en-US" sz="3200" dirty="0" smtClean="0"/>
          </a:p>
          <a:p>
            <a:pPr marL="342900" indent="-342900">
              <a:spcBef>
                <a:spcPts val="1800"/>
              </a:spcBef>
              <a:buFont typeface="Arial" pitchFamily="34" charset="0"/>
              <a:buChar char="•"/>
            </a:pPr>
            <a:endParaRPr lang="en-US" sz="5400" dirty="0" smtClean="0"/>
          </a:p>
          <a:p>
            <a:pPr marL="342900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en-US" sz="3200" b="1" dirty="0" smtClean="0"/>
              <a:t>Recall:</a:t>
            </a:r>
            <a:r>
              <a:rPr lang="en-US" sz="3200" dirty="0" smtClean="0"/>
              <a:t> 				.  So E[ </a:t>
            </a:r>
            <a:r>
              <a:rPr lang="en-US" sz="3200" dirty="0" smtClean="0">
                <a:latin typeface="cmmi10"/>
              </a:rPr>
              <a:t>®</a:t>
            </a:r>
            <a:r>
              <a:rPr lang="en-US" sz="3200" dirty="0" smtClean="0"/>
              <a:t> ] </a:t>
            </a:r>
            <a:r>
              <a:rPr lang="en-US" sz="3200" dirty="0" smtClean="0">
                <a:latin typeface="cmsy10"/>
              </a:rPr>
              <a:t>¸</a:t>
            </a:r>
            <a:r>
              <a:rPr lang="en-US" sz="3200" dirty="0" smtClean="0"/>
              <a:t> 0.878.</a:t>
            </a:r>
          </a:p>
        </p:txBody>
      </p:sp>
      <p:pic>
        <p:nvPicPr>
          <p:cNvPr id="60" name="Picture 5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3131578" y="150832"/>
            <a:ext cx="5193776" cy="732138"/>
          </a:xfrm>
          <a:prstGeom prst="rect">
            <a:avLst/>
          </a:prstGeom>
          <a:noFill/>
          <a:ln/>
          <a:effectLst/>
        </p:spPr>
      </p:pic>
      <p:pic>
        <p:nvPicPr>
          <p:cNvPr id="20" name="Picture 19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1370245" y="2254450"/>
            <a:ext cx="6491710" cy="3198788"/>
          </a:xfrm>
          <a:prstGeom prst="rect">
            <a:avLst/>
          </a:prstGeom>
          <a:noFill/>
          <a:ln/>
          <a:effectLst/>
        </p:spPr>
      </p:pic>
      <p:sp>
        <p:nvSpPr>
          <p:cNvPr id="21" name="TextBox 20"/>
          <p:cNvSpPr txBox="1"/>
          <p:nvPr/>
        </p:nvSpPr>
        <p:spPr>
          <a:xfrm>
            <a:off x="2441537" y="5467528"/>
            <a:ext cx="2585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Value( Our Cut ) </a:t>
            </a:r>
            <a:endParaRPr lang="en-US" sz="28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2526379" y="5920017"/>
            <a:ext cx="2300140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422681" y="5825746"/>
            <a:ext cx="2569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Value( SDP Opt )</a:t>
            </a:r>
            <a:endParaRPr lang="en-US" sz="2800" dirty="0"/>
          </a:p>
        </p:txBody>
      </p:sp>
      <p:sp>
        <p:nvSpPr>
          <p:cNvPr id="24" name="Rectangle 23"/>
          <p:cNvSpPr/>
          <p:nvPr/>
        </p:nvSpPr>
        <p:spPr>
          <a:xfrm>
            <a:off x="1872631" y="5638724"/>
            <a:ext cx="7569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cmmi10"/>
              </a:rPr>
              <a:t>®</a:t>
            </a:r>
            <a:r>
              <a:rPr lang="en-US" sz="2800" dirty="0" smtClean="0"/>
              <a:t> = </a:t>
            </a:r>
            <a:endParaRPr lang="en-US" sz="2800" dirty="0"/>
          </a:p>
        </p:txBody>
      </p:sp>
      <p:sp>
        <p:nvSpPr>
          <p:cNvPr id="10" name="Freeform 9"/>
          <p:cNvSpPr/>
          <p:nvPr/>
        </p:nvSpPr>
        <p:spPr>
          <a:xfrm>
            <a:off x="7211505" y="490194"/>
            <a:ext cx="1498862" cy="2780907"/>
          </a:xfrm>
          <a:custGeom>
            <a:avLst/>
            <a:gdLst>
              <a:gd name="connsiteX0" fmla="*/ 1244338 w 1498862"/>
              <a:gd name="connsiteY0" fmla="*/ 0 h 2780907"/>
              <a:gd name="connsiteX1" fmla="*/ 1291472 w 1498862"/>
              <a:gd name="connsiteY1" fmla="*/ 1772239 h 2780907"/>
              <a:gd name="connsiteX2" fmla="*/ 0 w 1498862"/>
              <a:gd name="connsiteY2" fmla="*/ 2780907 h 2780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8862" h="2780907">
                <a:moveTo>
                  <a:pt x="1244338" y="0"/>
                </a:moveTo>
                <a:cubicBezTo>
                  <a:pt x="1371600" y="654377"/>
                  <a:pt x="1498862" y="1308755"/>
                  <a:pt x="1291472" y="1772239"/>
                </a:cubicBezTo>
                <a:cubicBezTo>
                  <a:pt x="1084082" y="2235723"/>
                  <a:pt x="542041" y="2508315"/>
                  <a:pt x="0" y="2780907"/>
                </a:cubicBezTo>
              </a:path>
            </a:pathLst>
          </a:cu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7579151" y="1357460"/>
            <a:ext cx="981958" cy="2912882"/>
          </a:xfrm>
          <a:custGeom>
            <a:avLst/>
            <a:gdLst>
              <a:gd name="connsiteX0" fmla="*/ 518474 w 981958"/>
              <a:gd name="connsiteY0" fmla="*/ 0 h 2912882"/>
              <a:gd name="connsiteX1" fmla="*/ 895546 w 981958"/>
              <a:gd name="connsiteY1" fmla="*/ 1423447 h 2912882"/>
              <a:gd name="connsiteX2" fmla="*/ 0 w 981958"/>
              <a:gd name="connsiteY2" fmla="*/ 2912882 h 2912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1958" h="2912882">
                <a:moveTo>
                  <a:pt x="518474" y="0"/>
                </a:moveTo>
                <a:cubicBezTo>
                  <a:pt x="750216" y="468983"/>
                  <a:pt x="981958" y="937967"/>
                  <a:pt x="895546" y="1423447"/>
                </a:cubicBezTo>
                <a:cubicBezTo>
                  <a:pt x="809134" y="1908927"/>
                  <a:pt x="404567" y="2410904"/>
                  <a:pt x="0" y="2912882"/>
                </a:cubicBezTo>
              </a:path>
            </a:pathLst>
          </a:cu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148"/>
            <a:ext cx="8229600" cy="922946"/>
          </a:xfrm>
        </p:spPr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97077"/>
            <a:ext cx="8411497" cy="4525963"/>
          </a:xfrm>
        </p:spPr>
        <p:txBody>
          <a:bodyPr/>
          <a:lstStyle/>
          <a:p>
            <a:r>
              <a:rPr lang="en-US" dirty="0" err="1" smtClean="0"/>
              <a:t>Semidefinite</a:t>
            </a:r>
            <a:r>
              <a:rPr lang="en-US" dirty="0" smtClean="0"/>
              <a:t> Programs (SDP)</a:t>
            </a:r>
          </a:p>
          <a:p>
            <a:r>
              <a:rPr lang="en-US" dirty="0" smtClean="0"/>
              <a:t>Vector Programs (VP)</a:t>
            </a:r>
          </a:p>
          <a:p>
            <a:r>
              <a:rPr lang="en-US" dirty="0" smtClean="0"/>
              <a:t>Quadratic Integer Programs (QIP)</a:t>
            </a:r>
          </a:p>
          <a:p>
            <a:r>
              <a:rPr lang="en-US" dirty="0" smtClean="0"/>
              <a:t>QIP &amp; SDP for Max Cut</a:t>
            </a:r>
          </a:p>
          <a:p>
            <a:r>
              <a:rPr lang="en-US" dirty="0" smtClean="0"/>
              <a:t>Finding a cut from the SDP solution</a:t>
            </a:r>
          </a:p>
          <a:p>
            <a:r>
              <a:rPr lang="en-US" dirty="0" smtClean="0"/>
              <a:t>Analyzing the cut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5"/>
          <p:cNvSpPr txBox="1">
            <a:spLocks/>
          </p:cNvSpPr>
          <p:nvPr/>
        </p:nvSpPr>
        <p:spPr>
          <a:xfrm>
            <a:off x="282803" y="226245"/>
            <a:ext cx="8625527" cy="6259396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b="1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/>
          </a:p>
          <a:p>
            <a:pPr marL="342900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en-US" sz="3200" dirty="0" smtClean="0"/>
              <a:t>So we can analyze # cut edges:</a:t>
            </a:r>
          </a:p>
          <a:p>
            <a:pPr marL="342900" indent="-342900">
              <a:spcBef>
                <a:spcPts val="1800"/>
              </a:spcBef>
              <a:buFont typeface="Arial" pitchFamily="34" charset="0"/>
              <a:buChar char="•"/>
            </a:pPr>
            <a:endParaRPr lang="en-US" sz="3200" dirty="0" smtClean="0"/>
          </a:p>
          <a:p>
            <a:pPr marL="342900" indent="-342900">
              <a:spcBef>
                <a:spcPts val="1800"/>
              </a:spcBef>
              <a:buFont typeface="Arial" pitchFamily="34" charset="0"/>
              <a:buChar char="•"/>
            </a:pPr>
            <a:endParaRPr lang="en-US" sz="3200" dirty="0" smtClean="0"/>
          </a:p>
          <a:p>
            <a:pPr marL="342900" indent="-342900">
              <a:spcBef>
                <a:spcPts val="1800"/>
              </a:spcBef>
              <a:buFont typeface="Arial" pitchFamily="34" charset="0"/>
              <a:buChar char="•"/>
            </a:pPr>
            <a:endParaRPr lang="en-US" sz="3200" dirty="0" smtClean="0"/>
          </a:p>
          <a:p>
            <a:pPr marL="342900" indent="-342900">
              <a:spcBef>
                <a:spcPts val="1800"/>
              </a:spcBef>
              <a:buFont typeface="Arial" pitchFamily="34" charset="0"/>
              <a:buChar char="•"/>
            </a:pPr>
            <a:endParaRPr lang="en-US" sz="5400" dirty="0" smtClean="0"/>
          </a:p>
          <a:p>
            <a:pPr marL="342900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en-US" sz="3200" b="1" dirty="0" smtClean="0"/>
              <a:t>Recall:</a:t>
            </a:r>
            <a:r>
              <a:rPr lang="en-US" sz="3200" dirty="0" smtClean="0"/>
              <a:t> 				.  So E[ </a:t>
            </a:r>
            <a:r>
              <a:rPr lang="en-US" sz="3200" dirty="0" smtClean="0">
                <a:latin typeface="cmmi10"/>
              </a:rPr>
              <a:t>®</a:t>
            </a:r>
            <a:r>
              <a:rPr lang="en-US" sz="3200" dirty="0" smtClean="0"/>
              <a:t> ] </a:t>
            </a:r>
            <a:r>
              <a:rPr lang="en-US" sz="3200" dirty="0" smtClean="0">
                <a:latin typeface="cmsy10"/>
              </a:rPr>
              <a:t>¸</a:t>
            </a:r>
            <a:r>
              <a:rPr lang="en-US" sz="3200" dirty="0" smtClean="0"/>
              <a:t> 0.878.</a:t>
            </a:r>
          </a:p>
        </p:txBody>
      </p:sp>
      <p:pic>
        <p:nvPicPr>
          <p:cNvPr id="20" name="Picture 1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370245" y="2254450"/>
            <a:ext cx="6491710" cy="3198788"/>
          </a:xfrm>
          <a:prstGeom prst="rect">
            <a:avLst/>
          </a:prstGeom>
          <a:noFill/>
          <a:ln/>
          <a:effectLst/>
        </p:spPr>
      </p:pic>
      <p:sp>
        <p:nvSpPr>
          <p:cNvPr id="21" name="TextBox 20"/>
          <p:cNvSpPr txBox="1"/>
          <p:nvPr/>
        </p:nvSpPr>
        <p:spPr>
          <a:xfrm>
            <a:off x="2441537" y="5467528"/>
            <a:ext cx="2585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Value( Our Cut ) </a:t>
            </a:r>
            <a:endParaRPr lang="en-US" sz="28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2526379" y="5920017"/>
            <a:ext cx="2300140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422681" y="5825746"/>
            <a:ext cx="2569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Value( SDP Opt )</a:t>
            </a:r>
            <a:endParaRPr lang="en-US" sz="2800" dirty="0"/>
          </a:p>
        </p:txBody>
      </p:sp>
      <p:sp>
        <p:nvSpPr>
          <p:cNvPr id="24" name="Rectangle 23"/>
          <p:cNvSpPr/>
          <p:nvPr/>
        </p:nvSpPr>
        <p:spPr>
          <a:xfrm>
            <a:off x="1872631" y="5638724"/>
            <a:ext cx="7569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cmmi10"/>
              </a:rPr>
              <a:t>®</a:t>
            </a:r>
            <a:r>
              <a:rPr lang="en-US" sz="2800" dirty="0" smtClean="0"/>
              <a:t> = 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337085" y="-12"/>
            <a:ext cx="2269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Objective Value</a:t>
            </a:r>
            <a:endParaRPr lang="en-US" sz="2400" b="1" dirty="0">
              <a:solidFill>
                <a:srgbClr val="7030A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46755" y="499603"/>
            <a:ext cx="8031638" cy="0"/>
          </a:xfrm>
          <a:prstGeom prst="line">
            <a:avLst/>
          </a:prstGeom>
          <a:ln w="28575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71339" y="414760"/>
            <a:ext cx="150830" cy="150830"/>
          </a:xfrm>
          <a:prstGeom prst="ellipse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77072" y="61272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0</a:t>
            </a:r>
            <a:endParaRPr lang="en-US" sz="2400" dirty="0"/>
          </a:p>
        </p:txBody>
      </p:sp>
      <p:sp>
        <p:nvSpPr>
          <p:cNvPr id="16" name="Oval 15"/>
          <p:cNvSpPr/>
          <p:nvPr/>
        </p:nvSpPr>
        <p:spPr>
          <a:xfrm>
            <a:off x="6127429" y="414760"/>
            <a:ext cx="150830" cy="150830"/>
          </a:xfrm>
          <a:prstGeom prst="ellipse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390334" y="509027"/>
            <a:ext cx="17962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QIP Optimum</a:t>
            </a:r>
            <a:br>
              <a:rPr lang="en-US" sz="2200" dirty="0" smtClean="0"/>
            </a:br>
            <a:r>
              <a:rPr lang="en-US" sz="2200" dirty="0" smtClean="0"/>
              <a:t>(The Max Cut)</a:t>
            </a:r>
            <a:endParaRPr lang="en-US" sz="2200" dirty="0"/>
          </a:p>
        </p:txBody>
      </p:sp>
      <p:sp>
        <p:nvSpPr>
          <p:cNvPr id="18" name="Oval 17"/>
          <p:cNvSpPr/>
          <p:nvPr/>
        </p:nvSpPr>
        <p:spPr>
          <a:xfrm>
            <a:off x="3120272" y="414760"/>
            <a:ext cx="150830" cy="150830"/>
          </a:xfrm>
          <a:prstGeom prst="ellipse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231085" y="509027"/>
            <a:ext cx="18499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Local Ratio </a:t>
            </a:r>
            <a:r>
              <a:rPr lang="en-US" sz="2200" dirty="0" err="1" smtClean="0"/>
              <a:t>Alg</a:t>
            </a:r>
            <a:endParaRPr lang="en-US" sz="2200" dirty="0"/>
          </a:p>
        </p:txBody>
      </p:sp>
      <p:sp>
        <p:nvSpPr>
          <p:cNvPr id="25" name="Oval 24"/>
          <p:cNvSpPr/>
          <p:nvPr/>
        </p:nvSpPr>
        <p:spPr>
          <a:xfrm>
            <a:off x="7975072" y="414760"/>
            <a:ext cx="150830" cy="150830"/>
          </a:xfrm>
          <a:prstGeom prst="ellipse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194086" y="518454"/>
            <a:ext cx="17896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SDP Optimum</a:t>
            </a:r>
            <a:endParaRPr lang="en-US" sz="2200" dirty="0"/>
          </a:p>
        </p:txBody>
      </p:sp>
      <p:sp>
        <p:nvSpPr>
          <p:cNvPr id="27" name="Oval 26"/>
          <p:cNvSpPr/>
          <p:nvPr/>
        </p:nvSpPr>
        <p:spPr>
          <a:xfrm>
            <a:off x="4788813" y="414760"/>
            <a:ext cx="150830" cy="15083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280650" y="518454"/>
            <a:ext cx="10743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70C0"/>
                </a:solidFill>
              </a:rPr>
              <a:t>Our Cut</a:t>
            </a:r>
            <a:endParaRPr lang="en-US" sz="2200" dirty="0">
              <a:solidFill>
                <a:srgbClr val="0070C0"/>
              </a:solidFill>
            </a:endParaRPr>
          </a:p>
        </p:txBody>
      </p:sp>
      <p:sp>
        <p:nvSpPr>
          <p:cNvPr id="29" name="Right Brace 28"/>
          <p:cNvSpPr/>
          <p:nvPr/>
        </p:nvSpPr>
        <p:spPr>
          <a:xfrm rot="5400000">
            <a:off x="6297105" y="-362944"/>
            <a:ext cx="306371" cy="3275814"/>
          </a:xfrm>
          <a:prstGeom prst="rightBrace">
            <a:avLst>
              <a:gd name="adj1" fmla="val 46428"/>
              <a:gd name="adj2" fmla="val 50000"/>
            </a:avLst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709331" y="1292961"/>
            <a:ext cx="1736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cmmi10"/>
              </a:rPr>
              <a:t>® </a:t>
            </a:r>
            <a:r>
              <a:rPr lang="en-US" sz="2800" dirty="0" smtClean="0">
                <a:latin typeface="cmsy10"/>
              </a:rPr>
              <a:t>¸</a:t>
            </a:r>
            <a:r>
              <a:rPr lang="en-US" sz="2800" dirty="0" smtClean="0">
                <a:latin typeface="cmmi10"/>
              </a:rPr>
              <a:t> </a:t>
            </a:r>
            <a:r>
              <a:rPr lang="en-US" sz="2800" dirty="0" smtClean="0"/>
              <a:t>0.878</a:t>
            </a:r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5"/>
          <p:cNvSpPr txBox="1">
            <a:spLocks/>
          </p:cNvSpPr>
          <p:nvPr/>
        </p:nvSpPr>
        <p:spPr>
          <a:xfrm>
            <a:off x="282803" y="226245"/>
            <a:ext cx="8625527" cy="6259396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b="1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4000" dirty="0" smtClean="0"/>
          </a:p>
          <a:p>
            <a:pPr marL="342900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en-US" sz="3200" dirty="0" smtClean="0"/>
              <a:t>So, in expectation, the algorithm gives a</a:t>
            </a:r>
            <a:br>
              <a:rPr lang="en-US" sz="3200" dirty="0" smtClean="0"/>
            </a:br>
            <a:r>
              <a:rPr lang="en-US" sz="3200" dirty="0" smtClean="0"/>
              <a:t>0.878-approximation to the Max Cut.	       </a:t>
            </a:r>
            <a:r>
              <a:rPr lang="en-US" sz="3200" dirty="0" smtClean="0">
                <a:latin typeface="msam10"/>
              </a:rPr>
              <a:t>¥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37085" y="-12"/>
            <a:ext cx="2269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Objective Value</a:t>
            </a:r>
            <a:endParaRPr lang="en-US" sz="2400" b="1" dirty="0">
              <a:solidFill>
                <a:srgbClr val="7030A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46755" y="499603"/>
            <a:ext cx="8031638" cy="0"/>
          </a:xfrm>
          <a:prstGeom prst="line">
            <a:avLst/>
          </a:prstGeom>
          <a:ln w="28575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71339" y="414760"/>
            <a:ext cx="150830" cy="150830"/>
          </a:xfrm>
          <a:prstGeom prst="ellipse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77072" y="61272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0</a:t>
            </a:r>
            <a:endParaRPr lang="en-US" sz="2400" dirty="0"/>
          </a:p>
        </p:txBody>
      </p:sp>
      <p:sp>
        <p:nvSpPr>
          <p:cNvPr id="16" name="Oval 15"/>
          <p:cNvSpPr/>
          <p:nvPr/>
        </p:nvSpPr>
        <p:spPr>
          <a:xfrm>
            <a:off x="6127429" y="414760"/>
            <a:ext cx="150830" cy="150830"/>
          </a:xfrm>
          <a:prstGeom prst="ellipse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390334" y="509027"/>
            <a:ext cx="17962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QIP Optimum</a:t>
            </a:r>
            <a:br>
              <a:rPr lang="en-US" sz="2200" dirty="0" smtClean="0"/>
            </a:br>
            <a:r>
              <a:rPr lang="en-US" sz="2200" dirty="0" smtClean="0"/>
              <a:t>(The Max Cut)</a:t>
            </a:r>
            <a:endParaRPr lang="en-US" sz="2200" dirty="0"/>
          </a:p>
        </p:txBody>
      </p:sp>
      <p:sp>
        <p:nvSpPr>
          <p:cNvPr id="18" name="Oval 17"/>
          <p:cNvSpPr/>
          <p:nvPr/>
        </p:nvSpPr>
        <p:spPr>
          <a:xfrm>
            <a:off x="3120272" y="414760"/>
            <a:ext cx="150830" cy="150830"/>
          </a:xfrm>
          <a:prstGeom prst="ellipse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231085" y="509027"/>
            <a:ext cx="18499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Local Ratio </a:t>
            </a:r>
            <a:r>
              <a:rPr lang="en-US" sz="2200" dirty="0" err="1" smtClean="0"/>
              <a:t>Alg</a:t>
            </a:r>
            <a:endParaRPr lang="en-US" sz="2200" dirty="0"/>
          </a:p>
        </p:txBody>
      </p:sp>
      <p:sp>
        <p:nvSpPr>
          <p:cNvPr id="25" name="Oval 24"/>
          <p:cNvSpPr/>
          <p:nvPr/>
        </p:nvSpPr>
        <p:spPr>
          <a:xfrm>
            <a:off x="7975072" y="414760"/>
            <a:ext cx="150830" cy="150830"/>
          </a:xfrm>
          <a:prstGeom prst="ellipse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194086" y="518454"/>
            <a:ext cx="17896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SDP Optimum</a:t>
            </a:r>
            <a:endParaRPr lang="en-US" sz="2200" dirty="0"/>
          </a:p>
        </p:txBody>
      </p:sp>
      <p:sp>
        <p:nvSpPr>
          <p:cNvPr id="27" name="Oval 26"/>
          <p:cNvSpPr/>
          <p:nvPr/>
        </p:nvSpPr>
        <p:spPr>
          <a:xfrm>
            <a:off x="4788813" y="414760"/>
            <a:ext cx="150830" cy="15083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280650" y="518454"/>
            <a:ext cx="10743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70C0"/>
                </a:solidFill>
              </a:rPr>
              <a:t>Our Cut</a:t>
            </a:r>
            <a:endParaRPr lang="en-US" sz="2200" dirty="0">
              <a:solidFill>
                <a:srgbClr val="0070C0"/>
              </a:solidFill>
            </a:endParaRPr>
          </a:p>
        </p:txBody>
      </p:sp>
      <p:sp>
        <p:nvSpPr>
          <p:cNvPr id="29" name="Right Brace 28"/>
          <p:cNvSpPr/>
          <p:nvPr/>
        </p:nvSpPr>
        <p:spPr>
          <a:xfrm rot="5400000">
            <a:off x="6297105" y="-362944"/>
            <a:ext cx="306371" cy="3275814"/>
          </a:xfrm>
          <a:prstGeom prst="rightBrace">
            <a:avLst>
              <a:gd name="adj1" fmla="val 46428"/>
              <a:gd name="adj2" fmla="val 50000"/>
            </a:avLst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709331" y="1292961"/>
            <a:ext cx="1736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cmmi10"/>
              </a:rPr>
              <a:t>® </a:t>
            </a:r>
            <a:r>
              <a:rPr lang="en-US" sz="2800" dirty="0" smtClean="0">
                <a:latin typeface="cmsy10"/>
              </a:rPr>
              <a:t>¸</a:t>
            </a:r>
            <a:r>
              <a:rPr lang="en-US" sz="2800" dirty="0" smtClean="0">
                <a:latin typeface="cmmi10"/>
              </a:rPr>
              <a:t> </a:t>
            </a:r>
            <a:r>
              <a:rPr lang="en-US" sz="2800" dirty="0" smtClean="0"/>
              <a:t>0.878</a:t>
            </a:r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roj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317" y="600816"/>
            <a:ext cx="6194838" cy="46499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7135"/>
            <a:ext cx="8229600" cy="922946"/>
          </a:xfrm>
        </p:spPr>
        <p:txBody>
          <a:bodyPr/>
          <a:lstStyle/>
          <a:p>
            <a:r>
              <a:rPr lang="en-US" dirty="0" err="1" smtClean="0"/>
              <a:t>Matlab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5" name="Content Placeholder 25"/>
          <p:cNvSpPr txBox="1">
            <a:spLocks/>
          </p:cNvSpPr>
          <p:nvPr/>
        </p:nvSpPr>
        <p:spPr>
          <a:xfrm>
            <a:off x="282803" y="4996601"/>
            <a:ext cx="8625527" cy="1725107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ts val="300"/>
              </a:spcBef>
              <a:buFont typeface="Arial" pitchFamily="34" charset="0"/>
              <a:buChar char="•"/>
            </a:pPr>
            <a:r>
              <a:rPr lang="en-US" sz="3200" b="1" dirty="0" smtClean="0"/>
              <a:t>Random graph:</a:t>
            </a:r>
            <a:r>
              <a:rPr lang="en-US" sz="3200" dirty="0" smtClean="0"/>
              <a:t> 20 vertices, 46 edges.</a:t>
            </a:r>
            <a:endParaRPr lang="en-US" sz="3200" dirty="0" smtClean="0">
              <a:latin typeface="msam10"/>
            </a:endParaRPr>
          </a:p>
          <a:p>
            <a:pPr marL="342900" indent="-342900">
              <a:spcBef>
                <a:spcPts val="300"/>
              </a:spcBef>
              <a:buFont typeface="Arial" pitchFamily="34" charset="0"/>
              <a:buChar char="•"/>
            </a:pPr>
            <a:r>
              <a:rPr lang="en-US" sz="3200" dirty="0" smtClean="0"/>
              <a:t>Embedded on unit-sphere in </a:t>
            </a:r>
            <a:r>
              <a:rPr lang="en-US" sz="3200" dirty="0" smtClean="0">
                <a:latin typeface="msbm10"/>
              </a:rPr>
              <a:t>R</a:t>
            </a:r>
            <a:r>
              <a:rPr lang="en-US" sz="3200" baseline="30000" dirty="0" smtClean="0">
                <a:latin typeface="Calibri"/>
              </a:rPr>
              <a:t>20</a:t>
            </a:r>
            <a:r>
              <a:rPr lang="en-US" sz="3200" dirty="0" smtClean="0"/>
              <a:t>, then</a:t>
            </a:r>
            <a:br>
              <a:rPr lang="en-US" sz="3200" dirty="0" smtClean="0"/>
            </a:br>
            <a:r>
              <a:rPr lang="en-US" sz="3200" dirty="0" smtClean="0"/>
              <a:t>projected onto 2 random directions.</a:t>
            </a:r>
            <a:endParaRPr lang="en-US" sz="3600" baseline="30000" dirty="0" smtClean="0">
              <a:latin typeface="Calibri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1427370" y="2813903"/>
            <a:ext cx="393097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477699" y="886122"/>
            <a:ext cx="1611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Hyperplane</a:t>
            </a:r>
            <a:r>
              <a:rPr lang="en-US" sz="2000" dirty="0" smtClean="0">
                <a:solidFill>
                  <a:srgbClr val="FF0000"/>
                </a:solidFill>
              </a:rPr>
              <a:t> H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 rot="17464789">
            <a:off x="483596" y="933893"/>
            <a:ext cx="3808694" cy="3130049"/>
          </a:xfrm>
          <a:custGeom>
            <a:avLst/>
            <a:gdLst>
              <a:gd name="connsiteX0" fmla="*/ 367645 w 4073950"/>
              <a:gd name="connsiteY0" fmla="*/ 472910 h 2132028"/>
              <a:gd name="connsiteX1" fmla="*/ 537328 w 4073950"/>
              <a:gd name="connsiteY1" fmla="*/ 2018906 h 2132028"/>
              <a:gd name="connsiteX2" fmla="*/ 3591612 w 4073950"/>
              <a:gd name="connsiteY2" fmla="*/ 1151640 h 2132028"/>
              <a:gd name="connsiteX3" fmla="*/ 3431356 w 4073950"/>
              <a:gd name="connsiteY3" fmla="*/ 171253 h 2132028"/>
              <a:gd name="connsiteX4" fmla="*/ 1319752 w 4073950"/>
              <a:gd name="connsiteY4" fmla="*/ 124119 h 2132028"/>
              <a:gd name="connsiteX5" fmla="*/ 452486 w 4073950"/>
              <a:gd name="connsiteY5" fmla="*/ 501191 h 2132028"/>
              <a:gd name="connsiteX0" fmla="*/ 367645 w 4073950"/>
              <a:gd name="connsiteY0" fmla="*/ 472910 h 2132028"/>
              <a:gd name="connsiteX1" fmla="*/ 537328 w 4073950"/>
              <a:gd name="connsiteY1" fmla="*/ 2018906 h 2132028"/>
              <a:gd name="connsiteX2" fmla="*/ 3591612 w 4073950"/>
              <a:gd name="connsiteY2" fmla="*/ 1151640 h 2132028"/>
              <a:gd name="connsiteX3" fmla="*/ 3431356 w 4073950"/>
              <a:gd name="connsiteY3" fmla="*/ 171253 h 2132028"/>
              <a:gd name="connsiteX4" fmla="*/ 1319752 w 4073950"/>
              <a:gd name="connsiteY4" fmla="*/ 124119 h 2132028"/>
              <a:gd name="connsiteX5" fmla="*/ 452486 w 4073950"/>
              <a:gd name="connsiteY5" fmla="*/ 501191 h 2132028"/>
              <a:gd name="connsiteX6" fmla="*/ 367645 w 4073950"/>
              <a:gd name="connsiteY6" fmla="*/ 472910 h 2132028"/>
              <a:gd name="connsiteX0" fmla="*/ 312656 w 4084948"/>
              <a:gd name="connsiteY0" fmla="*/ 661446 h 2100605"/>
              <a:gd name="connsiteX1" fmla="*/ 548326 w 4084948"/>
              <a:gd name="connsiteY1" fmla="*/ 2018906 h 2100605"/>
              <a:gd name="connsiteX2" fmla="*/ 3602610 w 4084948"/>
              <a:gd name="connsiteY2" fmla="*/ 1151640 h 2100605"/>
              <a:gd name="connsiteX3" fmla="*/ 3442354 w 4084948"/>
              <a:gd name="connsiteY3" fmla="*/ 171253 h 2100605"/>
              <a:gd name="connsiteX4" fmla="*/ 1330750 w 4084948"/>
              <a:gd name="connsiteY4" fmla="*/ 124119 h 2100605"/>
              <a:gd name="connsiteX5" fmla="*/ 463484 w 4084948"/>
              <a:gd name="connsiteY5" fmla="*/ 501191 h 2100605"/>
              <a:gd name="connsiteX6" fmla="*/ 312656 w 4084948"/>
              <a:gd name="connsiteY6" fmla="*/ 661446 h 2100605"/>
              <a:gd name="connsiteX0" fmla="*/ 312656 w 4084948"/>
              <a:gd name="connsiteY0" fmla="*/ 661446 h 2100605"/>
              <a:gd name="connsiteX1" fmla="*/ 548326 w 4084948"/>
              <a:gd name="connsiteY1" fmla="*/ 2018906 h 2100605"/>
              <a:gd name="connsiteX2" fmla="*/ 3602610 w 4084948"/>
              <a:gd name="connsiteY2" fmla="*/ 1151640 h 2100605"/>
              <a:gd name="connsiteX3" fmla="*/ 3442354 w 4084948"/>
              <a:gd name="connsiteY3" fmla="*/ 171253 h 2100605"/>
              <a:gd name="connsiteX4" fmla="*/ 1330750 w 4084948"/>
              <a:gd name="connsiteY4" fmla="*/ 124119 h 2100605"/>
              <a:gd name="connsiteX5" fmla="*/ 312656 w 4084948"/>
              <a:gd name="connsiteY5" fmla="*/ 661446 h 2100605"/>
              <a:gd name="connsiteX0" fmla="*/ 406923 w 4066094"/>
              <a:gd name="connsiteY0" fmla="*/ 821702 h 2073896"/>
              <a:gd name="connsiteX1" fmla="*/ 529472 w 4066094"/>
              <a:gd name="connsiteY1" fmla="*/ 2018906 h 2073896"/>
              <a:gd name="connsiteX2" fmla="*/ 3583756 w 4066094"/>
              <a:gd name="connsiteY2" fmla="*/ 1151640 h 2073896"/>
              <a:gd name="connsiteX3" fmla="*/ 3423500 w 4066094"/>
              <a:gd name="connsiteY3" fmla="*/ 171253 h 2073896"/>
              <a:gd name="connsiteX4" fmla="*/ 1311896 w 4066094"/>
              <a:gd name="connsiteY4" fmla="*/ 124119 h 2073896"/>
              <a:gd name="connsiteX5" fmla="*/ 406923 w 4066094"/>
              <a:gd name="connsiteY5" fmla="*/ 821702 h 2073896"/>
              <a:gd name="connsiteX0" fmla="*/ 406923 w 4066094"/>
              <a:gd name="connsiteY0" fmla="*/ 813847 h 2066041"/>
              <a:gd name="connsiteX1" fmla="*/ 529472 w 4066094"/>
              <a:gd name="connsiteY1" fmla="*/ 2011051 h 2066041"/>
              <a:gd name="connsiteX2" fmla="*/ 3583756 w 4066094"/>
              <a:gd name="connsiteY2" fmla="*/ 1143785 h 2066041"/>
              <a:gd name="connsiteX3" fmla="*/ 3423500 w 4066094"/>
              <a:gd name="connsiteY3" fmla="*/ 163398 h 2066041"/>
              <a:gd name="connsiteX4" fmla="*/ 1321323 w 4066094"/>
              <a:gd name="connsiteY4" fmla="*/ 163398 h 2066041"/>
              <a:gd name="connsiteX5" fmla="*/ 406923 w 4066094"/>
              <a:gd name="connsiteY5" fmla="*/ 813847 h 2066041"/>
              <a:gd name="connsiteX0" fmla="*/ 406923 w 4039385"/>
              <a:gd name="connsiteY0" fmla="*/ 776140 h 2028334"/>
              <a:gd name="connsiteX1" fmla="*/ 529472 w 4039385"/>
              <a:gd name="connsiteY1" fmla="*/ 1973344 h 2028334"/>
              <a:gd name="connsiteX2" fmla="*/ 3583756 w 4039385"/>
              <a:gd name="connsiteY2" fmla="*/ 1106078 h 2028334"/>
              <a:gd name="connsiteX3" fmla="*/ 3263245 w 4039385"/>
              <a:gd name="connsiteY3" fmla="*/ 163398 h 2028334"/>
              <a:gd name="connsiteX4" fmla="*/ 1321323 w 4039385"/>
              <a:gd name="connsiteY4" fmla="*/ 125691 h 2028334"/>
              <a:gd name="connsiteX5" fmla="*/ 406923 w 4039385"/>
              <a:gd name="connsiteY5" fmla="*/ 776140 h 2028334"/>
              <a:gd name="connsiteX0" fmla="*/ 406923 w 4039385"/>
              <a:gd name="connsiteY0" fmla="*/ 769855 h 2022049"/>
              <a:gd name="connsiteX1" fmla="*/ 529472 w 4039385"/>
              <a:gd name="connsiteY1" fmla="*/ 1967059 h 2022049"/>
              <a:gd name="connsiteX2" fmla="*/ 3583756 w 4039385"/>
              <a:gd name="connsiteY2" fmla="*/ 1099793 h 2022049"/>
              <a:gd name="connsiteX3" fmla="*/ 3263245 w 4039385"/>
              <a:gd name="connsiteY3" fmla="*/ 157113 h 2022049"/>
              <a:gd name="connsiteX4" fmla="*/ 1321323 w 4039385"/>
              <a:gd name="connsiteY4" fmla="*/ 157113 h 2022049"/>
              <a:gd name="connsiteX5" fmla="*/ 406923 w 4039385"/>
              <a:gd name="connsiteY5" fmla="*/ 769855 h 2022049"/>
              <a:gd name="connsiteX0" fmla="*/ 454057 w 4029958"/>
              <a:gd name="connsiteY0" fmla="*/ 798136 h 2017335"/>
              <a:gd name="connsiteX1" fmla="*/ 520045 w 4029958"/>
              <a:gd name="connsiteY1" fmla="*/ 1967059 h 2017335"/>
              <a:gd name="connsiteX2" fmla="*/ 3574329 w 4029958"/>
              <a:gd name="connsiteY2" fmla="*/ 1099793 h 2017335"/>
              <a:gd name="connsiteX3" fmla="*/ 3253818 w 4029958"/>
              <a:gd name="connsiteY3" fmla="*/ 157113 h 2017335"/>
              <a:gd name="connsiteX4" fmla="*/ 1311896 w 4029958"/>
              <a:gd name="connsiteY4" fmla="*/ 157113 h 2017335"/>
              <a:gd name="connsiteX5" fmla="*/ 454057 w 4029958"/>
              <a:gd name="connsiteY5" fmla="*/ 798136 h 2017335"/>
              <a:gd name="connsiteX0" fmla="*/ 340936 w 3897983"/>
              <a:gd name="connsiteY0" fmla="*/ 798136 h 2036188"/>
              <a:gd name="connsiteX1" fmla="*/ 520045 w 3897983"/>
              <a:gd name="connsiteY1" fmla="*/ 1985912 h 2036188"/>
              <a:gd name="connsiteX2" fmla="*/ 3461208 w 3897983"/>
              <a:gd name="connsiteY2" fmla="*/ 1099793 h 2036188"/>
              <a:gd name="connsiteX3" fmla="*/ 3140697 w 3897983"/>
              <a:gd name="connsiteY3" fmla="*/ 157113 h 2036188"/>
              <a:gd name="connsiteX4" fmla="*/ 1198775 w 3897983"/>
              <a:gd name="connsiteY4" fmla="*/ 157113 h 2036188"/>
              <a:gd name="connsiteX5" fmla="*/ 340936 w 3897983"/>
              <a:gd name="connsiteY5" fmla="*/ 798136 h 2036188"/>
              <a:gd name="connsiteX0" fmla="*/ 340936 w 3897983"/>
              <a:gd name="connsiteY0" fmla="*/ 798136 h 1985912"/>
              <a:gd name="connsiteX1" fmla="*/ 520045 w 3897983"/>
              <a:gd name="connsiteY1" fmla="*/ 1985912 h 1985912"/>
              <a:gd name="connsiteX2" fmla="*/ 3461208 w 3897983"/>
              <a:gd name="connsiteY2" fmla="*/ 1099793 h 1985912"/>
              <a:gd name="connsiteX3" fmla="*/ 3140697 w 3897983"/>
              <a:gd name="connsiteY3" fmla="*/ 157113 h 1985912"/>
              <a:gd name="connsiteX4" fmla="*/ 1198775 w 3897983"/>
              <a:gd name="connsiteY4" fmla="*/ 157113 h 1985912"/>
              <a:gd name="connsiteX5" fmla="*/ 340936 w 3897983"/>
              <a:gd name="connsiteY5" fmla="*/ 798136 h 1985912"/>
              <a:gd name="connsiteX0" fmla="*/ 340936 w 3897983"/>
              <a:gd name="connsiteY0" fmla="*/ 798136 h 1985912"/>
              <a:gd name="connsiteX1" fmla="*/ 520045 w 3897983"/>
              <a:gd name="connsiteY1" fmla="*/ 1985912 h 1985912"/>
              <a:gd name="connsiteX2" fmla="*/ 3461208 w 3897983"/>
              <a:gd name="connsiteY2" fmla="*/ 1099793 h 1985912"/>
              <a:gd name="connsiteX3" fmla="*/ 3140697 w 3897983"/>
              <a:gd name="connsiteY3" fmla="*/ 157113 h 1985912"/>
              <a:gd name="connsiteX4" fmla="*/ 1198775 w 3897983"/>
              <a:gd name="connsiteY4" fmla="*/ 157113 h 1985912"/>
              <a:gd name="connsiteX5" fmla="*/ 340936 w 3897983"/>
              <a:gd name="connsiteY5" fmla="*/ 798136 h 1985912"/>
              <a:gd name="connsiteX0" fmla="*/ 198016 w 3755063"/>
              <a:gd name="connsiteY0" fmla="*/ 798136 h 1985912"/>
              <a:gd name="connsiteX1" fmla="*/ 377125 w 3755063"/>
              <a:gd name="connsiteY1" fmla="*/ 1985912 h 1985912"/>
              <a:gd name="connsiteX2" fmla="*/ 3318288 w 3755063"/>
              <a:gd name="connsiteY2" fmla="*/ 1099793 h 1985912"/>
              <a:gd name="connsiteX3" fmla="*/ 2997777 w 3755063"/>
              <a:gd name="connsiteY3" fmla="*/ 157113 h 1985912"/>
              <a:gd name="connsiteX4" fmla="*/ 1055855 w 3755063"/>
              <a:gd name="connsiteY4" fmla="*/ 157113 h 1985912"/>
              <a:gd name="connsiteX5" fmla="*/ 198016 w 3755063"/>
              <a:gd name="connsiteY5" fmla="*/ 798136 h 1985912"/>
              <a:gd name="connsiteX0" fmla="*/ 165225 w 3722272"/>
              <a:gd name="connsiteY0" fmla="*/ 798136 h 1931679"/>
              <a:gd name="connsiteX1" fmla="*/ 377125 w 3722272"/>
              <a:gd name="connsiteY1" fmla="*/ 1931679 h 1931679"/>
              <a:gd name="connsiteX2" fmla="*/ 3285497 w 3722272"/>
              <a:gd name="connsiteY2" fmla="*/ 1099793 h 1931679"/>
              <a:gd name="connsiteX3" fmla="*/ 2964986 w 3722272"/>
              <a:gd name="connsiteY3" fmla="*/ 157113 h 1931679"/>
              <a:gd name="connsiteX4" fmla="*/ 1023064 w 3722272"/>
              <a:gd name="connsiteY4" fmla="*/ 157113 h 1931679"/>
              <a:gd name="connsiteX5" fmla="*/ 165225 w 3722272"/>
              <a:gd name="connsiteY5" fmla="*/ 798136 h 1931679"/>
              <a:gd name="connsiteX0" fmla="*/ 336425 w 3893472"/>
              <a:gd name="connsiteY0" fmla="*/ 798136 h 1956818"/>
              <a:gd name="connsiteX1" fmla="*/ 548325 w 3893472"/>
              <a:gd name="connsiteY1" fmla="*/ 1931679 h 1956818"/>
              <a:gd name="connsiteX2" fmla="*/ 3456697 w 3893472"/>
              <a:gd name="connsiteY2" fmla="*/ 1099793 h 1956818"/>
              <a:gd name="connsiteX3" fmla="*/ 3136186 w 3893472"/>
              <a:gd name="connsiteY3" fmla="*/ 157113 h 1956818"/>
              <a:gd name="connsiteX4" fmla="*/ 1194264 w 3893472"/>
              <a:gd name="connsiteY4" fmla="*/ 157113 h 1956818"/>
              <a:gd name="connsiteX5" fmla="*/ 336425 w 3893472"/>
              <a:gd name="connsiteY5" fmla="*/ 798136 h 1956818"/>
              <a:gd name="connsiteX0" fmla="*/ 336425 w 3893472"/>
              <a:gd name="connsiteY0" fmla="*/ 798136 h 1956818"/>
              <a:gd name="connsiteX1" fmla="*/ 548325 w 3893472"/>
              <a:gd name="connsiteY1" fmla="*/ 1931679 h 1956818"/>
              <a:gd name="connsiteX2" fmla="*/ 3456697 w 3893472"/>
              <a:gd name="connsiteY2" fmla="*/ 1099793 h 1956818"/>
              <a:gd name="connsiteX3" fmla="*/ 3136186 w 3893472"/>
              <a:gd name="connsiteY3" fmla="*/ 157113 h 1956818"/>
              <a:gd name="connsiteX4" fmla="*/ 1194264 w 3893472"/>
              <a:gd name="connsiteY4" fmla="*/ 157113 h 1956818"/>
              <a:gd name="connsiteX5" fmla="*/ 336425 w 3893472"/>
              <a:gd name="connsiteY5" fmla="*/ 798136 h 1956818"/>
              <a:gd name="connsiteX0" fmla="*/ 107656 w 3664703"/>
              <a:gd name="connsiteY0" fmla="*/ 798136 h 1956240"/>
              <a:gd name="connsiteX1" fmla="*/ 319556 w 3664703"/>
              <a:gd name="connsiteY1" fmla="*/ 1931679 h 1956240"/>
              <a:gd name="connsiteX2" fmla="*/ 3227928 w 3664703"/>
              <a:gd name="connsiteY2" fmla="*/ 1099793 h 1956240"/>
              <a:gd name="connsiteX3" fmla="*/ 2907417 w 3664703"/>
              <a:gd name="connsiteY3" fmla="*/ 157113 h 1956240"/>
              <a:gd name="connsiteX4" fmla="*/ 965495 w 3664703"/>
              <a:gd name="connsiteY4" fmla="*/ 157113 h 1956240"/>
              <a:gd name="connsiteX5" fmla="*/ 107656 w 3664703"/>
              <a:gd name="connsiteY5" fmla="*/ 798136 h 1956240"/>
              <a:gd name="connsiteX0" fmla="*/ 107656 w 3664703"/>
              <a:gd name="connsiteY0" fmla="*/ 798136 h 1967363"/>
              <a:gd name="connsiteX1" fmla="*/ 319556 w 3664703"/>
              <a:gd name="connsiteY1" fmla="*/ 1931679 h 1967363"/>
              <a:gd name="connsiteX2" fmla="*/ 3227928 w 3664703"/>
              <a:gd name="connsiteY2" fmla="*/ 1099793 h 1967363"/>
              <a:gd name="connsiteX3" fmla="*/ 2907417 w 3664703"/>
              <a:gd name="connsiteY3" fmla="*/ 157113 h 1967363"/>
              <a:gd name="connsiteX4" fmla="*/ 965495 w 3664703"/>
              <a:gd name="connsiteY4" fmla="*/ 157113 h 1967363"/>
              <a:gd name="connsiteX5" fmla="*/ 107656 w 3664703"/>
              <a:gd name="connsiteY5" fmla="*/ 798136 h 1967363"/>
              <a:gd name="connsiteX0" fmla="*/ 107656 w 3664703"/>
              <a:gd name="connsiteY0" fmla="*/ 798136 h 1967363"/>
              <a:gd name="connsiteX1" fmla="*/ 319556 w 3664703"/>
              <a:gd name="connsiteY1" fmla="*/ 1931679 h 1967363"/>
              <a:gd name="connsiteX2" fmla="*/ 3227928 w 3664703"/>
              <a:gd name="connsiteY2" fmla="*/ 1099793 h 1967363"/>
              <a:gd name="connsiteX3" fmla="*/ 2907417 w 3664703"/>
              <a:gd name="connsiteY3" fmla="*/ 157113 h 1967363"/>
              <a:gd name="connsiteX4" fmla="*/ 965495 w 3664703"/>
              <a:gd name="connsiteY4" fmla="*/ 157113 h 1967363"/>
              <a:gd name="connsiteX5" fmla="*/ 107656 w 3664703"/>
              <a:gd name="connsiteY5" fmla="*/ 798136 h 1967363"/>
              <a:gd name="connsiteX0" fmla="*/ 107656 w 3421492"/>
              <a:gd name="connsiteY0" fmla="*/ 798136 h 1967363"/>
              <a:gd name="connsiteX1" fmla="*/ 319556 w 3421492"/>
              <a:gd name="connsiteY1" fmla="*/ 1931679 h 1967363"/>
              <a:gd name="connsiteX2" fmla="*/ 3227928 w 3421492"/>
              <a:gd name="connsiteY2" fmla="*/ 1099793 h 1967363"/>
              <a:gd name="connsiteX3" fmla="*/ 2907417 w 3421492"/>
              <a:gd name="connsiteY3" fmla="*/ 157113 h 1967363"/>
              <a:gd name="connsiteX4" fmla="*/ 965495 w 3421492"/>
              <a:gd name="connsiteY4" fmla="*/ 157113 h 1967363"/>
              <a:gd name="connsiteX5" fmla="*/ 107656 w 3421492"/>
              <a:gd name="connsiteY5" fmla="*/ 798136 h 1967363"/>
              <a:gd name="connsiteX0" fmla="*/ 107656 w 3421492"/>
              <a:gd name="connsiteY0" fmla="*/ 744187 h 1913414"/>
              <a:gd name="connsiteX1" fmla="*/ 319556 w 3421492"/>
              <a:gd name="connsiteY1" fmla="*/ 1877730 h 1913414"/>
              <a:gd name="connsiteX2" fmla="*/ 3227928 w 3421492"/>
              <a:gd name="connsiteY2" fmla="*/ 1045844 h 1913414"/>
              <a:gd name="connsiteX3" fmla="*/ 2603055 w 3421492"/>
              <a:gd name="connsiteY3" fmla="*/ 157113 h 1913414"/>
              <a:gd name="connsiteX4" fmla="*/ 965495 w 3421492"/>
              <a:gd name="connsiteY4" fmla="*/ 103164 h 1913414"/>
              <a:gd name="connsiteX5" fmla="*/ 107656 w 3421492"/>
              <a:gd name="connsiteY5" fmla="*/ 744187 h 1913414"/>
              <a:gd name="connsiteX0" fmla="*/ 103142 w 3416978"/>
              <a:gd name="connsiteY0" fmla="*/ 840399 h 2009626"/>
              <a:gd name="connsiteX1" fmla="*/ 315042 w 3416978"/>
              <a:gd name="connsiteY1" fmla="*/ 1973942 h 2009626"/>
              <a:gd name="connsiteX2" fmla="*/ 3223414 w 3416978"/>
              <a:gd name="connsiteY2" fmla="*/ 1142056 h 2009626"/>
              <a:gd name="connsiteX3" fmla="*/ 2598541 w 3416978"/>
              <a:gd name="connsiteY3" fmla="*/ 253325 h 2009626"/>
              <a:gd name="connsiteX4" fmla="*/ 933897 w 3416978"/>
              <a:gd name="connsiteY4" fmla="*/ 97846 h 2009626"/>
              <a:gd name="connsiteX5" fmla="*/ 103142 w 3416978"/>
              <a:gd name="connsiteY5" fmla="*/ 840399 h 2009626"/>
              <a:gd name="connsiteX0" fmla="*/ 103142 w 3416978"/>
              <a:gd name="connsiteY0" fmla="*/ 840399 h 2009626"/>
              <a:gd name="connsiteX1" fmla="*/ 315042 w 3416978"/>
              <a:gd name="connsiteY1" fmla="*/ 1973942 h 2009626"/>
              <a:gd name="connsiteX2" fmla="*/ 3223414 w 3416978"/>
              <a:gd name="connsiteY2" fmla="*/ 1142056 h 2009626"/>
              <a:gd name="connsiteX3" fmla="*/ 2598541 w 3416978"/>
              <a:gd name="connsiteY3" fmla="*/ 253325 h 2009626"/>
              <a:gd name="connsiteX4" fmla="*/ 933897 w 3416978"/>
              <a:gd name="connsiteY4" fmla="*/ 97846 h 2009626"/>
              <a:gd name="connsiteX5" fmla="*/ 103142 w 3416978"/>
              <a:gd name="connsiteY5" fmla="*/ 840399 h 2009626"/>
              <a:gd name="connsiteX0" fmla="*/ 103142 w 3583087"/>
              <a:gd name="connsiteY0" fmla="*/ 830204 h 1999431"/>
              <a:gd name="connsiteX1" fmla="*/ 315042 w 3583087"/>
              <a:gd name="connsiteY1" fmla="*/ 1963747 h 1999431"/>
              <a:gd name="connsiteX2" fmla="*/ 3223414 w 3583087"/>
              <a:gd name="connsiteY2" fmla="*/ 1131861 h 1999431"/>
              <a:gd name="connsiteX3" fmla="*/ 2473082 w 3583087"/>
              <a:gd name="connsiteY3" fmla="*/ 304298 h 1999431"/>
              <a:gd name="connsiteX4" fmla="*/ 933897 w 3583087"/>
              <a:gd name="connsiteY4" fmla="*/ 87651 h 1999431"/>
              <a:gd name="connsiteX5" fmla="*/ 103142 w 3583087"/>
              <a:gd name="connsiteY5" fmla="*/ 830204 h 1999431"/>
              <a:gd name="connsiteX0" fmla="*/ 224570 w 3804806"/>
              <a:gd name="connsiteY0" fmla="*/ 840809 h 2014023"/>
              <a:gd name="connsiteX1" fmla="*/ 536761 w 3804806"/>
              <a:gd name="connsiteY1" fmla="*/ 1965262 h 2014023"/>
              <a:gd name="connsiteX2" fmla="*/ 3445133 w 3804806"/>
              <a:gd name="connsiteY2" fmla="*/ 1133376 h 2014023"/>
              <a:gd name="connsiteX3" fmla="*/ 2694801 w 3804806"/>
              <a:gd name="connsiteY3" fmla="*/ 305813 h 2014023"/>
              <a:gd name="connsiteX4" fmla="*/ 1155616 w 3804806"/>
              <a:gd name="connsiteY4" fmla="*/ 89166 h 2014023"/>
              <a:gd name="connsiteX5" fmla="*/ 224570 w 3804806"/>
              <a:gd name="connsiteY5" fmla="*/ 840809 h 2014023"/>
              <a:gd name="connsiteX0" fmla="*/ 75682 w 3628458"/>
              <a:gd name="connsiteY0" fmla="*/ 840809 h 1961010"/>
              <a:gd name="connsiteX1" fmla="*/ 552638 w 3628458"/>
              <a:gd name="connsiteY1" fmla="*/ 1912249 h 1961010"/>
              <a:gd name="connsiteX2" fmla="*/ 3296245 w 3628458"/>
              <a:gd name="connsiteY2" fmla="*/ 1133376 h 1961010"/>
              <a:gd name="connsiteX3" fmla="*/ 2545913 w 3628458"/>
              <a:gd name="connsiteY3" fmla="*/ 305813 h 1961010"/>
              <a:gd name="connsiteX4" fmla="*/ 1006728 w 3628458"/>
              <a:gd name="connsiteY4" fmla="*/ 89166 h 1961010"/>
              <a:gd name="connsiteX5" fmla="*/ 75682 w 3628458"/>
              <a:gd name="connsiteY5" fmla="*/ 840809 h 1961010"/>
              <a:gd name="connsiteX0" fmla="*/ 71089 w 3619272"/>
              <a:gd name="connsiteY0" fmla="*/ 840809 h 1946796"/>
              <a:gd name="connsiteX1" fmla="*/ 575599 w 3619272"/>
              <a:gd name="connsiteY1" fmla="*/ 1898035 h 1946796"/>
              <a:gd name="connsiteX2" fmla="*/ 3291652 w 3619272"/>
              <a:gd name="connsiteY2" fmla="*/ 1133376 h 1946796"/>
              <a:gd name="connsiteX3" fmla="*/ 2541320 w 3619272"/>
              <a:gd name="connsiteY3" fmla="*/ 305813 h 1946796"/>
              <a:gd name="connsiteX4" fmla="*/ 1002135 w 3619272"/>
              <a:gd name="connsiteY4" fmla="*/ 89166 h 1946796"/>
              <a:gd name="connsiteX5" fmla="*/ 71089 w 3619272"/>
              <a:gd name="connsiteY5" fmla="*/ 840809 h 1946796"/>
              <a:gd name="connsiteX0" fmla="*/ 71089 w 3615852"/>
              <a:gd name="connsiteY0" fmla="*/ 867179 h 1973166"/>
              <a:gd name="connsiteX1" fmla="*/ 575599 w 3615852"/>
              <a:gd name="connsiteY1" fmla="*/ 1924405 h 1973166"/>
              <a:gd name="connsiteX2" fmla="*/ 3291652 w 3615852"/>
              <a:gd name="connsiteY2" fmla="*/ 1159746 h 1973166"/>
              <a:gd name="connsiteX3" fmla="*/ 2520798 w 3615852"/>
              <a:gd name="connsiteY3" fmla="*/ 174035 h 1973166"/>
              <a:gd name="connsiteX4" fmla="*/ 1002135 w 3615852"/>
              <a:gd name="connsiteY4" fmla="*/ 115536 h 1973166"/>
              <a:gd name="connsiteX5" fmla="*/ 71089 w 3615852"/>
              <a:gd name="connsiteY5" fmla="*/ 867179 h 1973166"/>
              <a:gd name="connsiteX0" fmla="*/ 71089 w 3386124"/>
              <a:gd name="connsiteY0" fmla="*/ 875546 h 1989901"/>
              <a:gd name="connsiteX1" fmla="*/ 575599 w 3386124"/>
              <a:gd name="connsiteY1" fmla="*/ 1932772 h 1989901"/>
              <a:gd name="connsiteX2" fmla="*/ 3061924 w 3386124"/>
              <a:gd name="connsiteY2" fmla="*/ 1218317 h 1989901"/>
              <a:gd name="connsiteX3" fmla="*/ 2520798 w 3386124"/>
              <a:gd name="connsiteY3" fmla="*/ 182402 h 1989901"/>
              <a:gd name="connsiteX4" fmla="*/ 1002135 w 3386124"/>
              <a:gd name="connsiteY4" fmla="*/ 123903 h 1989901"/>
              <a:gd name="connsiteX5" fmla="*/ 71089 w 3386124"/>
              <a:gd name="connsiteY5" fmla="*/ 875546 h 1989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6124" h="1989901">
                <a:moveTo>
                  <a:pt x="71089" y="875546"/>
                </a:moveTo>
                <a:cubicBezTo>
                  <a:pt x="0" y="1177024"/>
                  <a:pt x="77126" y="1875643"/>
                  <a:pt x="575599" y="1932772"/>
                </a:cubicBezTo>
                <a:cubicBezTo>
                  <a:pt x="1074072" y="1989901"/>
                  <a:pt x="2737724" y="1510045"/>
                  <a:pt x="3061924" y="1218317"/>
                </a:cubicBezTo>
                <a:cubicBezTo>
                  <a:pt x="3386124" y="926589"/>
                  <a:pt x="2864096" y="364804"/>
                  <a:pt x="2520798" y="182402"/>
                </a:cubicBezTo>
                <a:cubicBezTo>
                  <a:pt x="2177500" y="0"/>
                  <a:pt x="1410420" y="8379"/>
                  <a:pt x="1002135" y="123903"/>
                </a:cubicBezTo>
                <a:cubicBezTo>
                  <a:pt x="593850" y="239427"/>
                  <a:pt x="142178" y="574068"/>
                  <a:pt x="71089" y="875546"/>
                </a:cubicBezTo>
                <a:close/>
              </a:path>
            </a:pathLst>
          </a:custGeom>
          <a:ln w="381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88101" y="559457"/>
            <a:ext cx="415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U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45177" y="924893"/>
            <a:ext cx="22756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Green edges are cut</a:t>
            </a:r>
          </a:p>
          <a:p>
            <a:r>
              <a:rPr lang="en-US" sz="2000" dirty="0" smtClean="0">
                <a:solidFill>
                  <a:srgbClr val="00B050"/>
                </a:solidFill>
              </a:rPr>
              <a:t>38 of them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45177" y="1781539"/>
            <a:ext cx="25115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Blue edges are not cut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8 of them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36146" y="2676191"/>
            <a:ext cx="3181512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SDP Opt. Value </a:t>
            </a:r>
            <a:r>
              <a:rPr lang="en-US" sz="2000" dirty="0" smtClean="0">
                <a:latin typeface="cmsy10"/>
              </a:rPr>
              <a:t>¼</a:t>
            </a:r>
            <a:r>
              <a:rPr lang="en-US" sz="2000" dirty="0" smtClean="0"/>
              <a:t> </a:t>
            </a:r>
            <a:r>
              <a:rPr lang="en-US" sz="2000" dirty="0" smtClean="0"/>
              <a:t>39.56</a:t>
            </a:r>
          </a:p>
          <a:p>
            <a:r>
              <a:rPr lang="en-US" sz="2000" dirty="0" smtClean="0">
                <a:latin typeface="cmsy10"/>
              </a:rPr>
              <a:t>)</a:t>
            </a:r>
            <a:r>
              <a:rPr lang="en-US" sz="2000" dirty="0" smtClean="0"/>
              <a:t> QIP Opt. Value </a:t>
            </a:r>
            <a:r>
              <a:rPr lang="en-US" sz="2000" dirty="0" smtClean="0">
                <a:latin typeface="cmsy10"/>
              </a:rPr>
              <a:t>·</a:t>
            </a:r>
            <a:r>
              <a:rPr lang="en-US" sz="2000" dirty="0" smtClean="0"/>
              <a:t> 39</a:t>
            </a:r>
          </a:p>
          <a:p>
            <a:r>
              <a:rPr lang="en-US" sz="2000" dirty="0" smtClean="0">
                <a:latin typeface="cmmi10"/>
              </a:rPr>
              <a:t>®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cmsy10"/>
              </a:rPr>
              <a:t>¼</a:t>
            </a:r>
            <a:r>
              <a:rPr lang="en-US" sz="2000" dirty="0" smtClean="0"/>
              <a:t> 38/39.56 = </a:t>
            </a:r>
            <a:r>
              <a:rPr lang="en-US" sz="2000" dirty="0" smtClean="0"/>
              <a:t>0.9604</a:t>
            </a:r>
          </a:p>
          <a:p>
            <a:endParaRPr lang="en-US" sz="1000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H</a:t>
            </a:r>
            <a:r>
              <a:rPr lang="en-US" sz="2000" dirty="0" smtClean="0"/>
              <a:t> cuts 38 edges</a:t>
            </a:r>
          </a:p>
          <a:p>
            <a:r>
              <a:rPr lang="en-US" sz="2000" dirty="0" smtClean="0"/>
              <a:t>So Max Cut is either 38 or 39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9451"/>
            <a:ext cx="8229600" cy="92294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Puzzle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1114"/>
            <a:ext cx="8229600" cy="6170771"/>
          </a:xfrm>
        </p:spPr>
        <p:txBody>
          <a:bodyPr>
            <a:normAutofit/>
          </a:bodyPr>
          <a:lstStyle/>
          <a:p>
            <a:r>
              <a:rPr lang="en-US" b="1" dirty="0" smtClean="0"/>
              <a:t>My solution:</a:t>
            </a:r>
            <a:endParaRPr lang="en-US" dirty="0" smtClean="0"/>
          </a:p>
          <a:p>
            <a:pPr lvl="1"/>
            <a:r>
              <a:rPr lang="en-US" dirty="0" smtClean="0"/>
              <a:t>Install </a:t>
            </a:r>
            <a:r>
              <a:rPr lang="en-US" dirty="0" smtClean="0">
                <a:hlinkClick r:id="rId2"/>
              </a:rPr>
              <a:t>SDPT3</a:t>
            </a:r>
            <a:r>
              <a:rPr lang="en-US" dirty="0" smtClean="0"/>
              <a:t> (</a:t>
            </a:r>
            <a:r>
              <a:rPr lang="en-US" dirty="0" err="1" smtClean="0"/>
              <a:t>Matlab</a:t>
            </a:r>
            <a:r>
              <a:rPr lang="en-US" dirty="0" smtClean="0"/>
              <a:t> software for solving SDPs)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 smtClean="0"/>
              <a:t>It has example code for solving Max Cut.</a:t>
            </a:r>
          </a:p>
          <a:p>
            <a:pPr lvl="1"/>
            <a:r>
              <a:rPr lang="en-US" dirty="0" smtClean="0"/>
              <a:t>Run this code: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sz="4000" dirty="0" smtClean="0"/>
          </a:p>
          <a:p>
            <a:pPr lvl="1">
              <a:buNone/>
            </a:pPr>
            <a:endParaRPr lang="en-US" sz="2000" dirty="0" smtClean="0"/>
          </a:p>
          <a:p>
            <a:r>
              <a:rPr lang="en-US" b="1" dirty="0" smtClean="0"/>
              <a:t>Output:</a:t>
            </a:r>
            <a:r>
              <a:rPr lang="en-US" dirty="0" smtClean="0"/>
              <a:t> </a:t>
            </a:r>
            <a:r>
              <a:rPr lang="en-US" sz="2800" dirty="0" smtClean="0"/>
              <a:t>cut=2880, </a:t>
            </a:r>
            <a:r>
              <a:rPr lang="en-US" sz="2800" dirty="0" err="1" smtClean="0"/>
              <a:t>sdpOpt</a:t>
            </a:r>
            <a:r>
              <a:rPr lang="en-US" sz="2800" dirty="0" smtClean="0"/>
              <a:t>=3206.5, ratio=0.8982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2746" y="2569351"/>
            <a:ext cx="8041063" cy="273921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3262313" algn="l"/>
              </a:tabLst>
            </a:pPr>
            <a:r>
              <a:rPr lang="en-US" sz="1400" spc="-40" dirty="0" smtClean="0">
                <a:latin typeface="Lucida Console" pitchFamily="49" charset="0"/>
              </a:rPr>
              <a:t>load 'Data.txt'; A = Data;	% Load adjacency matrix from file</a:t>
            </a:r>
          </a:p>
          <a:p>
            <a:pPr>
              <a:tabLst>
                <a:tab pos="3262313" algn="l"/>
              </a:tabLst>
            </a:pPr>
            <a:r>
              <a:rPr lang="en-US" sz="1400" spc="-40" dirty="0" smtClean="0">
                <a:latin typeface="Lucida Console" pitchFamily="49" charset="0"/>
              </a:rPr>
              <a:t>n = size(A,1);	% n = number of vertices in the graph</a:t>
            </a:r>
          </a:p>
          <a:p>
            <a:pPr>
              <a:tabLst>
                <a:tab pos="3262313" algn="l"/>
              </a:tabLst>
            </a:pPr>
            <a:r>
              <a:rPr lang="en-US" sz="1400" spc="-40" dirty="0" smtClean="0">
                <a:latin typeface="Lucida Console" pitchFamily="49" charset="0"/>
              </a:rPr>
              <a:t>m = sum(sum(A))/2;	% m = number of edges of the graph</a:t>
            </a:r>
          </a:p>
          <a:p>
            <a:pPr>
              <a:tabLst>
                <a:tab pos="3262313" algn="l"/>
              </a:tabLst>
            </a:pPr>
            <a:endParaRPr lang="en-US" sz="600" spc="-40" dirty="0" smtClean="0">
              <a:latin typeface="Lucida Console" pitchFamily="49" charset="0"/>
            </a:endParaRPr>
          </a:p>
          <a:p>
            <a:pPr>
              <a:tabLst>
                <a:tab pos="3262313" algn="l"/>
              </a:tabLst>
            </a:pPr>
            <a:r>
              <a:rPr lang="en-US" sz="1400" spc="-40" dirty="0" smtClean="0">
                <a:latin typeface="Lucida Console" pitchFamily="49" charset="0"/>
              </a:rPr>
              <a:t>[blk,Avec,C,b,X0,y0,Z0,objval,R] = </a:t>
            </a:r>
            <a:r>
              <a:rPr lang="en-US" sz="1400" spc="-40" dirty="0" err="1" smtClean="0">
                <a:latin typeface="Lucida Console" pitchFamily="49" charset="0"/>
              </a:rPr>
              <a:t>maxcut</a:t>
            </a:r>
            <a:r>
              <a:rPr lang="en-US" sz="1400" spc="-40" dirty="0" smtClean="0">
                <a:latin typeface="Lucida Console" pitchFamily="49" charset="0"/>
              </a:rPr>
              <a:t>(A,1,1);	 % Run the SDP solver</a:t>
            </a:r>
          </a:p>
          <a:p>
            <a:pPr>
              <a:tabLst>
                <a:tab pos="3262313" algn="l"/>
              </a:tabLst>
            </a:pPr>
            <a:endParaRPr lang="en-US" sz="600" spc="-40" dirty="0" smtClean="0">
              <a:latin typeface="Lucida Console" pitchFamily="49" charset="0"/>
            </a:endParaRPr>
          </a:p>
          <a:p>
            <a:pPr>
              <a:tabLst>
                <a:tab pos="3262313" algn="l"/>
              </a:tabLst>
            </a:pPr>
            <a:r>
              <a:rPr lang="en-US" sz="1400" spc="-40" dirty="0" smtClean="0">
                <a:latin typeface="Lucida Console" pitchFamily="49" charset="0"/>
              </a:rPr>
              <a:t>X = R{1};                       	% X is the optimal solution to SDP</a:t>
            </a:r>
          </a:p>
          <a:p>
            <a:pPr>
              <a:tabLst>
                <a:tab pos="3262313" algn="l"/>
              </a:tabLst>
            </a:pPr>
            <a:r>
              <a:rPr lang="en-US" sz="1400" spc="-40" dirty="0" smtClean="0">
                <a:latin typeface="Lucida Console" pitchFamily="49" charset="0"/>
              </a:rPr>
              <a:t>V = </a:t>
            </a:r>
            <a:r>
              <a:rPr lang="en-US" sz="1400" spc="-40" dirty="0" err="1" smtClean="0">
                <a:latin typeface="Lucida Console" pitchFamily="49" charset="0"/>
              </a:rPr>
              <a:t>chol</a:t>
            </a:r>
            <a:r>
              <a:rPr lang="en-US" sz="1400" spc="-40" dirty="0" smtClean="0">
                <a:latin typeface="Lucida Console" pitchFamily="49" charset="0"/>
              </a:rPr>
              <a:t>(X);                    	% Columns of V are solution to Vector Program</a:t>
            </a:r>
          </a:p>
          <a:p>
            <a:pPr>
              <a:tabLst>
                <a:tab pos="3262313" algn="l"/>
              </a:tabLst>
            </a:pPr>
            <a:endParaRPr lang="en-US" sz="600" spc="-40" dirty="0" smtClean="0">
              <a:latin typeface="Lucida Console" pitchFamily="49" charset="0"/>
            </a:endParaRPr>
          </a:p>
          <a:p>
            <a:pPr>
              <a:tabLst>
                <a:tab pos="3262313" algn="l"/>
              </a:tabLst>
            </a:pPr>
            <a:r>
              <a:rPr lang="en-US" sz="1400" spc="-40" dirty="0" smtClean="0">
                <a:latin typeface="Lucida Console" pitchFamily="49" charset="0"/>
              </a:rPr>
              <a:t>a = </a:t>
            </a:r>
            <a:r>
              <a:rPr lang="en-US" sz="1400" spc="-40" dirty="0" err="1" smtClean="0">
                <a:latin typeface="Lucida Console" pitchFamily="49" charset="0"/>
              </a:rPr>
              <a:t>randn</a:t>
            </a:r>
            <a:r>
              <a:rPr lang="en-US" sz="1400" spc="-40" dirty="0" smtClean="0">
                <a:latin typeface="Lucida Console" pitchFamily="49" charset="0"/>
              </a:rPr>
              <a:t>(1,n);                 	% </a:t>
            </a:r>
            <a:r>
              <a:rPr lang="en-US" sz="1400" spc="-40" dirty="0" smtClean="0">
                <a:latin typeface="Lucida Console" pitchFamily="49" charset="0"/>
              </a:rPr>
              <a:t>The vector a defines a random </a:t>
            </a:r>
            <a:r>
              <a:rPr lang="en-US" sz="1400" spc="-40" dirty="0" err="1" smtClean="0">
                <a:latin typeface="Lucida Console" pitchFamily="49" charset="0"/>
              </a:rPr>
              <a:t>hyperplane</a:t>
            </a:r>
            <a:endParaRPr lang="en-US" sz="1400" spc="-40" dirty="0" smtClean="0">
              <a:latin typeface="Lucida Console" pitchFamily="49" charset="0"/>
            </a:endParaRPr>
          </a:p>
          <a:p>
            <a:pPr>
              <a:tabLst>
                <a:tab pos="3262313" algn="l"/>
              </a:tabLst>
            </a:pPr>
            <a:r>
              <a:rPr lang="en-US" sz="1400" spc="-40" dirty="0" smtClean="0">
                <a:latin typeface="Lucida Console" pitchFamily="49" charset="0"/>
              </a:rPr>
              <a:t>x = sign( a * V )';             	% x is our integral solution</a:t>
            </a:r>
          </a:p>
          <a:p>
            <a:pPr>
              <a:tabLst>
                <a:tab pos="3262313" algn="l"/>
              </a:tabLst>
            </a:pPr>
            <a:r>
              <a:rPr lang="en-US" sz="1400" spc="-40" dirty="0" smtClean="0">
                <a:latin typeface="Lucida Console" pitchFamily="49" charset="0"/>
              </a:rPr>
              <a:t>cut = m/2 - x'*A*x/4            	% This counts how many edges are cut by x</a:t>
            </a:r>
          </a:p>
          <a:p>
            <a:pPr>
              <a:tabLst>
                <a:tab pos="3262313" algn="l"/>
              </a:tabLst>
            </a:pPr>
            <a:r>
              <a:rPr lang="en-US" sz="1400" spc="-40" dirty="0" err="1" smtClean="0">
                <a:latin typeface="Lucida Console" pitchFamily="49" charset="0"/>
              </a:rPr>
              <a:t>sdpOpt</a:t>
            </a:r>
            <a:r>
              <a:rPr lang="en-US" sz="1400" spc="-40" dirty="0" smtClean="0">
                <a:latin typeface="Lucida Console" pitchFamily="49" charset="0"/>
              </a:rPr>
              <a:t> = -</a:t>
            </a:r>
            <a:r>
              <a:rPr lang="en-US" sz="1400" spc="-40" dirty="0" err="1" smtClean="0">
                <a:latin typeface="Lucida Console" pitchFamily="49" charset="0"/>
              </a:rPr>
              <a:t>objval</a:t>
            </a:r>
            <a:r>
              <a:rPr lang="en-US" sz="1400" spc="-40" dirty="0" smtClean="0">
                <a:latin typeface="Lucida Console" pitchFamily="49" charset="0"/>
              </a:rPr>
              <a:t>                	% This is the SDP optimal value</a:t>
            </a:r>
          </a:p>
          <a:p>
            <a:pPr>
              <a:tabLst>
                <a:tab pos="3262313" algn="l"/>
              </a:tabLst>
            </a:pPr>
            <a:r>
              <a:rPr lang="en-US" sz="1400" spc="-40" dirty="0" smtClean="0">
                <a:latin typeface="Lucida Console" pitchFamily="49" charset="0"/>
              </a:rPr>
              <a:t>ratio = cut/</a:t>
            </a:r>
            <a:r>
              <a:rPr lang="en-US" sz="1400" spc="-40" dirty="0" err="1" smtClean="0">
                <a:latin typeface="Lucida Console" pitchFamily="49" charset="0"/>
              </a:rPr>
              <a:t>sdpOpt</a:t>
            </a:r>
            <a:r>
              <a:rPr lang="en-US" sz="1400" spc="-40" dirty="0" smtClean="0">
                <a:latin typeface="Lucida Console" pitchFamily="49" charset="0"/>
              </a:rPr>
              <a:t>              	% This compares cut to SDP optimum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0451" y="5382706"/>
            <a:ext cx="791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Here we use the fact that product of Normal Distributions is spherically symmetric.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07944" y="4326903"/>
            <a:ext cx="389640" cy="1206630"/>
          </a:xfrm>
          <a:custGeom>
            <a:avLst/>
            <a:gdLst>
              <a:gd name="connsiteX0" fmla="*/ 210532 w 229385"/>
              <a:gd name="connsiteY0" fmla="*/ 1206630 h 1206630"/>
              <a:gd name="connsiteX1" fmla="*/ 3142 w 229385"/>
              <a:gd name="connsiteY1" fmla="*/ 838985 h 1206630"/>
              <a:gd name="connsiteX2" fmla="*/ 229385 w 229385"/>
              <a:gd name="connsiteY2" fmla="*/ 0 h 1206630"/>
              <a:gd name="connsiteX0" fmla="*/ 370787 w 389640"/>
              <a:gd name="connsiteY0" fmla="*/ 1206630 h 1206630"/>
              <a:gd name="connsiteX1" fmla="*/ 3142 w 389640"/>
              <a:gd name="connsiteY1" fmla="*/ 641022 h 1206630"/>
              <a:gd name="connsiteX2" fmla="*/ 389640 w 389640"/>
              <a:gd name="connsiteY2" fmla="*/ 0 h 1206630"/>
              <a:gd name="connsiteX0" fmla="*/ 370787 w 389640"/>
              <a:gd name="connsiteY0" fmla="*/ 1206630 h 1206630"/>
              <a:gd name="connsiteX1" fmla="*/ 3142 w 389640"/>
              <a:gd name="connsiteY1" fmla="*/ 641022 h 1206630"/>
              <a:gd name="connsiteX2" fmla="*/ 389640 w 389640"/>
              <a:gd name="connsiteY2" fmla="*/ 0 h 120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9640" h="1206630">
                <a:moveTo>
                  <a:pt x="370787" y="1206630"/>
                </a:moveTo>
                <a:cubicBezTo>
                  <a:pt x="265521" y="1123360"/>
                  <a:pt x="0" y="842127"/>
                  <a:pt x="3142" y="641022"/>
                </a:cubicBezTo>
                <a:cubicBezTo>
                  <a:pt x="6284" y="439917"/>
                  <a:pt x="80126" y="252952"/>
                  <a:pt x="389640" y="0"/>
                </a:cubicBezTo>
              </a:path>
            </a:pathLst>
          </a:cu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664"/>
            <a:ext cx="8229600" cy="922946"/>
          </a:xfrm>
        </p:spPr>
        <p:txBody>
          <a:bodyPr>
            <a:normAutofit/>
          </a:bodyPr>
          <a:lstStyle/>
          <a:p>
            <a:r>
              <a:rPr lang="en-US" dirty="0" err="1" smtClean="0"/>
              <a:t>Semidefinite</a:t>
            </a:r>
            <a:r>
              <a:rPr lang="en-US" dirty="0" smtClean="0"/>
              <a:t>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967" y="2320420"/>
            <a:ext cx="8613059" cy="412954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Where</a:t>
            </a:r>
          </a:p>
          <a:p>
            <a:pPr lvl="1"/>
            <a:r>
              <a:rPr lang="en-US" dirty="0" smtClean="0"/>
              <a:t>x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>
                <a:latin typeface="msbm10"/>
              </a:rPr>
              <a:t>R</a:t>
            </a:r>
            <a:r>
              <a:rPr lang="en-US" baseline="30000" dirty="0" smtClean="0"/>
              <a:t>n</a:t>
            </a:r>
            <a:r>
              <a:rPr lang="en-US" dirty="0" smtClean="0"/>
              <a:t> is a vector and n = d(d+1)/2</a:t>
            </a:r>
          </a:p>
          <a:p>
            <a:pPr lvl="1"/>
            <a:r>
              <a:rPr lang="en-US" dirty="0" smtClean="0"/>
              <a:t>A is a </a:t>
            </a:r>
            <a:r>
              <a:rPr lang="en-US" dirty="0" err="1" smtClean="0"/>
              <a:t>m</a:t>
            </a:r>
            <a:r>
              <a:rPr lang="en-US" sz="2000" dirty="0" err="1" smtClean="0"/>
              <a:t>x</a:t>
            </a:r>
            <a:r>
              <a:rPr lang="en-US" dirty="0" err="1" smtClean="0"/>
              <a:t>n</a:t>
            </a:r>
            <a:r>
              <a:rPr lang="en-US" dirty="0" smtClean="0"/>
              <a:t> matrix, c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>
                <a:latin typeface="msbm10"/>
              </a:rPr>
              <a:t>R</a:t>
            </a:r>
            <a:r>
              <a:rPr lang="en-US" baseline="30000" dirty="0" smtClean="0"/>
              <a:t>n</a:t>
            </a:r>
            <a:r>
              <a:rPr lang="en-US" dirty="0" smtClean="0"/>
              <a:t> and b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R</a:t>
            </a:r>
            <a:r>
              <a:rPr lang="en-US" baseline="30000" dirty="0" smtClean="0"/>
              <a:t>m</a:t>
            </a:r>
            <a:endParaRPr lang="en-US" dirty="0" smtClean="0"/>
          </a:p>
          <a:p>
            <a:pPr lvl="1"/>
            <a:r>
              <a:rPr lang="en-US" dirty="0" smtClean="0"/>
              <a:t>X is a </a:t>
            </a:r>
            <a:r>
              <a:rPr lang="en-US" dirty="0" err="1" smtClean="0"/>
              <a:t>d</a:t>
            </a:r>
            <a:r>
              <a:rPr lang="en-US" sz="2000" dirty="0" err="1" smtClean="0"/>
              <a:t>x</a:t>
            </a:r>
            <a:r>
              <a:rPr lang="en-US" dirty="0" err="1" smtClean="0"/>
              <a:t>d</a:t>
            </a:r>
            <a:r>
              <a:rPr lang="en-US" dirty="0" smtClean="0"/>
              <a:t> symmetric matrix,</a:t>
            </a:r>
            <a:br>
              <a:rPr lang="en-US" dirty="0" smtClean="0"/>
            </a:br>
            <a:r>
              <a:rPr lang="en-US" dirty="0" smtClean="0"/>
              <a:t>and x is the vector corresponding to X.</a:t>
            </a:r>
          </a:p>
          <a:p>
            <a:r>
              <a:rPr lang="en-US" sz="2800" dirty="0" smtClean="0">
                <a:latin typeface="Calibri"/>
              </a:rPr>
              <a:t>There are </a:t>
            </a:r>
            <a:r>
              <a:rPr lang="en-US" sz="2800" b="1" dirty="0" smtClean="0">
                <a:solidFill>
                  <a:srgbClr val="0070C0"/>
                </a:solidFill>
                <a:latin typeface="Calibri"/>
              </a:rPr>
              <a:t>infinitely many</a:t>
            </a:r>
            <a:r>
              <a:rPr lang="en-US" sz="2800" b="1" dirty="0" smtClean="0">
                <a:latin typeface="Calibri"/>
              </a:rPr>
              <a:t> </a:t>
            </a:r>
            <a:r>
              <a:rPr lang="en-US" sz="2800" dirty="0" smtClean="0">
                <a:latin typeface="Calibri"/>
              </a:rPr>
              <a:t>constraints!</a:t>
            </a:r>
            <a:endParaRPr lang="en-US" dirty="0" smtClean="0"/>
          </a:p>
          <a:p>
            <a:endParaRPr lang="en-US" sz="2800" dirty="0" smtClean="0">
              <a:latin typeface="Calibri"/>
            </a:endParaRPr>
          </a:p>
        </p:txBody>
      </p:sp>
      <p:pic>
        <p:nvPicPr>
          <p:cNvPr id="5" name="Picture 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837215" y="911367"/>
            <a:ext cx="3449477" cy="126191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664"/>
            <a:ext cx="8229600" cy="922946"/>
          </a:xfrm>
        </p:spPr>
        <p:txBody>
          <a:bodyPr>
            <a:normAutofit/>
          </a:bodyPr>
          <a:lstStyle/>
          <a:p>
            <a:r>
              <a:rPr lang="en-US" dirty="0" smtClean="0"/>
              <a:t>PSD matrices </a:t>
            </a:r>
            <a:r>
              <a:rPr lang="en-US" dirty="0" smtClean="0">
                <a:latin typeface="cmsy10"/>
              </a:rPr>
              <a:t>´</a:t>
            </a:r>
            <a:r>
              <a:rPr lang="en-US" dirty="0" smtClean="0"/>
              <a:t> Vectors in </a:t>
            </a:r>
            <a:r>
              <a:rPr lang="en-US" dirty="0" smtClean="0">
                <a:latin typeface="msbm10"/>
              </a:rPr>
              <a:t>R</a:t>
            </a:r>
            <a:r>
              <a:rPr lang="en-US" baseline="30000" dirty="0" smtClean="0">
                <a:latin typeface="Calibri"/>
              </a:rPr>
              <a:t>d</a:t>
            </a:r>
            <a:endParaRPr lang="en-US" baseline="30000" dirty="0"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967" y="810705"/>
            <a:ext cx="8613059" cy="5639263"/>
          </a:xfrm>
        </p:spPr>
        <p:txBody>
          <a:bodyPr>
            <a:normAutofit/>
          </a:bodyPr>
          <a:lstStyle/>
          <a:p>
            <a:r>
              <a:rPr lang="en-US" b="1" dirty="0" smtClean="0"/>
              <a:t>Key Observation: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PSD matrices correspond directly to vectors and their dot-products</a:t>
            </a:r>
            <a:r>
              <a:rPr lang="en-US" dirty="0" smtClean="0"/>
              <a:t>.</a:t>
            </a:r>
          </a:p>
          <a:p>
            <a:pPr>
              <a:spcBef>
                <a:spcPts val="3000"/>
              </a:spcBef>
            </a:pPr>
            <a:r>
              <a:rPr lang="en-US" dirty="0" smtClean="0">
                <a:sym typeface="Wingdings" pitchFamily="2" charset="2"/>
              </a:rPr>
              <a:t>: </a:t>
            </a:r>
            <a:r>
              <a:rPr lang="en-US" dirty="0" smtClean="0"/>
              <a:t>Given vectors v</a:t>
            </a:r>
            <a:r>
              <a:rPr lang="en-US" baseline="-25000" dirty="0" smtClean="0"/>
              <a:t>1</a:t>
            </a:r>
            <a:r>
              <a:rPr lang="en-US" dirty="0" smtClean="0"/>
              <a:t>,…,</a:t>
            </a:r>
            <a:r>
              <a:rPr lang="en-US" dirty="0" err="1" smtClean="0"/>
              <a:t>v</a:t>
            </a:r>
            <a:r>
              <a:rPr lang="en-US" baseline="-25000" dirty="0" err="1" smtClean="0"/>
              <a:t>d</a:t>
            </a:r>
            <a:r>
              <a:rPr lang="en-US" dirty="0" smtClean="0"/>
              <a:t> in </a:t>
            </a:r>
            <a:r>
              <a:rPr lang="en-US" dirty="0" smtClean="0">
                <a:latin typeface="msbm10"/>
              </a:rPr>
              <a:t>R</a:t>
            </a:r>
            <a:r>
              <a:rPr lang="en-US" baseline="30000" dirty="0" smtClean="0"/>
              <a:t>d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let V be the </a:t>
            </a:r>
            <a:r>
              <a:rPr lang="en-US" dirty="0" err="1" smtClean="0"/>
              <a:t>d</a:t>
            </a:r>
            <a:r>
              <a:rPr lang="en-US" sz="2400" dirty="0" err="1" smtClean="0"/>
              <a:t>x</a:t>
            </a:r>
            <a:r>
              <a:rPr lang="en-US" dirty="0" err="1" smtClean="0"/>
              <a:t>d</a:t>
            </a:r>
            <a:r>
              <a:rPr lang="en-US" dirty="0" smtClean="0"/>
              <a:t> matrix whose </a:t>
            </a:r>
            <a:r>
              <a:rPr lang="en-US" dirty="0" err="1" smtClean="0"/>
              <a:t>i</a:t>
            </a:r>
            <a:r>
              <a:rPr lang="en-US" baseline="30000" dirty="0" err="1" smtClean="0"/>
              <a:t>th</a:t>
            </a:r>
            <a:r>
              <a:rPr lang="en-US" dirty="0" smtClean="0"/>
              <a:t> column is v</a:t>
            </a:r>
            <a:r>
              <a:rPr lang="en-US" baseline="-25000" dirty="0" smtClean="0"/>
              <a:t>i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Let X = V</a:t>
            </a:r>
            <a:r>
              <a:rPr lang="en-US" baseline="30000" dirty="0" smtClean="0"/>
              <a:t>T</a:t>
            </a:r>
            <a:r>
              <a:rPr lang="en-US" dirty="0" smtClean="0"/>
              <a:t>V. Then X is PSD and </a:t>
            </a:r>
            <a:r>
              <a:rPr lang="en-US" dirty="0" err="1" smtClean="0"/>
              <a:t>X</a:t>
            </a:r>
            <a:r>
              <a:rPr lang="en-US" baseline="-17000" dirty="0" err="1" smtClean="0"/>
              <a:t>i,j</a:t>
            </a:r>
            <a:r>
              <a:rPr lang="en-US" dirty="0" smtClean="0"/>
              <a:t> = </a:t>
            </a:r>
            <a:r>
              <a:rPr lang="en-US" dirty="0" err="1" smtClean="0"/>
              <a:t>v</a:t>
            </a:r>
            <a:r>
              <a:rPr lang="en-US" baseline="-17000" dirty="0" err="1" smtClean="0"/>
              <a:t>i</a:t>
            </a:r>
            <a:r>
              <a:rPr lang="en-US" baseline="30000" dirty="0" err="1" smtClean="0"/>
              <a:t>T</a:t>
            </a:r>
            <a:r>
              <a:rPr lang="en-US" dirty="0" err="1" smtClean="0"/>
              <a:t>v</a:t>
            </a:r>
            <a:r>
              <a:rPr lang="en-US" baseline="-17000" dirty="0" err="1" smtClean="0"/>
              <a:t>j</a:t>
            </a:r>
            <a:r>
              <a:rPr lang="en-US" dirty="0" smtClean="0"/>
              <a:t> </a:t>
            </a:r>
            <a:r>
              <a:rPr lang="en-US" sz="2000" dirty="0" smtClean="0"/>
              <a:t> </a:t>
            </a:r>
            <a:r>
              <a:rPr lang="en-US" dirty="0" smtClean="0">
                <a:latin typeface="cmsy10"/>
              </a:rPr>
              <a:t>8</a:t>
            </a:r>
            <a:r>
              <a:rPr lang="en-US" dirty="0" smtClean="0"/>
              <a:t>i,j.</a:t>
            </a:r>
          </a:p>
          <a:p>
            <a:pPr>
              <a:spcBef>
                <a:spcPts val="3000"/>
              </a:spcBef>
            </a:pPr>
            <a:r>
              <a:rPr lang="en-US" dirty="0" smtClean="0">
                <a:sym typeface="Wingdings" pitchFamily="2" charset="2"/>
              </a:rPr>
              <a:t>: G</a:t>
            </a:r>
            <a:r>
              <a:rPr lang="en-US" spc="-70" dirty="0" smtClean="0"/>
              <a:t>iven a </a:t>
            </a:r>
            <a:r>
              <a:rPr lang="en-US" spc="-70" dirty="0" err="1" smtClean="0"/>
              <a:t>d</a:t>
            </a:r>
            <a:r>
              <a:rPr lang="en-US" sz="2400" spc="-70" dirty="0" err="1" smtClean="0"/>
              <a:t>x</a:t>
            </a:r>
            <a:r>
              <a:rPr lang="en-US" spc="-70" dirty="0" err="1" smtClean="0"/>
              <a:t>d</a:t>
            </a:r>
            <a:r>
              <a:rPr lang="en-US" spc="-70" dirty="0" smtClean="0"/>
              <a:t> PSD matrix X, find spectral decomposition X = U</a:t>
            </a:r>
            <a:r>
              <a:rPr lang="en-US" sz="1800" spc="-70" dirty="0" smtClean="0"/>
              <a:t> </a:t>
            </a:r>
            <a:r>
              <a:rPr lang="en-US" spc="-70" dirty="0" smtClean="0"/>
              <a:t>D</a:t>
            </a:r>
            <a:r>
              <a:rPr lang="en-US" sz="1600" spc="-70" dirty="0" smtClean="0"/>
              <a:t> </a:t>
            </a:r>
            <a:r>
              <a:rPr lang="en-US" spc="-70" dirty="0" smtClean="0"/>
              <a:t>U</a:t>
            </a:r>
            <a:r>
              <a:rPr lang="en-US" spc="-70" baseline="30000" dirty="0" smtClean="0"/>
              <a:t>T</a:t>
            </a:r>
            <a:r>
              <a:rPr lang="en-US" spc="-70" dirty="0" smtClean="0"/>
              <a:t>, and let V = D</a:t>
            </a:r>
            <a:r>
              <a:rPr lang="en-US" spc="-70" baseline="30000" dirty="0" smtClean="0"/>
              <a:t>1/2</a:t>
            </a:r>
            <a:r>
              <a:rPr lang="en-US" sz="2000" spc="-70" dirty="0" smtClean="0"/>
              <a:t> </a:t>
            </a:r>
            <a:r>
              <a:rPr lang="en-US" spc="-70" dirty="0" smtClean="0"/>
              <a:t>U.</a:t>
            </a:r>
            <a:br>
              <a:rPr lang="en-US" spc="-70" dirty="0" smtClean="0"/>
            </a:br>
            <a:r>
              <a:rPr lang="en-US" dirty="0" smtClean="0"/>
              <a:t>To get vectors in </a:t>
            </a:r>
            <a:r>
              <a:rPr lang="en-US" dirty="0" smtClean="0">
                <a:latin typeface="msbm10"/>
              </a:rPr>
              <a:t>R</a:t>
            </a:r>
            <a:r>
              <a:rPr lang="en-US" baseline="30000" dirty="0" smtClean="0"/>
              <a:t>d</a:t>
            </a:r>
            <a:r>
              <a:rPr lang="en-US" dirty="0" smtClean="0"/>
              <a:t>, let v</a:t>
            </a:r>
            <a:r>
              <a:rPr lang="en-US" baseline="-25000" dirty="0" smtClean="0"/>
              <a:t>i</a:t>
            </a:r>
            <a:r>
              <a:rPr lang="en-US" dirty="0" smtClean="0"/>
              <a:t> = </a:t>
            </a:r>
            <a:r>
              <a:rPr lang="en-US" dirty="0" err="1" smtClean="0"/>
              <a:t>i</a:t>
            </a:r>
            <a:r>
              <a:rPr lang="en-US" baseline="30000" dirty="0" err="1" smtClean="0"/>
              <a:t>th</a:t>
            </a:r>
            <a:r>
              <a:rPr lang="en-US" dirty="0" smtClean="0"/>
              <a:t> column of V.</a:t>
            </a:r>
            <a:br>
              <a:rPr lang="en-US" dirty="0" smtClean="0"/>
            </a:br>
            <a:r>
              <a:rPr lang="en-US" dirty="0" smtClean="0"/>
              <a:t>Then X = V</a:t>
            </a:r>
            <a:r>
              <a:rPr lang="en-US" baseline="30000" dirty="0" smtClean="0"/>
              <a:t>T</a:t>
            </a:r>
            <a:r>
              <a:rPr lang="en-US" sz="1400" dirty="0" smtClean="0"/>
              <a:t> </a:t>
            </a:r>
            <a:r>
              <a:rPr lang="en-US" dirty="0" smtClean="0"/>
              <a:t>V  </a:t>
            </a:r>
            <a:r>
              <a:rPr lang="en-US" dirty="0" smtClean="0">
                <a:latin typeface="cmsy10"/>
              </a:rPr>
              <a:t>) </a:t>
            </a:r>
            <a:r>
              <a:rPr lang="en-US" dirty="0" smtClean="0"/>
              <a:t> </a:t>
            </a:r>
            <a:r>
              <a:rPr lang="en-US" dirty="0" err="1" smtClean="0"/>
              <a:t>X</a:t>
            </a:r>
            <a:r>
              <a:rPr lang="en-US" baseline="-17000" dirty="0" err="1" smtClean="0"/>
              <a:t>i,j</a:t>
            </a:r>
            <a:r>
              <a:rPr lang="en-US" dirty="0" smtClean="0"/>
              <a:t> = </a:t>
            </a:r>
            <a:r>
              <a:rPr lang="en-US" dirty="0" err="1" smtClean="0"/>
              <a:t>v</a:t>
            </a:r>
            <a:r>
              <a:rPr lang="en-US" baseline="-17000" dirty="0" err="1" smtClean="0"/>
              <a:t>i</a:t>
            </a:r>
            <a:r>
              <a:rPr lang="en-US" baseline="30000" dirty="0" err="1" smtClean="0"/>
              <a:t>T</a:t>
            </a:r>
            <a:r>
              <a:rPr lang="en-US" dirty="0" err="1" smtClean="0"/>
              <a:t>v</a:t>
            </a:r>
            <a:r>
              <a:rPr lang="en-US" baseline="-17000" dirty="0" err="1" smtClean="0"/>
              <a:t>j</a:t>
            </a:r>
            <a:r>
              <a:rPr lang="en-US" dirty="0" smtClean="0"/>
              <a:t> </a:t>
            </a:r>
            <a:r>
              <a:rPr lang="en-US" sz="2000" dirty="0" smtClean="0"/>
              <a:t> </a:t>
            </a:r>
            <a:r>
              <a:rPr lang="en-US" dirty="0" smtClean="0">
                <a:latin typeface="cmsy10"/>
              </a:rPr>
              <a:t>8</a:t>
            </a:r>
            <a:r>
              <a:rPr lang="en-US" dirty="0" smtClean="0"/>
              <a:t>i,j.</a:t>
            </a:r>
          </a:p>
          <a:p>
            <a:endParaRPr lang="en-US" dirty="0" smtClean="0"/>
          </a:p>
          <a:p>
            <a:endParaRPr lang="en-US" sz="2800" dirty="0" smtClean="0"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664"/>
            <a:ext cx="8229600" cy="922946"/>
          </a:xfrm>
        </p:spPr>
        <p:txBody>
          <a:bodyPr>
            <a:normAutofit/>
          </a:bodyPr>
          <a:lstStyle/>
          <a:p>
            <a:r>
              <a:rPr lang="en-US" dirty="0" smtClean="0"/>
              <a:t>Vector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967" y="708436"/>
            <a:ext cx="8613059" cy="4129548"/>
          </a:xfrm>
        </p:spPr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Semidefinite</a:t>
            </a:r>
            <a:r>
              <a:rPr lang="en-US" dirty="0" smtClean="0"/>
              <a:t> Program:</a:t>
            </a:r>
          </a:p>
          <a:p>
            <a:endParaRPr lang="en-US" sz="2800" dirty="0" smtClean="0">
              <a:latin typeface="Calibri"/>
            </a:endParaRPr>
          </a:p>
          <a:p>
            <a:pPr>
              <a:buNone/>
            </a:pPr>
            <a:endParaRPr lang="en-US" sz="4800" dirty="0" smtClean="0">
              <a:latin typeface="Calibri"/>
            </a:endParaRPr>
          </a:p>
          <a:p>
            <a:r>
              <a:rPr lang="en-US" dirty="0" smtClean="0">
                <a:latin typeface="Calibri"/>
              </a:rPr>
              <a:t>Equivalent definition as “vector program”</a:t>
            </a:r>
          </a:p>
        </p:txBody>
      </p:sp>
      <p:pic>
        <p:nvPicPr>
          <p:cNvPr id="5" name="Picture 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687145" y="1279012"/>
            <a:ext cx="3449477" cy="1261913"/>
          </a:xfrm>
          <a:prstGeom prst="rect">
            <a:avLst/>
          </a:prstGeom>
          <a:noFill/>
          <a:ln/>
          <a:effectLst/>
        </p:spPr>
      </p:pic>
      <p:pic>
        <p:nvPicPr>
          <p:cNvPr id="7" name="Picture 6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697919" y="3305777"/>
            <a:ext cx="6406800" cy="240231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593886"/>
            <a:ext cx="8229600" cy="5779864"/>
          </a:xfrm>
        </p:spPr>
        <p:txBody>
          <a:bodyPr/>
          <a:lstStyle/>
          <a:p>
            <a:r>
              <a:rPr lang="en-US" dirty="0" smtClean="0"/>
              <a:t>Our usual Integer Program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2800" dirty="0" smtClean="0"/>
          </a:p>
          <a:p>
            <a:r>
              <a:rPr lang="en-US" dirty="0" smtClean="0"/>
              <a:t>Quadratic Integer Program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4270"/>
            <a:ext cx="8229600" cy="922946"/>
          </a:xfrm>
        </p:spPr>
        <p:txBody>
          <a:bodyPr/>
          <a:lstStyle/>
          <a:p>
            <a:r>
              <a:rPr lang="en-US" dirty="0" smtClean="0"/>
              <a:t>Integer Programs</a:t>
            </a:r>
            <a:endParaRPr lang="en-US" dirty="0"/>
          </a:p>
        </p:txBody>
      </p:sp>
      <p:pic>
        <p:nvPicPr>
          <p:cNvPr id="12" name="Picture 11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824260" y="4012782"/>
            <a:ext cx="7022901" cy="2433989"/>
          </a:xfrm>
          <a:prstGeom prst="rect">
            <a:avLst/>
          </a:prstGeom>
          <a:noFill/>
          <a:ln/>
          <a:effectLst/>
        </p:spPr>
      </p:pic>
      <p:pic>
        <p:nvPicPr>
          <p:cNvPr id="9" name="Picture 8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837292" y="1118750"/>
            <a:ext cx="5790197" cy="2341583"/>
          </a:xfrm>
          <a:prstGeom prst="rect">
            <a:avLst/>
          </a:prstGeom>
          <a:noFill/>
          <a:ln/>
          <a:effectLst/>
        </p:spPr>
      </p:pic>
      <p:sp>
        <p:nvSpPr>
          <p:cNvPr id="10" name="TextBox 9"/>
          <p:cNvSpPr txBox="1"/>
          <p:nvPr/>
        </p:nvSpPr>
        <p:spPr>
          <a:xfrm>
            <a:off x="5401560" y="1206630"/>
            <a:ext cx="3412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There are no efficient, general-purpose algorithms for solving IPs, assuming P</a:t>
            </a:r>
            <a:r>
              <a:rPr lang="en-US" sz="2000" dirty="0" smtClean="0">
                <a:solidFill>
                  <a:srgbClr val="FF0000"/>
                </a:solidFill>
                <a:latin typeface="Symbol"/>
                <a:sym typeface="Symbol"/>
              </a:rPr>
              <a:t></a:t>
            </a:r>
            <a:r>
              <a:rPr lang="en-US" sz="2000" dirty="0" smtClean="0">
                <a:solidFill>
                  <a:srgbClr val="FF0000"/>
                </a:solidFill>
              </a:rPr>
              <a:t>NP.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5571" y="4110086"/>
            <a:ext cx="34784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Let’s make things even harder: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Quadratic Objective Function &amp; Quadratic Constraints!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100660" y="5854045"/>
            <a:ext cx="1517715" cy="82013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665506" y="5806910"/>
            <a:ext cx="33826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Could also use {0,1} here.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{-1,1} is more convenient.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45097" y="537324"/>
            <a:ext cx="8625525" cy="568436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Quadratic Integer Program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1050" dirty="0" smtClean="0"/>
          </a:p>
          <a:p>
            <a:r>
              <a:rPr lang="en-US" sz="2800" dirty="0" smtClean="0"/>
              <a:t>Vector Programs give a natural relaxation: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1100" dirty="0" smtClean="0"/>
          </a:p>
          <a:p>
            <a:endParaRPr lang="en-US" sz="2800" dirty="0" smtClean="0"/>
          </a:p>
          <a:p>
            <a:r>
              <a:rPr lang="en-US" sz="2800" b="1" dirty="0" smtClean="0">
                <a:solidFill>
                  <a:srgbClr val="FF0000"/>
                </a:solidFill>
              </a:rPr>
              <a:t>Why is this a relaxation?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1405"/>
            <a:ext cx="8229600" cy="922946"/>
          </a:xfrm>
        </p:spPr>
        <p:txBody>
          <a:bodyPr/>
          <a:lstStyle/>
          <a:p>
            <a:r>
              <a:rPr lang="en-US" dirty="0" smtClean="0"/>
              <a:t>QIPs &amp; Vector Programs</a:t>
            </a:r>
            <a:endParaRPr lang="en-US" dirty="0"/>
          </a:p>
        </p:txBody>
      </p:sp>
      <p:pic>
        <p:nvPicPr>
          <p:cNvPr id="18" name="Picture 17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931244" y="1012103"/>
            <a:ext cx="5299116" cy="1836562"/>
          </a:xfrm>
          <a:prstGeom prst="rect">
            <a:avLst/>
          </a:prstGeom>
          <a:noFill/>
          <a:ln/>
          <a:effectLst/>
        </p:spPr>
      </p:pic>
      <p:pic>
        <p:nvPicPr>
          <p:cNvPr id="19" name="Picture 18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940682" y="3266914"/>
            <a:ext cx="5035154" cy="2251078"/>
          </a:xfrm>
          <a:prstGeom prst="rect">
            <a:avLst/>
          </a:prstGeom>
          <a:noFill/>
          <a:ln/>
          <a:effectLst/>
        </p:spPr>
      </p:pic>
      <p:sp>
        <p:nvSpPr>
          <p:cNvPr id="12" name="TextBox 11"/>
          <p:cNvSpPr txBox="1"/>
          <p:nvPr/>
        </p:nvSpPr>
        <p:spPr>
          <a:xfrm>
            <a:off x="697583" y="1640263"/>
            <a:ext cx="86594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(QIP)</a:t>
            </a:r>
            <a:endParaRPr lang="en-US" sz="2600" dirty="0"/>
          </a:p>
        </p:txBody>
      </p:sp>
      <p:sp>
        <p:nvSpPr>
          <p:cNvPr id="13" name="TextBox 12"/>
          <p:cNvSpPr txBox="1"/>
          <p:nvPr/>
        </p:nvSpPr>
        <p:spPr>
          <a:xfrm>
            <a:off x="697583" y="4138366"/>
            <a:ext cx="74732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(VP)</a:t>
            </a:r>
            <a:endParaRPr lang="en-US" sz="2600" dirty="0"/>
          </a:p>
        </p:txBody>
      </p:sp>
      <p:sp>
        <p:nvSpPr>
          <p:cNvPr id="20" name="Content Placeholder 6"/>
          <p:cNvSpPr txBox="1">
            <a:spLocks/>
          </p:cNvSpPr>
          <p:nvPr/>
        </p:nvSpPr>
        <p:spPr>
          <a:xfrm>
            <a:off x="256092" y="5552388"/>
            <a:ext cx="8737079" cy="1245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we added constraint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800" b="0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</a:t>
            </a:r>
            <a:r>
              <a:rPr kumimoji="0" lang="en-US" sz="2800" b="0" i="0" u="none" strike="noStrike" kern="1200" cap="none" spc="-4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1800" b="0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2</a:t>
            </a:r>
            <a:r>
              <a:rPr kumimoji="0" lang="en-US" sz="1600" b="0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{</a:t>
            </a:r>
            <a:r>
              <a:rPr kumimoji="0" lang="en-US" sz="1600" b="0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(-1,0,…,0),</a:t>
            </a:r>
            <a:r>
              <a:rPr kumimoji="0" lang="en-US" sz="1600" b="0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(1,0,…,0)</a:t>
            </a:r>
            <a:r>
              <a:rPr kumimoji="0" lang="en-US" sz="1400" b="0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} </a:t>
            </a:r>
            <a:r>
              <a:rPr kumimoji="0" lang="en-US" sz="2800" b="0" i="0" u="none" strike="noStrike" kern="1200" cap="none" spc="-4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sy10"/>
              </a:rPr>
              <a:t>8</a:t>
            </a:r>
            <a:r>
              <a:rPr kumimoji="0" lang="en-US" sz="2800" b="0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i, then VP is equivalent to QIP</a:t>
            </a:r>
            <a:endParaRPr kumimoji="0" lang="en-US" sz="2800" b="0" i="0" u="none" strike="noStrike" kern="1200" cap="none" spc="-4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QIP for Max Cut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9579"/>
            <a:ext cx="8229600" cy="593058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Let G=(V,E) be a graph with n vertices.</a:t>
            </a:r>
            <a:br>
              <a:rPr lang="en-US" sz="2800" dirty="0" smtClean="0"/>
            </a:br>
            <a:r>
              <a:rPr lang="en-US" sz="2800" dirty="0" smtClean="0"/>
              <a:t>For U </a:t>
            </a:r>
            <a:r>
              <a:rPr lang="en-US" sz="2800" dirty="0" smtClean="0">
                <a:latin typeface="cmsy10"/>
              </a:rPr>
              <a:t>µ</a:t>
            </a:r>
            <a:r>
              <a:rPr lang="en-US" sz="2800" dirty="0" smtClean="0"/>
              <a:t> V, let </a:t>
            </a:r>
            <a:r>
              <a:rPr lang="en-US" sz="2800" dirty="0" smtClean="0">
                <a:latin typeface="cmmi10"/>
              </a:rPr>
              <a:t>±</a:t>
            </a:r>
            <a:r>
              <a:rPr lang="en-US" sz="2800" dirty="0" smtClean="0"/>
              <a:t>(U) = </a:t>
            </a:r>
            <a:r>
              <a:rPr lang="en-US" dirty="0" smtClean="0"/>
              <a:t>{</a:t>
            </a:r>
            <a:r>
              <a:rPr lang="en-US" sz="2800" dirty="0" smtClean="0"/>
              <a:t> {</a:t>
            </a:r>
            <a:r>
              <a:rPr lang="en-US" sz="2800" dirty="0" err="1" smtClean="0"/>
              <a:t>u,v</a:t>
            </a:r>
            <a:r>
              <a:rPr lang="en-US" sz="2800" dirty="0" smtClean="0"/>
              <a:t>} : u</a:t>
            </a:r>
            <a:r>
              <a:rPr lang="en-US" sz="2800" dirty="0" smtClean="0">
                <a:latin typeface="cmsy10"/>
              </a:rPr>
              <a:t>2</a:t>
            </a:r>
            <a:r>
              <a:rPr lang="en-US" sz="2800" dirty="0" smtClean="0"/>
              <a:t>U, </a:t>
            </a:r>
            <a:r>
              <a:rPr lang="en-US" sz="2800" dirty="0" err="1" smtClean="0"/>
              <a:t>v</a:t>
            </a:r>
            <a:r>
              <a:rPr lang="en-US" sz="2800" dirty="0" err="1" smtClean="0">
                <a:latin typeface="Symbol"/>
                <a:sym typeface="Symbol"/>
              </a:rPr>
              <a:t></a:t>
            </a:r>
            <a:r>
              <a:rPr lang="en-US" sz="2800" dirty="0" err="1" smtClean="0"/>
              <a:t>U</a:t>
            </a:r>
            <a:r>
              <a:rPr lang="en-US" sz="2800" dirty="0" smtClean="0"/>
              <a:t> </a:t>
            </a:r>
            <a:r>
              <a:rPr lang="en-US" dirty="0" smtClean="0"/>
              <a:t>}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Find a set U </a:t>
            </a:r>
            <a:r>
              <a:rPr lang="en-US" sz="2800" dirty="0" smtClean="0">
                <a:latin typeface="cmsy10"/>
              </a:rPr>
              <a:t>µ</a:t>
            </a:r>
            <a:r>
              <a:rPr lang="en-US" sz="2800" dirty="0" smtClean="0"/>
              <a:t> V such that |</a:t>
            </a:r>
            <a:r>
              <a:rPr lang="en-US" sz="2800" dirty="0" smtClean="0">
                <a:latin typeface="cmmi10"/>
              </a:rPr>
              <a:t>±</a:t>
            </a:r>
            <a:r>
              <a:rPr lang="en-US" sz="2800" dirty="0" smtClean="0"/>
              <a:t>(U)| is maximized.</a:t>
            </a:r>
          </a:p>
          <a:p>
            <a:endParaRPr lang="en-US" sz="400" dirty="0" smtClean="0"/>
          </a:p>
          <a:p>
            <a:r>
              <a:rPr lang="en-US" sz="2800" dirty="0" smtClean="0"/>
              <a:t>Make a variable </a:t>
            </a:r>
            <a:r>
              <a:rPr lang="en-US" sz="2800" dirty="0" err="1" smtClean="0">
                <a:latin typeface="Calibri"/>
              </a:rPr>
              <a:t>x</a:t>
            </a:r>
            <a:r>
              <a:rPr lang="en-US" sz="2800" baseline="-25000" dirty="0" err="1" smtClean="0">
                <a:latin typeface="Calibri"/>
              </a:rPr>
              <a:t>u</a:t>
            </a:r>
            <a:r>
              <a:rPr lang="en-US" sz="2800" dirty="0" smtClean="0"/>
              <a:t> for each u </a:t>
            </a:r>
            <a:r>
              <a:rPr lang="en-US" sz="2800" dirty="0" smtClean="0">
                <a:latin typeface="cmsy10"/>
              </a:rPr>
              <a:t>2</a:t>
            </a:r>
            <a:r>
              <a:rPr lang="en-US" sz="2800" dirty="0" smtClean="0"/>
              <a:t> V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1800" dirty="0" smtClean="0"/>
          </a:p>
          <a:p>
            <a:r>
              <a:rPr lang="en-US" sz="2800" b="1" dirty="0" smtClean="0"/>
              <a:t>Claim:</a:t>
            </a:r>
            <a:r>
              <a:rPr lang="en-US" sz="2800" dirty="0" smtClean="0"/>
              <a:t> Given feasible solution x, let U = { u : </a:t>
            </a:r>
            <a:r>
              <a:rPr lang="en-US" sz="2800" dirty="0" err="1" smtClean="0">
                <a:latin typeface="Calibri"/>
              </a:rPr>
              <a:t>x</a:t>
            </a:r>
            <a:r>
              <a:rPr lang="en-US" sz="2800" baseline="-25000" dirty="0" err="1" smtClean="0">
                <a:latin typeface="Calibri"/>
              </a:rPr>
              <a:t>u</a:t>
            </a:r>
            <a:r>
              <a:rPr lang="en-US" sz="2800" dirty="0" smtClean="0"/>
              <a:t> = -1 }.</a:t>
            </a:r>
            <a:br>
              <a:rPr lang="en-US" sz="2800" dirty="0" smtClean="0"/>
            </a:br>
            <a:r>
              <a:rPr lang="en-US" sz="2800" dirty="0" smtClean="0"/>
              <a:t>Then |</a:t>
            </a:r>
            <a:r>
              <a:rPr lang="en-US" sz="2800" dirty="0" smtClean="0">
                <a:latin typeface="cmmi10"/>
              </a:rPr>
              <a:t>±</a:t>
            </a:r>
            <a:r>
              <a:rPr lang="en-US" sz="2800" dirty="0" smtClean="0"/>
              <a:t>(U)| = objective value at x.</a:t>
            </a:r>
          </a:p>
          <a:p>
            <a:pPr>
              <a:spcBef>
                <a:spcPts val="1200"/>
              </a:spcBef>
            </a:pPr>
            <a:r>
              <a:rPr lang="en-US" sz="2800" b="1" dirty="0" smtClean="0"/>
              <a:t>Proof:</a:t>
            </a:r>
            <a:r>
              <a:rPr lang="en-US" sz="2800" dirty="0" smtClean="0"/>
              <a:t> Note that</a:t>
            </a:r>
          </a:p>
          <a:p>
            <a:pPr>
              <a:spcBef>
                <a:spcPts val="1200"/>
              </a:spcBef>
              <a:buNone/>
            </a:pPr>
            <a:r>
              <a:rPr lang="en-US" sz="2800" dirty="0" smtClean="0"/>
              <a:t>	So objective value = |{ {</a:t>
            </a:r>
            <a:r>
              <a:rPr lang="en-US" sz="2800" dirty="0" err="1" smtClean="0"/>
              <a:t>u,w</a:t>
            </a:r>
            <a:r>
              <a:rPr lang="en-US" sz="2800" dirty="0" smtClean="0"/>
              <a:t>} : </a:t>
            </a:r>
            <a:r>
              <a:rPr lang="en-US" sz="2800" dirty="0" err="1" smtClean="0">
                <a:latin typeface="Calibri"/>
              </a:rPr>
              <a:t>x</a:t>
            </a:r>
            <a:r>
              <a:rPr lang="en-US" sz="2800" baseline="-25000" dirty="0" err="1" smtClean="0">
                <a:latin typeface="Calibri"/>
              </a:rPr>
              <a:t>u</a:t>
            </a:r>
            <a:r>
              <a:rPr lang="en-US" sz="2800" dirty="0" err="1" smtClean="0">
                <a:latin typeface="Symbol"/>
                <a:sym typeface="Symbol"/>
              </a:rPr>
              <a:t></a:t>
            </a:r>
            <a:r>
              <a:rPr lang="en-US" sz="2800" dirty="0" err="1" smtClean="0">
                <a:latin typeface="Calibri"/>
              </a:rPr>
              <a:t>x</a:t>
            </a:r>
            <a:r>
              <a:rPr lang="en-US" sz="2800" baseline="-25000" dirty="0" err="1" smtClean="0">
                <a:latin typeface="Calibri"/>
              </a:rPr>
              <a:t>w</a:t>
            </a:r>
            <a:r>
              <a:rPr lang="en-US" sz="2800" dirty="0" smtClean="0"/>
              <a:t> }| = |</a:t>
            </a:r>
            <a:r>
              <a:rPr lang="en-US" sz="2800" dirty="0" smtClean="0">
                <a:latin typeface="cmmi10"/>
              </a:rPr>
              <a:t>±</a:t>
            </a:r>
            <a:r>
              <a:rPr lang="en-US" sz="2800" dirty="0" smtClean="0"/>
              <a:t>(U)|.     </a:t>
            </a:r>
            <a:r>
              <a:rPr lang="en-US" sz="2800" dirty="0" smtClean="0">
                <a:latin typeface="msam10"/>
              </a:rPr>
              <a:t>¤</a:t>
            </a:r>
          </a:p>
        </p:txBody>
      </p:sp>
      <p:pic>
        <p:nvPicPr>
          <p:cNvPr id="14" name="Picture 13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668847" y="2883036"/>
            <a:ext cx="3805053" cy="1132975"/>
          </a:xfrm>
          <a:prstGeom prst="rect">
            <a:avLst/>
          </a:prstGeom>
          <a:noFill/>
          <a:ln/>
          <a:effectLst/>
        </p:spPr>
      </p:pic>
      <p:sp>
        <p:nvSpPr>
          <p:cNvPr id="11" name="TextBox 10"/>
          <p:cNvSpPr txBox="1"/>
          <p:nvPr/>
        </p:nvSpPr>
        <p:spPr>
          <a:xfrm>
            <a:off x="1791092" y="3195683"/>
            <a:ext cx="86594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(QIP)</a:t>
            </a:r>
            <a:endParaRPr lang="en-US" sz="2600" dirty="0"/>
          </a:p>
        </p:txBody>
      </p:sp>
      <p:pic>
        <p:nvPicPr>
          <p:cNvPr id="7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347690" y="5054587"/>
            <a:ext cx="3429005" cy="7994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3697"/>
            <a:ext cx="8229600" cy="922946"/>
          </a:xfrm>
        </p:spPr>
        <p:txBody>
          <a:bodyPr/>
          <a:lstStyle/>
          <a:p>
            <a:r>
              <a:rPr lang="en-US" dirty="0" smtClean="0"/>
              <a:t>VP &amp; SDP for Max Cut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668174"/>
            <a:ext cx="8229600" cy="545924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Make a variable </a:t>
            </a:r>
            <a:r>
              <a:rPr lang="en-US" sz="2800" dirty="0" err="1" smtClean="0">
                <a:latin typeface="Calibri"/>
              </a:rPr>
              <a:t>x</a:t>
            </a:r>
            <a:r>
              <a:rPr lang="en-US" sz="2800" baseline="-25000" dirty="0" err="1" smtClean="0">
                <a:latin typeface="Calibri"/>
              </a:rPr>
              <a:t>u</a:t>
            </a:r>
            <a:r>
              <a:rPr lang="en-US" sz="2800" dirty="0" smtClean="0"/>
              <a:t> for each u </a:t>
            </a:r>
            <a:r>
              <a:rPr lang="en-US" sz="2800" dirty="0" smtClean="0">
                <a:latin typeface="cmsy10"/>
              </a:rPr>
              <a:t>2</a:t>
            </a:r>
            <a:r>
              <a:rPr lang="en-US" sz="2800" dirty="0" smtClean="0"/>
              <a:t> V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1400" dirty="0" smtClean="0"/>
          </a:p>
          <a:p>
            <a:r>
              <a:rPr lang="en-US" sz="2800" dirty="0" smtClean="0"/>
              <a:t>Vector Program Relaxation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Corresponding </a:t>
            </a:r>
            <a:r>
              <a:rPr lang="en-US" sz="2800" dirty="0" err="1" smtClean="0"/>
              <a:t>Semidefinite</a:t>
            </a:r>
            <a:r>
              <a:rPr lang="en-US" sz="2800" dirty="0" smtClean="0"/>
              <a:t> Program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34530" y="1555419"/>
            <a:ext cx="86594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(QIP)</a:t>
            </a:r>
            <a:endParaRPr lang="en-US" sz="2600" dirty="0"/>
          </a:p>
        </p:txBody>
      </p:sp>
      <p:pic>
        <p:nvPicPr>
          <p:cNvPr id="17" name="Picture 16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2706835" y="1271052"/>
            <a:ext cx="3804492" cy="1132808"/>
          </a:xfrm>
          <a:prstGeom prst="rect">
            <a:avLst/>
          </a:prstGeom>
          <a:noFill/>
          <a:ln/>
          <a:effectLst/>
        </p:spPr>
      </p:pic>
      <p:sp>
        <p:nvSpPr>
          <p:cNvPr id="13" name="TextBox 12"/>
          <p:cNvSpPr txBox="1"/>
          <p:nvPr/>
        </p:nvSpPr>
        <p:spPr>
          <a:xfrm>
            <a:off x="1734530" y="3280523"/>
            <a:ext cx="74732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(VP)</a:t>
            </a:r>
            <a:endParaRPr lang="en-US" sz="2600" dirty="0"/>
          </a:p>
        </p:txBody>
      </p:sp>
      <p:pic>
        <p:nvPicPr>
          <p:cNvPr id="18" name="Picture 17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2676623" y="2977300"/>
            <a:ext cx="3864917" cy="1539342"/>
          </a:xfrm>
          <a:prstGeom prst="rect">
            <a:avLst/>
          </a:prstGeom>
          <a:noFill/>
          <a:ln/>
          <a:effectLst/>
        </p:spPr>
      </p:pic>
      <p:pic>
        <p:nvPicPr>
          <p:cNvPr id="23" name="Picture 22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2685935" y="5060622"/>
            <a:ext cx="3921706" cy="1568682"/>
          </a:xfrm>
          <a:prstGeom prst="rect">
            <a:avLst/>
          </a:prstGeom>
          <a:noFill/>
          <a:ln/>
          <a:effectLst/>
        </p:spPr>
      </p:pic>
      <p:sp>
        <p:nvSpPr>
          <p:cNvPr id="22" name="TextBox 21"/>
          <p:cNvSpPr txBox="1"/>
          <p:nvPr/>
        </p:nvSpPr>
        <p:spPr>
          <a:xfrm>
            <a:off x="1715676" y="5382698"/>
            <a:ext cx="91723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(SDP)</a:t>
            </a:r>
            <a:endParaRPr lang="en-US" sz="2600" dirty="0"/>
          </a:p>
        </p:txBody>
      </p:sp>
      <p:sp>
        <p:nvSpPr>
          <p:cNvPr id="10" name="Freeform 9"/>
          <p:cNvSpPr/>
          <p:nvPr/>
        </p:nvSpPr>
        <p:spPr>
          <a:xfrm>
            <a:off x="5043340" y="4336330"/>
            <a:ext cx="1630837" cy="249810"/>
          </a:xfrm>
          <a:custGeom>
            <a:avLst/>
            <a:gdLst>
              <a:gd name="connsiteX0" fmla="*/ 1630837 w 1630837"/>
              <a:gd name="connsiteY0" fmla="*/ 141402 h 249810"/>
              <a:gd name="connsiteX1" fmla="*/ 584462 w 1630837"/>
              <a:gd name="connsiteY1" fmla="*/ 226243 h 249810"/>
              <a:gd name="connsiteX2" fmla="*/ 0 w 1630837"/>
              <a:gd name="connsiteY2" fmla="*/ 0 h 24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0837" h="249810">
                <a:moveTo>
                  <a:pt x="1630837" y="141402"/>
                </a:moveTo>
                <a:cubicBezTo>
                  <a:pt x="1243552" y="195606"/>
                  <a:pt x="856268" y="249810"/>
                  <a:pt x="584462" y="226243"/>
                </a:cubicBezTo>
                <a:cubicBezTo>
                  <a:pt x="312656" y="202676"/>
                  <a:pt x="156328" y="101338"/>
                  <a:pt x="0" y="0"/>
                </a:cubicBezTo>
              </a:path>
            </a:pathLst>
          </a:cu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74178" y="3921550"/>
            <a:ext cx="18351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This used to be d,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but now it’s n,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because n = |V|.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  <p:bldP spid="10" grpId="0" animBg="1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NICK@YOWCMMTFUVWXY5MJ" val="3546"/>
  <p:tag name="DEFAULTDISPLAYSOURCE" val="\documentclass{article}&#10;\usepackage[texpoint]{nickstyle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ax}{\sum_{ \set{u,w} \in E } \smallfrac{1}{2} (1 - x_u x_w )}&#10;&amp; x_u &amp;\in \set{-1,1} ~~ \forall  u \in V&#10;\end{LPmax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1"/>
  <p:tag name="PICTUREFILESIZE" val="1718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$$&#10;\smallfrac{1}{2} (1-x_u x_w) = \begin{cases}&#10;0 &amp;\text{if $x_u=x_w$} \\&#10;1 &amp;\text{if $x_u \neq x_w$}&#10;\end{cases}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218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ax}{\sum_{ \set{u,w} \in E } \smallfrac{1}{2} (1 - x_u x_w )}&#10;&amp; x_u &amp;\in \set{-1,1} ~~ \forall  u \in V&#10;\end{LPmax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1"/>
  <p:tag name="PICTUREFILESIZE" val="1718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ax}{\sum_{ \set{u,w} \in E } \smallfrac{1}{2} (1 - v_u \transpose v_w )}&#10;&amp; v_u \transpose v_u &amp;= 1 &amp;\forall  u \in V \\&#10;&amp; v_u &amp;\in \bR^n  &amp;\forall  u \in V&#10;\end{LPmax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3"/>
  <p:tag name="PICTUREFILESIZE" val="2274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ax}{\sum_{ \set{u,w} \in E } \smallfrac{1}{2} (1 - X_{u,w} )}&#10;&amp; X_{u, u} &amp;= 1 &amp;\forall  u \in V \\&#10;&amp; y \transpose X y &amp;\geq 0 &amp;\forall y \in \bR^n&#10;\end{LPmax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5"/>
  <p:tag name="PICTUREFILESIZE" val="2369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ax}{\sum_{ \set{u,w} \in E } \smallfrac{1}{2} (1 - x_u x_w )}&#10;&amp; x_u &amp;\in \set{-1,1} ~~ \forall  u \in V&#10;\end{LPmax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1"/>
  <p:tag name="PICTUREFILESIZE" val="1718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ax}{\sum_{ \set{u,w} \in E } \smallfrac{1}{2} (1 - X_{u,w} )}&#10;&amp; X_{u, u} &amp;= 1 &amp;\forall  u \in V \\&#10;&amp; y \transpose X y &amp;\geq 0 &amp;\forall y \in \bR^n&#10;\end{LPmax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5"/>
  <p:tag name="PICTUREFILESIZE" val="2369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ax}{\sum_{ \set{u,w} \in E } \smallfrac{1}{2} (1 - v_u \transpose v_w )}&#10;&amp; v_u \transpose v_u &amp;= 1 &amp;\forall  u \in V \\&#10;&amp; v_u &amp;\in \bR^n  &amp;\forall  u \in V&#10;\end{LPmax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3"/>
  <p:tag name="PICTUREFILESIZE" val="2274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$$&#10;x_u = \begin{cases}&#10;1 &amp;\text{if $a \transpose v_u \geq 0$} \\&#10;0 &amp;\text{if $a \transpose v_u &lt; 0$}&#10;\end{cases}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1053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$$&#10;\prob{ \text{edge $\set{u,w}$ cut} } = \frac{\arccos( v_u \transpose v_w )}{\pi}.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342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$$&#10;\prob{ \text{edge $\set{u,w}$ cut} } = \frac{\arccos( v_u \transpose v_w )}{\pi}.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342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newcommand{\sign}{\operatorname{sign}}&#10;\begin{document}&#10;\begin{align*}&#10;&amp;\prob{ \text{edge $\set{u,w}$ cut} } \\&#10;&amp;~= \prob{ \text{ exactly one of $u,w$ is in $U$ } } \\&#10;&amp;~= \prob{ \sign(a \transpose v_u) \neq \sign(a \transpose v_w)  }&#10;\end{align*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2742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newcommand{\sign}{\operatorname{sign}}&#10;\begin{document}&#10;\begin{align*}&#10;\prob{ \text{red line lies between $v_u$ and $v_w$}  } = \frac{2\theta}{2\pi}&#10;\end{align*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298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$$&#10;\prob{ \text{edge $\set{u,w}$ cut} } = \frac{\arccos( v_u \transpose v_w )}{\pi}.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342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newcommand{\sign}{\operatorname{sign}}&#10;\begin{document}&#10;\begin{align*}&#10;&amp;\prob{ \text{edge $\set{u,w}$ cut} } \\&#10;&amp;~= \prob{ \text{ exactly one of $u,w$ is in $U$ } } \\&#10;&amp;~= \prob{ \sign(a \transpose v_u) \neq \sign(a \transpose v_w)  }&#10;\end{align*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2742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newcommand{\sign}{\operatorname{sign}}&#10;\begin{document}&#10;\begin{align*}&#10;\prob{ \text{red line lies between $v_u$ and $v_w$}  } = \frac{2\theta}{2\pi}&#10;\end{align*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298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$$&#10;\theta = \arccos( v_u \transpose v_w )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607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newcommand{\sign}{\operatorname{sign}}&#10;\begin{document}&#10;\begin{align*}&#10;\prob{ \text{edge $\set{u,w}$ cut} } &#10;= \frac{\theta}{\pi}.&#10;\end{align*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896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$$&#10;\frac{\arccos( x )}{\pi} \geq 0.878 \cdot \frac{1-x}{2}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86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$$&#10;\prob{ \text{edge $\set{u,w}$ cut} } = \frac{\arccos( v_u \transpose v_w )}{\pi}.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342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ax}{c \transpose x}&#10;&amp;A x = b  \\&#10;&amp; y \transpose X y \geq 0 ~\:\forall y \in \bR^d&#10;\end{LPmax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12"/>
  <p:tag name="PICTUREFILESIZE" val="1418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$$&#10;\frac{\arccos( x )}{\pi} \geq 0.878 \cdot \frac{1-x}{2}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86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$$&#10;\prob{ \text{edge $\set{u,w}$ cut} } = \frac{\arccos( v_u \transpose v_w )}{\pi}.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342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align*}&#10;\expect{ \text{\# cut edges} }&#10;~&amp;= \sum_{\set{u,w} \in E} \prob{ \text{edge $\set{u,w}$ cut} } \\&#10;~&amp;= \sum_{\set{u,w} \in E} \frac{ \arccos( v_u \transpose v_w ) }{ \pi } \\&#10;~&amp;\geq 0.878 \sum_{\set{u,w} \in E} \smallfrac{1}{2} (1- v_u \transpose v_w ) \\&#10;~&amp;= 0.878 \cdot (\text{SDP optimal value})&#10;\end{align*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4980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align*}&#10;\expect{ \text{\# cut edges} }&#10;~&amp;= \sum_{\set{u,w} \in E} \prob{ \text{edge $\set{u,w}$ cut} } \\&#10;~&amp;= \sum_{\set{u,w} \in E} \frac{ \arccos( v_u \transpose v_w ) }{ \pi } \\&#10;~&amp;\geq 0.878 \sum_{\set{u,w} \in E} \smallfrac{1}{2} (1- v_u \transpose v_w ) \\&#10;~&amp;= 0.878 \cdot (\text{SDP optimal value})&#10;\end{align*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4980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ax}{c \transpose x}&#10;&amp;A x = b  \\&#10;&amp; y \transpose X y \geq 0 ~\:\forall y \in \bR^d&#10;\end{LPmax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12"/>
  <p:tag name="PICTUREFILESIZE" val="1418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ax}{\sum_{i=1}^d \sum_{j=1}^d c_{i,j} v_i \transpose v_j}&#10;&amp; \sum_{i=1}^d \sum_{j=1}^d a_{i,j,k} v_i \transpose v_j &amp;= b_k  &amp; \forall k=1,\ldots, m \\&#10;&amp; v_1, \ldots, v_d &amp;\in \bR^d&#10;\end{LPmax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08"/>
  <p:tag name="PICTUREFILESIZE" val="3611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ax}{\sum_{i=1}^d \sum_{j=1}^d c_{i,j} x_i x_j}&#10;&amp; \sum_{i=1}^d \sum_{j=1}^d a_{i,j,k} x_i x_j &amp;= b_k  &amp; \forall k=1,\ldots, m \\&#10;&amp; x_1, \ldots, x_d &amp;\in \set{-1,1}&#10;\end{LPmax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28"/>
  <p:tag name="PICTUREFILESIZE" val="3763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ax}{\sum_{i=1}^d c_i x_i }&#10;&amp; \sum_{i=1}^d a_{i,k} x_i &amp;= b_k  &amp; \forall k=1,\ldots, m \\&#10;&amp; x_1, \ldots, x_d &amp;\in \set{0,1}&#10;\end{LPmax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88"/>
  <p:tag name="PICTUREFILESIZE" val="3026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ax}{\sum_{i=1}^{d} \sum_{j=1}^{d} c_{i,j} x_i x_j}&#10;&amp; \sum_{i=1}^{d} \sum_{j=1}^{d} a_{i,j,k} x_i x_j &amp;= b_k  &amp; \forall k=1,\ldots, m \\&#10;&amp; x_1, \ldots, x_d &amp;\in \set{-1,1}&#10;\end{LPmax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28"/>
  <p:tag name="PICTUREFILESIZE" val="3763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ax}{\sum_{i=1}^d \sum_{j=1}^d c_{i,j} v_i \transpose v_j}&#10;&amp; \sum_{i=1}^d \sum_{j=1}^d a_{i,j,k} v_i \transpose v_j &amp;= b_k  &amp; \forall k=1,\ldots, m \\&#10;&amp; v_i \transpose v_i &amp;=1 &amp;\forall i=1,\ldots, d \\&#10;&amp; v_1, \ldots, v_d &amp;\in \bR^d&#10;\end{LPmax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08"/>
  <p:tag name="PICTUREFILESIZE" val="4264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17817</TotalTime>
  <Words>849</Words>
  <Application>Microsoft Office PowerPoint</Application>
  <PresentationFormat>On-screen Show (4:3)</PresentationFormat>
  <Paragraphs>283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41" baseType="lpstr">
      <vt:lpstr>Arial</vt:lpstr>
      <vt:lpstr>Calibri</vt:lpstr>
      <vt:lpstr>CMR10</vt:lpstr>
      <vt:lpstr>CMMI10</vt:lpstr>
      <vt:lpstr>CMSY10ORIG</vt:lpstr>
      <vt:lpstr>CMSS8</vt:lpstr>
      <vt:lpstr>CMMI7</vt:lpstr>
      <vt:lpstr>CMEX10</vt:lpstr>
      <vt:lpstr>CMR7</vt:lpstr>
      <vt:lpstr>MSBM10</vt:lpstr>
      <vt:lpstr>CMSY7</vt:lpstr>
      <vt:lpstr>CMMI5</vt:lpstr>
      <vt:lpstr>cmsy10</vt:lpstr>
      <vt:lpstr>Wingdings</vt:lpstr>
      <vt:lpstr>Symbol</vt:lpstr>
      <vt:lpstr>msam10</vt:lpstr>
      <vt:lpstr>Lucida Console</vt:lpstr>
      <vt:lpstr>Office Theme</vt:lpstr>
      <vt:lpstr>C&amp;O 355 Lecture 24</vt:lpstr>
      <vt:lpstr>Topics</vt:lpstr>
      <vt:lpstr>Semidefinite Programs</vt:lpstr>
      <vt:lpstr>PSD matrices ´ Vectors in Rd</vt:lpstr>
      <vt:lpstr>Vector Programs</vt:lpstr>
      <vt:lpstr>Integer Programs</vt:lpstr>
      <vt:lpstr>QIPs &amp; Vector Programs</vt:lpstr>
      <vt:lpstr>QIP for Max Cut</vt:lpstr>
      <vt:lpstr>VP &amp; SDP for Max Cut</vt:lpstr>
      <vt:lpstr>QIP vs SDP</vt:lpstr>
      <vt:lpstr>Our Game Plan</vt:lpstr>
      <vt:lpstr>The Goemans-Williamson Algorithm</vt:lpstr>
      <vt:lpstr>The Goemans-Williamson Algorithm</vt:lpstr>
      <vt:lpstr>The Goemans-Williamson Algorithm</vt:lpstr>
      <vt:lpstr>Analysis of Algorithm</vt:lpstr>
      <vt:lpstr>Slide 16</vt:lpstr>
      <vt:lpstr>Slide 17</vt:lpstr>
      <vt:lpstr>Slide 18</vt:lpstr>
      <vt:lpstr>Slide 19</vt:lpstr>
      <vt:lpstr>Slide 20</vt:lpstr>
      <vt:lpstr>Slide 21</vt:lpstr>
      <vt:lpstr>Matlab Example</vt:lpstr>
      <vt:lpstr>Puzzle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Nick</dc:creator>
  <cp:lastModifiedBy>Nick</cp:lastModifiedBy>
  <cp:revision>1470</cp:revision>
  <dcterms:created xsi:type="dcterms:W3CDTF">2009-09-16T13:05:29Z</dcterms:created>
  <dcterms:modified xsi:type="dcterms:W3CDTF">2009-12-03T17:41:17Z</dcterms:modified>
</cp:coreProperties>
</file>