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5"/>
  </p:notesMasterIdLst>
  <p:sldIdLst>
    <p:sldId id="256" r:id="rId2"/>
    <p:sldId id="414" r:id="rId3"/>
    <p:sldId id="415" r:id="rId4"/>
    <p:sldId id="416" r:id="rId5"/>
    <p:sldId id="417" r:id="rId6"/>
    <p:sldId id="425" r:id="rId7"/>
    <p:sldId id="424" r:id="rId8"/>
    <p:sldId id="448" r:id="rId9"/>
    <p:sldId id="451" r:id="rId10"/>
    <p:sldId id="450" r:id="rId11"/>
    <p:sldId id="419" r:id="rId12"/>
    <p:sldId id="422" r:id="rId13"/>
    <p:sldId id="423" r:id="rId14"/>
    <p:sldId id="430" r:id="rId15"/>
    <p:sldId id="431" r:id="rId16"/>
    <p:sldId id="432" r:id="rId17"/>
    <p:sldId id="427" r:id="rId18"/>
    <p:sldId id="428" r:id="rId19"/>
    <p:sldId id="429" r:id="rId20"/>
    <p:sldId id="433" r:id="rId21"/>
    <p:sldId id="444" r:id="rId22"/>
    <p:sldId id="443" r:id="rId23"/>
    <p:sldId id="445" r:id="rId24"/>
    <p:sldId id="447" r:id="rId25"/>
    <p:sldId id="434" r:id="rId26"/>
    <p:sldId id="435" r:id="rId27"/>
    <p:sldId id="436" r:id="rId28"/>
    <p:sldId id="437" r:id="rId29"/>
    <p:sldId id="438" r:id="rId30"/>
    <p:sldId id="439" r:id="rId31"/>
    <p:sldId id="440" r:id="rId32"/>
    <p:sldId id="442" r:id="rId33"/>
    <p:sldId id="446" r:id="rId34"/>
  </p:sldIdLst>
  <p:sldSz cx="9144000" cy="6858000" type="screen4x3"/>
  <p:notesSz cx="6858000" cy="9144000"/>
  <p:embeddedFontLst>
    <p:embeddedFont>
      <p:font typeface="Calibri" pitchFamily="34" charset="0"/>
      <p:regular r:id="rId36"/>
      <p:bold r:id="rId37"/>
      <p:italic r:id="rId38"/>
      <p:boldItalic r:id="rId39"/>
    </p:embeddedFont>
    <p:embeddedFont>
      <p:font typeface="CMR10" pitchFamily="34" charset="0"/>
      <p:regular r:id="rId40"/>
    </p:embeddedFont>
    <p:embeddedFont>
      <p:font typeface="CMMI10" pitchFamily="34" charset="0"/>
      <p:regular r:id="rId41"/>
    </p:embeddedFont>
    <p:embeddedFont>
      <p:font typeface="CMSY10ORIG" pitchFamily="34" charset="0"/>
      <p:regular r:id="rId42"/>
    </p:embeddedFont>
    <p:embeddedFont>
      <p:font typeface="CMSS8" pitchFamily="34" charset="0"/>
      <p:regular r:id="rId43"/>
    </p:embeddedFont>
    <p:embeddedFont>
      <p:font typeface="CMMI7" pitchFamily="34" charset="0"/>
      <p:regular r:id="rId44"/>
    </p:embeddedFont>
    <p:embeddedFont>
      <p:font typeface="CMEX10" pitchFamily="34" charset="0"/>
      <p:regular r:id="rId45"/>
    </p:embeddedFont>
    <p:embeddedFont>
      <p:font typeface="CMR7" pitchFamily="34" charset="0"/>
      <p:regular r:id="rId46"/>
    </p:embeddedFont>
    <p:embeddedFont>
      <p:font typeface="MSBM10" pitchFamily="34" charset="0"/>
      <p:regular r:id="rId47"/>
    </p:embeddedFont>
    <p:embeddedFont>
      <p:font typeface="CMSY7" pitchFamily="34" charset="0"/>
      <p:regular r:id="rId48"/>
    </p:embeddedFont>
    <p:embeddedFont>
      <p:font typeface="CMMI5" pitchFamily="34" charset="0"/>
      <p:regular r:id="rId49"/>
    </p:embeddedFont>
    <p:embeddedFont>
      <p:font typeface="cmsy10" pitchFamily="34" charset="0"/>
      <p:regular r:id="rId50"/>
    </p:embeddedFont>
    <p:embeddedFont>
      <p:font typeface="msam10" pitchFamily="34" charset="0"/>
      <p:regular r:id="rId51"/>
    </p:embeddedFont>
  </p:embeddedFontLst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D6D"/>
    <a:srgbClr val="FF3300"/>
    <a:srgbClr val="FFFF99"/>
    <a:srgbClr val="AFDC7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1" autoAdjust="0"/>
    <p:restoredTop sz="88732" autoAdjust="0"/>
  </p:normalViewPr>
  <p:slideViewPr>
    <p:cSldViewPr snapToGrid="0">
      <p:cViewPr varScale="1">
        <p:scale>
          <a:sx n="97" d="100"/>
          <a:sy n="9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font" Target="fonts/font15.fntdata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49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schemas.openxmlformats.org/officeDocument/2006/relationships/font" Target="fonts/font13.fntdata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16.fntdata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9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229600" cy="5614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13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8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19880" y="2585884"/>
            <a:ext cx="4044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The natural integer program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19883" y="4473678"/>
            <a:ext cx="743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This IP </a:t>
            </a:r>
            <a:r>
              <a:rPr lang="en-US" sz="2400" b="1" dirty="0" smtClean="0">
                <a:solidFill>
                  <a:srgbClr val="FF0000"/>
                </a:solidFill>
              </a:rPr>
              <a:t>can</a:t>
            </a:r>
            <a:r>
              <a:rPr lang="en-US" sz="2400" dirty="0" smtClean="0"/>
              <a:t> be efficiently solved, in many different ways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0507" y="786642"/>
            <a:ext cx="8229600" cy="1907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Max-Weight Perfect Matching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Given bipartite graph G=(V, E). Every edge e has a weight w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maximum-weight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perfect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every vertex has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exactly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incident edge in 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44604" y="3116371"/>
            <a:ext cx="5974303" cy="1236500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Minimum s-t Cut in a Graph</a:t>
            </a:r>
            <a:r>
              <a:rPr lang="en-US" sz="2800" dirty="0" smtClean="0">
                <a:solidFill>
                  <a:srgbClr val="FF0000"/>
                </a:solidFill>
              </a:rPr>
              <a:t>		 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(from Lecture 12)</a:t>
            </a:r>
          </a:p>
          <a:p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2" y="1268359"/>
            <a:ext cx="8391832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G=(V,E) be a graph. Fix two vertices s,t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s-t cut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such that, if you delete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 s and t are disconnected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i.e., there is no s-t path in G\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(V,E\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80853" y="356911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31691" y="435569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80853" y="532909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23072" y="431636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8246" y="519144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078" y="424754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1974" y="360844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1303" y="436553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9625" y="506362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13522" y="4277041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70038" y="4109889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9832" y="4001734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3" name="Straight Connector 22"/>
          <p:cNvCxnSpPr>
            <a:stCxn id="38" idx="7"/>
            <a:endCxn id="11" idx="3"/>
          </p:cNvCxnSpPr>
          <p:nvPr/>
        </p:nvCxnSpPr>
        <p:spPr>
          <a:xfrm rot="5400000" flipH="1" flipV="1">
            <a:off x="1964519" y="3439363"/>
            <a:ext cx="682294" cy="119357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14" idx="1"/>
          </p:cNvCxnSpPr>
          <p:nvPr/>
        </p:nvCxnSpPr>
        <p:spPr>
          <a:xfrm>
            <a:off x="3028337" y="3642859"/>
            <a:ext cx="916334" cy="69510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8" idx="6"/>
            <a:endCxn id="12" idx="2"/>
          </p:cNvCxnSpPr>
          <p:nvPr/>
        </p:nvCxnSpPr>
        <p:spPr>
          <a:xfrm>
            <a:off x="1730479" y="4429439"/>
            <a:ext cx="110121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4" idx="2"/>
          </p:cNvCxnSpPr>
          <p:nvPr/>
        </p:nvCxnSpPr>
        <p:spPr>
          <a:xfrm flipV="1">
            <a:off x="2979175" y="4390111"/>
            <a:ext cx="943897" cy="3932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8" idx="5"/>
            <a:endCxn id="13" idx="2"/>
          </p:cNvCxnSpPr>
          <p:nvPr/>
        </p:nvCxnSpPr>
        <p:spPr>
          <a:xfrm rot="16200000" flipH="1">
            <a:off x="1834240" y="4356221"/>
            <a:ext cx="921252" cy="117197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4"/>
          </p:cNvCxnSpPr>
          <p:nvPr/>
        </p:nvCxnSpPr>
        <p:spPr>
          <a:xfrm flipV="1">
            <a:off x="3028337" y="4463853"/>
            <a:ext cx="968477" cy="9389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6"/>
            <a:endCxn id="16" idx="2"/>
          </p:cNvCxnSpPr>
          <p:nvPr/>
        </p:nvCxnSpPr>
        <p:spPr>
          <a:xfrm flipV="1">
            <a:off x="4070556" y="4321286"/>
            <a:ext cx="1317522" cy="6882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6"/>
            <a:endCxn id="15" idx="2"/>
          </p:cNvCxnSpPr>
          <p:nvPr/>
        </p:nvCxnSpPr>
        <p:spPr>
          <a:xfrm flipV="1">
            <a:off x="3028337" y="5265182"/>
            <a:ext cx="2349909" cy="1376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7"/>
            <a:endCxn id="17" idx="1"/>
          </p:cNvCxnSpPr>
          <p:nvPr/>
        </p:nvCxnSpPr>
        <p:spPr>
          <a:xfrm rot="5400000" flipH="1" flipV="1">
            <a:off x="5614220" y="3529790"/>
            <a:ext cx="639096" cy="83961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6"/>
            <a:endCxn id="18" idx="2"/>
          </p:cNvCxnSpPr>
          <p:nvPr/>
        </p:nvCxnSpPr>
        <p:spPr>
          <a:xfrm>
            <a:off x="5535562" y="4321286"/>
            <a:ext cx="835741" cy="1179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6"/>
            <a:endCxn id="19" idx="2"/>
          </p:cNvCxnSpPr>
          <p:nvPr/>
        </p:nvCxnSpPr>
        <p:spPr>
          <a:xfrm flipV="1">
            <a:off x="5525730" y="5137364"/>
            <a:ext cx="943895" cy="1278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  <a:endCxn id="18" idx="4"/>
          </p:cNvCxnSpPr>
          <p:nvPr/>
        </p:nvCxnSpPr>
        <p:spPr>
          <a:xfrm rot="5400000" flipH="1" flipV="1">
            <a:off x="5624577" y="4392571"/>
            <a:ext cx="700023" cy="94091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20" idx="2"/>
          </p:cNvCxnSpPr>
          <p:nvPr/>
        </p:nvCxnSpPr>
        <p:spPr>
          <a:xfrm>
            <a:off x="6479458" y="3682190"/>
            <a:ext cx="934064" cy="66859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6"/>
            <a:endCxn id="20" idx="2"/>
          </p:cNvCxnSpPr>
          <p:nvPr/>
        </p:nvCxnSpPr>
        <p:spPr>
          <a:xfrm flipV="1">
            <a:off x="6518787" y="4350783"/>
            <a:ext cx="894735" cy="88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6"/>
            <a:endCxn id="20" idx="3"/>
          </p:cNvCxnSpPr>
          <p:nvPr/>
        </p:nvCxnSpPr>
        <p:spPr>
          <a:xfrm flipV="1">
            <a:off x="6617109" y="4402926"/>
            <a:ext cx="818012" cy="73443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582995" y="4355697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Minimum s-t Cut in a Graph</a:t>
            </a:r>
            <a:r>
              <a:rPr lang="en-US" sz="2800" dirty="0" smtClean="0">
                <a:solidFill>
                  <a:srgbClr val="FF0000"/>
                </a:solidFill>
              </a:rPr>
              <a:t>		 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(from Lecture 12)</a:t>
            </a:r>
          </a:p>
          <a:p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2" y="1268359"/>
            <a:ext cx="8391832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G=(V,E) be a graph. Fix two vertices s,t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s-t cut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such that, if you delete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 s and t are disconnected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i.e., there is no s-t path in G\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(V,E\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880853" y="356911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31691" y="4355693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880853" y="532908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23072" y="431636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78246" y="5191435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88078" y="424753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31974" y="3608443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371303" y="436552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469625" y="506361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413522" y="4277036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70038" y="4109884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9832" y="4001729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51" name="Straight Connector 50"/>
          <p:cNvCxnSpPr>
            <a:stCxn id="66" idx="7"/>
            <a:endCxn id="39" idx="3"/>
          </p:cNvCxnSpPr>
          <p:nvPr/>
        </p:nvCxnSpPr>
        <p:spPr>
          <a:xfrm rot="5400000" flipH="1" flipV="1">
            <a:off x="1964519" y="3439358"/>
            <a:ext cx="682294" cy="119357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9" idx="6"/>
            <a:endCxn id="42" idx="1"/>
          </p:cNvCxnSpPr>
          <p:nvPr/>
        </p:nvCxnSpPr>
        <p:spPr>
          <a:xfrm>
            <a:off x="3028337" y="3642854"/>
            <a:ext cx="916334" cy="69510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66" idx="6"/>
            <a:endCxn id="40" idx="2"/>
          </p:cNvCxnSpPr>
          <p:nvPr/>
        </p:nvCxnSpPr>
        <p:spPr>
          <a:xfrm>
            <a:off x="1730479" y="4429434"/>
            <a:ext cx="110121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6"/>
            <a:endCxn id="42" idx="2"/>
          </p:cNvCxnSpPr>
          <p:nvPr/>
        </p:nvCxnSpPr>
        <p:spPr>
          <a:xfrm flipV="1">
            <a:off x="2979175" y="4390106"/>
            <a:ext cx="943897" cy="3932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6" idx="5"/>
            <a:endCxn id="41" idx="2"/>
          </p:cNvCxnSpPr>
          <p:nvPr/>
        </p:nvCxnSpPr>
        <p:spPr>
          <a:xfrm rot="16200000" flipH="1">
            <a:off x="1834240" y="4356216"/>
            <a:ext cx="921252" cy="117197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1" idx="6"/>
            <a:endCxn id="42" idx="4"/>
          </p:cNvCxnSpPr>
          <p:nvPr/>
        </p:nvCxnSpPr>
        <p:spPr>
          <a:xfrm flipV="1">
            <a:off x="3028337" y="4463848"/>
            <a:ext cx="968477" cy="9389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2" idx="6"/>
            <a:endCxn id="44" idx="2"/>
          </p:cNvCxnSpPr>
          <p:nvPr/>
        </p:nvCxnSpPr>
        <p:spPr>
          <a:xfrm flipV="1">
            <a:off x="4070556" y="4321281"/>
            <a:ext cx="1317522" cy="68825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1" idx="6"/>
            <a:endCxn id="43" idx="2"/>
          </p:cNvCxnSpPr>
          <p:nvPr/>
        </p:nvCxnSpPr>
        <p:spPr>
          <a:xfrm flipV="1">
            <a:off x="3028337" y="5265177"/>
            <a:ext cx="2349909" cy="13765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4" idx="7"/>
            <a:endCxn id="45" idx="1"/>
          </p:cNvCxnSpPr>
          <p:nvPr/>
        </p:nvCxnSpPr>
        <p:spPr>
          <a:xfrm rot="5400000" flipH="1" flipV="1">
            <a:off x="5614220" y="3529785"/>
            <a:ext cx="639096" cy="83961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4" idx="6"/>
            <a:endCxn id="46" idx="2"/>
          </p:cNvCxnSpPr>
          <p:nvPr/>
        </p:nvCxnSpPr>
        <p:spPr>
          <a:xfrm>
            <a:off x="5535562" y="4321281"/>
            <a:ext cx="835741" cy="1179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3" idx="6"/>
            <a:endCxn id="47" idx="2"/>
          </p:cNvCxnSpPr>
          <p:nvPr/>
        </p:nvCxnSpPr>
        <p:spPr>
          <a:xfrm flipV="1">
            <a:off x="5525730" y="5137359"/>
            <a:ext cx="943895" cy="1278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3" idx="7"/>
            <a:endCxn id="46" idx="4"/>
          </p:cNvCxnSpPr>
          <p:nvPr/>
        </p:nvCxnSpPr>
        <p:spPr>
          <a:xfrm rot="5400000" flipH="1" flipV="1">
            <a:off x="5624577" y="4392566"/>
            <a:ext cx="700023" cy="94091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5" idx="6"/>
            <a:endCxn id="48" idx="2"/>
          </p:cNvCxnSpPr>
          <p:nvPr/>
        </p:nvCxnSpPr>
        <p:spPr>
          <a:xfrm>
            <a:off x="6479458" y="3682185"/>
            <a:ext cx="934064" cy="66859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6" idx="6"/>
            <a:endCxn id="48" idx="2"/>
          </p:cNvCxnSpPr>
          <p:nvPr/>
        </p:nvCxnSpPr>
        <p:spPr>
          <a:xfrm flipV="1">
            <a:off x="6518787" y="4350778"/>
            <a:ext cx="894735" cy="88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7" idx="6"/>
            <a:endCxn id="48" idx="3"/>
          </p:cNvCxnSpPr>
          <p:nvPr/>
        </p:nvCxnSpPr>
        <p:spPr>
          <a:xfrm flipV="1">
            <a:off x="6617109" y="4402921"/>
            <a:ext cx="818012" cy="73443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1582995" y="4355692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946788" y="5712542"/>
            <a:ext cx="5264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These edges are a </a:t>
            </a:r>
            <a:r>
              <a:rPr lang="en-US" sz="2800" b="1" dirty="0" smtClean="0">
                <a:solidFill>
                  <a:srgbClr val="FF0000"/>
                </a:solidFill>
              </a:rPr>
              <a:t>minimum</a:t>
            </a:r>
            <a:r>
              <a:rPr lang="en-US" sz="2800" dirty="0" smtClean="0">
                <a:solidFill>
                  <a:srgbClr val="FF0000"/>
                </a:solidFill>
              </a:rPr>
              <a:t> s-t cut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6890" y="4153087"/>
            <a:ext cx="4090220" cy="199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Minimum s-t Cut in a Graph</a:t>
            </a:r>
            <a:r>
              <a:rPr lang="en-US" sz="2800" dirty="0" smtClean="0">
                <a:solidFill>
                  <a:srgbClr val="FF0000"/>
                </a:solidFill>
              </a:rPr>
              <a:t>		 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(from Lecture 12)</a:t>
            </a:r>
          </a:p>
          <a:p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2" y="1268359"/>
            <a:ext cx="8391832" cy="295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G=(V,E) be a graph. Fix two vertices s,t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s-t cut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such that, if you delete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 s and t are disconnected</a:t>
            </a:r>
            <a:r>
              <a:rPr lang="en-US" sz="28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Want to find an s-t cut of minimum cardinality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Write a (very big!) integer program. Make variable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e</a:t>
            </a:r>
            <a:r>
              <a:rPr lang="en-US" sz="2800" dirty="0" smtClean="0"/>
              <a:t> for every e 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 E. Let </a:t>
            </a:r>
            <a:r>
              <a:rPr lang="en-US" sz="2800" dirty="0" smtClean="0">
                <a:latin typeface="cmsy10"/>
              </a:rPr>
              <a:t>P</a:t>
            </a:r>
            <a:r>
              <a:rPr lang="en-US" sz="2800" dirty="0" smtClean="0"/>
              <a:t> be set of all s-t paths.</a:t>
            </a:r>
            <a:endParaRPr lang="en-US" sz="2800" dirty="0" smtClean="0">
              <a:latin typeface="cmsy1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19883" y="6096000"/>
            <a:ext cx="8524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This IP </a:t>
            </a:r>
            <a:r>
              <a:rPr lang="en-US" sz="2800" b="1" dirty="0" smtClean="0">
                <a:solidFill>
                  <a:srgbClr val="FF0000"/>
                </a:solidFill>
              </a:rPr>
              <a:t>can</a:t>
            </a:r>
            <a:r>
              <a:rPr lang="en-US" sz="2800" dirty="0" smtClean="0"/>
              <a:t> be efficiently solved, in many different ways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Shortest Paths in a Digraph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1268359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G=(V,A) be a directed graph. Every arc a has a </a:t>
            </a:r>
            <a:r>
              <a:rPr lang="en-US" sz="2800" dirty="0" smtClean="0"/>
              <a:t>“length”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Given two vertices s and t,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find a path from s to t of minimum total length.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80853" y="337247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31691" y="415905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80853" y="513245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23072" y="411972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8246" y="499480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078" y="405090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1974" y="341180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1303" y="416889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9625" y="486698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11" idx="3"/>
          </p:cNvCxnSpPr>
          <p:nvPr/>
        </p:nvCxnSpPr>
        <p:spPr>
          <a:xfrm rot="5400000" flipH="1" flipV="1">
            <a:off x="1964519" y="3242723"/>
            <a:ext cx="682294" cy="11935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14" idx="1"/>
          </p:cNvCxnSpPr>
          <p:nvPr/>
        </p:nvCxnSpPr>
        <p:spPr>
          <a:xfrm>
            <a:off x="3028337" y="3446219"/>
            <a:ext cx="916334" cy="69510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2" idx="2"/>
          </p:cNvCxnSpPr>
          <p:nvPr/>
        </p:nvCxnSpPr>
        <p:spPr>
          <a:xfrm>
            <a:off x="1730479" y="4232799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4" idx="2"/>
          </p:cNvCxnSpPr>
          <p:nvPr/>
        </p:nvCxnSpPr>
        <p:spPr>
          <a:xfrm flipV="1">
            <a:off x="2979175" y="4193471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3" idx="2"/>
          </p:cNvCxnSpPr>
          <p:nvPr/>
        </p:nvCxnSpPr>
        <p:spPr>
          <a:xfrm rot="16200000" flipH="1">
            <a:off x="1834240" y="4159581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4"/>
          </p:cNvCxnSpPr>
          <p:nvPr/>
        </p:nvCxnSpPr>
        <p:spPr>
          <a:xfrm flipV="1">
            <a:off x="3028337" y="4267213"/>
            <a:ext cx="968477" cy="938981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6"/>
            <a:endCxn id="16" idx="2"/>
          </p:cNvCxnSpPr>
          <p:nvPr/>
        </p:nvCxnSpPr>
        <p:spPr>
          <a:xfrm flipV="1">
            <a:off x="4070556" y="4124646"/>
            <a:ext cx="1317522" cy="688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6"/>
            <a:endCxn id="15" idx="2"/>
          </p:cNvCxnSpPr>
          <p:nvPr/>
        </p:nvCxnSpPr>
        <p:spPr>
          <a:xfrm flipV="1">
            <a:off x="3028337" y="5068542"/>
            <a:ext cx="2349909" cy="13765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7"/>
            <a:endCxn id="17" idx="3"/>
          </p:cNvCxnSpPr>
          <p:nvPr/>
        </p:nvCxnSpPr>
        <p:spPr>
          <a:xfrm rot="5400000" flipH="1" flipV="1">
            <a:off x="5666363" y="3385293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6"/>
            <a:endCxn id="18" idx="2"/>
          </p:cNvCxnSpPr>
          <p:nvPr/>
        </p:nvCxnSpPr>
        <p:spPr>
          <a:xfrm>
            <a:off x="5535562" y="4124646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6"/>
            <a:endCxn id="19" idx="2"/>
          </p:cNvCxnSpPr>
          <p:nvPr/>
        </p:nvCxnSpPr>
        <p:spPr>
          <a:xfrm flipV="1">
            <a:off x="5525730" y="4940724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  <a:endCxn id="18" idx="4"/>
          </p:cNvCxnSpPr>
          <p:nvPr/>
        </p:nvCxnSpPr>
        <p:spPr>
          <a:xfrm rot="5400000" flipH="1" flipV="1">
            <a:off x="5624577" y="4195931"/>
            <a:ext cx="700023" cy="9409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56" idx="1"/>
          </p:cNvCxnSpPr>
          <p:nvPr/>
        </p:nvCxnSpPr>
        <p:spPr>
          <a:xfrm>
            <a:off x="6479458" y="3485550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6"/>
          </p:cNvCxnSpPr>
          <p:nvPr/>
        </p:nvCxnSpPr>
        <p:spPr>
          <a:xfrm flipV="1">
            <a:off x="6518787" y="4154143"/>
            <a:ext cx="894735" cy="8849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6"/>
          </p:cNvCxnSpPr>
          <p:nvPr/>
        </p:nvCxnSpPr>
        <p:spPr>
          <a:xfrm flipV="1">
            <a:off x="6617109" y="4206286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2425" y="3382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57367" y="46604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52335" y="37460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90451" y="34904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46786" y="46899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10580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5483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21908" y="3490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2694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49727" y="4454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46837" y="46506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40358" y="42966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83043" y="3392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4036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83973" y="44245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170038" y="3913249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9832" y="3805094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413522" y="4080396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582995" y="4159052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Shortest Paths in a Digraph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1268359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G=(V,A) be a directed graph. Every arc a has a </a:t>
            </a:r>
            <a:r>
              <a:rPr lang="en-US" sz="2800" dirty="0" smtClean="0"/>
              <a:t>“length”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Given two vertices s and t,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find a path from s to t of minimum total length.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80853" y="337247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31691" y="415905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80853" y="513245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23072" y="411972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8246" y="499480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078" y="405090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1974" y="341180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1303" y="416889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9625" y="486698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11" idx="3"/>
          </p:cNvCxnSpPr>
          <p:nvPr/>
        </p:nvCxnSpPr>
        <p:spPr>
          <a:xfrm rot="5400000" flipH="1" flipV="1">
            <a:off x="1964519" y="3242723"/>
            <a:ext cx="682294" cy="119357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14" idx="1"/>
          </p:cNvCxnSpPr>
          <p:nvPr/>
        </p:nvCxnSpPr>
        <p:spPr>
          <a:xfrm>
            <a:off x="3028337" y="3446219"/>
            <a:ext cx="916334" cy="695109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2" idx="2"/>
          </p:cNvCxnSpPr>
          <p:nvPr/>
        </p:nvCxnSpPr>
        <p:spPr>
          <a:xfrm>
            <a:off x="1730479" y="4232799"/>
            <a:ext cx="1101212" cy="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4" idx="2"/>
          </p:cNvCxnSpPr>
          <p:nvPr/>
        </p:nvCxnSpPr>
        <p:spPr>
          <a:xfrm flipV="1">
            <a:off x="2979175" y="4193471"/>
            <a:ext cx="943897" cy="39329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3" idx="2"/>
          </p:cNvCxnSpPr>
          <p:nvPr/>
        </p:nvCxnSpPr>
        <p:spPr>
          <a:xfrm rot="16200000" flipH="1">
            <a:off x="1834240" y="4159581"/>
            <a:ext cx="921252" cy="1171973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4"/>
          </p:cNvCxnSpPr>
          <p:nvPr/>
        </p:nvCxnSpPr>
        <p:spPr>
          <a:xfrm flipV="1">
            <a:off x="3028337" y="4267213"/>
            <a:ext cx="968477" cy="938981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6"/>
            <a:endCxn id="16" idx="2"/>
          </p:cNvCxnSpPr>
          <p:nvPr/>
        </p:nvCxnSpPr>
        <p:spPr>
          <a:xfrm flipV="1">
            <a:off x="4070556" y="4124646"/>
            <a:ext cx="1317522" cy="688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6"/>
            <a:endCxn id="15" idx="2"/>
          </p:cNvCxnSpPr>
          <p:nvPr/>
        </p:nvCxnSpPr>
        <p:spPr>
          <a:xfrm flipV="1">
            <a:off x="3028337" y="5068542"/>
            <a:ext cx="2349909" cy="13765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7"/>
            <a:endCxn id="17" idx="3"/>
          </p:cNvCxnSpPr>
          <p:nvPr/>
        </p:nvCxnSpPr>
        <p:spPr>
          <a:xfrm rot="5400000" flipH="1" flipV="1">
            <a:off x="5666363" y="3385293"/>
            <a:ext cx="534810" cy="83961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6"/>
            <a:endCxn id="18" idx="2"/>
          </p:cNvCxnSpPr>
          <p:nvPr/>
        </p:nvCxnSpPr>
        <p:spPr>
          <a:xfrm>
            <a:off x="5535562" y="4124646"/>
            <a:ext cx="835741" cy="1179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6"/>
            <a:endCxn id="19" idx="2"/>
          </p:cNvCxnSpPr>
          <p:nvPr/>
        </p:nvCxnSpPr>
        <p:spPr>
          <a:xfrm flipV="1">
            <a:off x="5525730" y="4940724"/>
            <a:ext cx="943895" cy="1278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  <a:endCxn id="18" idx="4"/>
          </p:cNvCxnSpPr>
          <p:nvPr/>
        </p:nvCxnSpPr>
        <p:spPr>
          <a:xfrm rot="5400000" flipH="1" flipV="1">
            <a:off x="5624577" y="4195931"/>
            <a:ext cx="700023" cy="94091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56" idx="1"/>
          </p:cNvCxnSpPr>
          <p:nvPr/>
        </p:nvCxnSpPr>
        <p:spPr>
          <a:xfrm>
            <a:off x="6479458" y="3485550"/>
            <a:ext cx="955663" cy="61644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6"/>
          </p:cNvCxnSpPr>
          <p:nvPr/>
        </p:nvCxnSpPr>
        <p:spPr>
          <a:xfrm flipV="1">
            <a:off x="6518787" y="4154143"/>
            <a:ext cx="894735" cy="8849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6"/>
          </p:cNvCxnSpPr>
          <p:nvPr/>
        </p:nvCxnSpPr>
        <p:spPr>
          <a:xfrm flipV="1">
            <a:off x="6617109" y="4206286"/>
            <a:ext cx="818012" cy="7344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2425" y="3382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57367" y="46604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52335" y="37460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90451" y="34904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46786" y="46899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10580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5483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21908" y="3490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2694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49727" y="4454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46837" y="46506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40358" y="42966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83043" y="3392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4036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83973" y="44245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170038" y="3913249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9832" y="3805094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413522" y="4080396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582995" y="4159052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818971" y="5358590"/>
            <a:ext cx="5496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These edges form a </a:t>
            </a:r>
            <a:r>
              <a:rPr lang="en-US" sz="2800" b="1" dirty="0" smtClean="0">
                <a:solidFill>
                  <a:srgbClr val="FF0000"/>
                </a:solidFill>
              </a:rPr>
              <a:t>shortest s-t path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Shortest Paths in a Digraph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1268359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G=(V,A) be a directed graph. Every arc a has a </a:t>
            </a:r>
            <a:r>
              <a:rPr lang="en-US" sz="2800" dirty="0" smtClean="0"/>
              <a:t>“length” </a:t>
            </a:r>
            <a:r>
              <a:rPr kumimoji="0" lang="en-US" sz="280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Given two vertices s and t,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find a path from s to t of minimum total length.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There is a natural IP for this problem that can be efficiently solved, in many different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Minimum Spanning Tree in a Graph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1268359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G=(V,E) be a graph. Every edge e has a weight 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spanning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with no cycles, such that F</a:t>
            </a:r>
            <a:r>
              <a:rPr lang="en-US" sz="2800" dirty="0" smtClean="0"/>
              <a:t> contains a path between every pair of vertices.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80853" y="337247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31691" y="415905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80853" y="513245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23072" y="411972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8246" y="499480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078" y="405090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1974" y="341180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1303" y="416889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9625" y="486698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13522" y="4080401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38" idx="7"/>
            <a:endCxn id="11" idx="3"/>
          </p:cNvCxnSpPr>
          <p:nvPr/>
        </p:nvCxnSpPr>
        <p:spPr>
          <a:xfrm rot="5400000" flipH="1" flipV="1">
            <a:off x="1964519" y="3242723"/>
            <a:ext cx="682294" cy="119357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14" idx="1"/>
          </p:cNvCxnSpPr>
          <p:nvPr/>
        </p:nvCxnSpPr>
        <p:spPr>
          <a:xfrm>
            <a:off x="3028337" y="3446219"/>
            <a:ext cx="916334" cy="69510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8" idx="6"/>
            <a:endCxn id="12" idx="2"/>
          </p:cNvCxnSpPr>
          <p:nvPr/>
        </p:nvCxnSpPr>
        <p:spPr>
          <a:xfrm>
            <a:off x="1730479" y="4232799"/>
            <a:ext cx="110121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4" idx="2"/>
          </p:cNvCxnSpPr>
          <p:nvPr/>
        </p:nvCxnSpPr>
        <p:spPr>
          <a:xfrm flipV="1">
            <a:off x="2979175" y="4193471"/>
            <a:ext cx="943897" cy="3932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8" idx="5"/>
            <a:endCxn id="13" idx="2"/>
          </p:cNvCxnSpPr>
          <p:nvPr/>
        </p:nvCxnSpPr>
        <p:spPr>
          <a:xfrm rot="16200000" flipH="1">
            <a:off x="1834240" y="4159581"/>
            <a:ext cx="921252" cy="117197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4"/>
          </p:cNvCxnSpPr>
          <p:nvPr/>
        </p:nvCxnSpPr>
        <p:spPr>
          <a:xfrm flipV="1">
            <a:off x="3028337" y="4267213"/>
            <a:ext cx="968477" cy="9389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6"/>
            <a:endCxn id="16" idx="2"/>
          </p:cNvCxnSpPr>
          <p:nvPr/>
        </p:nvCxnSpPr>
        <p:spPr>
          <a:xfrm flipV="1">
            <a:off x="4070556" y="4124646"/>
            <a:ext cx="1317522" cy="6882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6"/>
            <a:endCxn id="15" idx="2"/>
          </p:cNvCxnSpPr>
          <p:nvPr/>
        </p:nvCxnSpPr>
        <p:spPr>
          <a:xfrm flipV="1">
            <a:off x="3028337" y="5068542"/>
            <a:ext cx="2349909" cy="13765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7"/>
            <a:endCxn id="17" idx="1"/>
          </p:cNvCxnSpPr>
          <p:nvPr/>
        </p:nvCxnSpPr>
        <p:spPr>
          <a:xfrm rot="5400000" flipH="1" flipV="1">
            <a:off x="5614220" y="3333150"/>
            <a:ext cx="639096" cy="83961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6"/>
            <a:endCxn id="18" idx="2"/>
          </p:cNvCxnSpPr>
          <p:nvPr/>
        </p:nvCxnSpPr>
        <p:spPr>
          <a:xfrm>
            <a:off x="5535562" y="4124646"/>
            <a:ext cx="835741" cy="1179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6"/>
            <a:endCxn id="19" idx="2"/>
          </p:cNvCxnSpPr>
          <p:nvPr/>
        </p:nvCxnSpPr>
        <p:spPr>
          <a:xfrm flipV="1">
            <a:off x="5525730" y="4940724"/>
            <a:ext cx="943895" cy="1278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  <a:endCxn id="18" idx="4"/>
          </p:cNvCxnSpPr>
          <p:nvPr/>
        </p:nvCxnSpPr>
        <p:spPr>
          <a:xfrm rot="5400000" flipH="1" flipV="1">
            <a:off x="5624577" y="4195931"/>
            <a:ext cx="700023" cy="94091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20" idx="2"/>
          </p:cNvCxnSpPr>
          <p:nvPr/>
        </p:nvCxnSpPr>
        <p:spPr>
          <a:xfrm>
            <a:off x="6479458" y="3485550"/>
            <a:ext cx="934064" cy="66859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6"/>
            <a:endCxn id="20" idx="2"/>
          </p:cNvCxnSpPr>
          <p:nvPr/>
        </p:nvCxnSpPr>
        <p:spPr>
          <a:xfrm flipV="1">
            <a:off x="6518787" y="4154143"/>
            <a:ext cx="894735" cy="8849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6"/>
            <a:endCxn id="20" idx="3"/>
          </p:cNvCxnSpPr>
          <p:nvPr/>
        </p:nvCxnSpPr>
        <p:spPr>
          <a:xfrm flipV="1">
            <a:off x="6617109" y="4206286"/>
            <a:ext cx="818012" cy="73443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582995" y="415905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202425" y="3382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57367" y="46604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52335" y="37460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90451" y="34904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46786" y="46899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10580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5483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21908" y="3490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2694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49727" y="4454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46837" y="46506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40358" y="42966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83043" y="3392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4036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83973" y="44245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>
            <a:stCxn id="38" idx="7"/>
            <a:endCxn id="11" idx="3"/>
          </p:cNvCxnSpPr>
          <p:nvPr/>
        </p:nvCxnSpPr>
        <p:spPr>
          <a:xfrm rot="5400000" flipH="1" flipV="1">
            <a:off x="1964519" y="3242723"/>
            <a:ext cx="682294" cy="119357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7"/>
            <a:endCxn id="18" idx="4"/>
          </p:cNvCxnSpPr>
          <p:nvPr/>
        </p:nvCxnSpPr>
        <p:spPr>
          <a:xfrm rot="5400000" flipH="1" flipV="1">
            <a:off x="5624577" y="4195931"/>
            <a:ext cx="700023" cy="94091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" idx="6"/>
            <a:endCxn id="20" idx="2"/>
          </p:cNvCxnSpPr>
          <p:nvPr/>
        </p:nvCxnSpPr>
        <p:spPr>
          <a:xfrm>
            <a:off x="6479458" y="3485550"/>
            <a:ext cx="934064" cy="668593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6"/>
            <a:endCxn id="20" idx="2"/>
          </p:cNvCxnSpPr>
          <p:nvPr/>
        </p:nvCxnSpPr>
        <p:spPr>
          <a:xfrm flipV="1">
            <a:off x="6518787" y="4154143"/>
            <a:ext cx="894735" cy="8849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6"/>
            <a:endCxn id="20" idx="3"/>
          </p:cNvCxnSpPr>
          <p:nvPr/>
        </p:nvCxnSpPr>
        <p:spPr>
          <a:xfrm flipV="1">
            <a:off x="6617109" y="4206286"/>
            <a:ext cx="818012" cy="73443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4" idx="2"/>
          </p:cNvCxnSpPr>
          <p:nvPr/>
        </p:nvCxnSpPr>
        <p:spPr>
          <a:xfrm flipV="1">
            <a:off x="2979175" y="4193471"/>
            <a:ext cx="943897" cy="39329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8" idx="5"/>
            <a:endCxn id="13" idx="2"/>
          </p:cNvCxnSpPr>
          <p:nvPr/>
        </p:nvCxnSpPr>
        <p:spPr>
          <a:xfrm rot="16200000" flipH="1">
            <a:off x="1834240" y="4159581"/>
            <a:ext cx="921252" cy="1171973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6"/>
            <a:endCxn id="15" idx="2"/>
          </p:cNvCxnSpPr>
          <p:nvPr/>
        </p:nvCxnSpPr>
        <p:spPr>
          <a:xfrm flipV="1">
            <a:off x="3028337" y="5068542"/>
            <a:ext cx="2349909" cy="13765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6"/>
            <a:endCxn id="18" idx="2"/>
          </p:cNvCxnSpPr>
          <p:nvPr/>
        </p:nvCxnSpPr>
        <p:spPr>
          <a:xfrm>
            <a:off x="5535562" y="4124646"/>
            <a:ext cx="835741" cy="1179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Minimum Spanning Tree in a Graph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1268359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G=(V,E) be a graph. Every edge e has a weight 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spanning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with no cycles, such that F</a:t>
            </a:r>
            <a:r>
              <a:rPr lang="en-US" sz="2800" dirty="0" smtClean="0"/>
              <a:t> contains a path between every pair of vertices.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80853" y="3372477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31691" y="415905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80853" y="513245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23072" y="4119729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78246" y="4994800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8078" y="4050904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31974" y="3411808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71303" y="416889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69625" y="4866982"/>
            <a:ext cx="147484" cy="147484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13522" y="4080401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70038" y="3913249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9832" y="3805094"/>
            <a:ext cx="322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4" name="Straight Connector 23"/>
          <p:cNvCxnSpPr>
            <a:stCxn id="11" idx="6"/>
            <a:endCxn id="14" idx="1"/>
          </p:cNvCxnSpPr>
          <p:nvPr/>
        </p:nvCxnSpPr>
        <p:spPr>
          <a:xfrm>
            <a:off x="3028337" y="3446219"/>
            <a:ext cx="916334" cy="69510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8" idx="6"/>
            <a:endCxn id="12" idx="2"/>
          </p:cNvCxnSpPr>
          <p:nvPr/>
        </p:nvCxnSpPr>
        <p:spPr>
          <a:xfrm>
            <a:off x="1730479" y="4232799"/>
            <a:ext cx="1101212" cy="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4"/>
          </p:cNvCxnSpPr>
          <p:nvPr/>
        </p:nvCxnSpPr>
        <p:spPr>
          <a:xfrm flipV="1">
            <a:off x="3028337" y="4267213"/>
            <a:ext cx="968477" cy="9389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6"/>
            <a:endCxn id="16" idx="2"/>
          </p:cNvCxnSpPr>
          <p:nvPr/>
        </p:nvCxnSpPr>
        <p:spPr>
          <a:xfrm flipV="1">
            <a:off x="4070556" y="4124646"/>
            <a:ext cx="1317522" cy="6882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7"/>
            <a:endCxn id="17" idx="1"/>
          </p:cNvCxnSpPr>
          <p:nvPr/>
        </p:nvCxnSpPr>
        <p:spPr>
          <a:xfrm rot="5400000" flipH="1" flipV="1">
            <a:off x="5614220" y="3333150"/>
            <a:ext cx="639096" cy="83961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6"/>
            <a:endCxn id="19" idx="2"/>
          </p:cNvCxnSpPr>
          <p:nvPr/>
        </p:nvCxnSpPr>
        <p:spPr>
          <a:xfrm flipV="1">
            <a:off x="5525730" y="4940724"/>
            <a:ext cx="943895" cy="1278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582995" y="4159057"/>
            <a:ext cx="147484" cy="14748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202425" y="3382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57367" y="46604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52335" y="37460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90451" y="34904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46786" y="46899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10580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195483" y="3873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21908" y="3490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2694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49727" y="44540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46837" y="46506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40358" y="42966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83043" y="3392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840360" y="3864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83973" y="44245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25678" y="5358590"/>
            <a:ext cx="64246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These edges are a </a:t>
            </a:r>
            <a:r>
              <a:rPr lang="en-US" sz="2800" b="1" dirty="0" smtClean="0">
                <a:solidFill>
                  <a:srgbClr val="FF0000"/>
                </a:solidFill>
              </a:rPr>
              <a:t>minimum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spanning tree</a:t>
            </a:r>
          </a:p>
          <a:p>
            <a:pPr algn="ctr"/>
            <a:r>
              <a:rPr lang="en-US" sz="2800" dirty="0" smtClean="0"/>
              <a:t>There is an </a:t>
            </a:r>
            <a:r>
              <a:rPr lang="en-US" sz="2800" dirty="0" smtClean="0">
                <a:solidFill>
                  <a:srgbClr val="0070C0"/>
                </a:solidFill>
              </a:rPr>
              <a:t>s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70C0"/>
                </a:solidFill>
              </a:rPr>
              <a:t>t</a:t>
            </a:r>
            <a:r>
              <a:rPr lang="en-US" sz="2800" dirty="0" smtClean="0"/>
              <a:t> path in the tree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Minimum Spanning Tree in a Graph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4631" y="1268359"/>
            <a:ext cx="8504903" cy="516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G=(V,E) be a graph. Every edge e has a weight 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8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spanning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with no cycles, such that F</a:t>
            </a:r>
            <a:r>
              <a:rPr lang="en-US" sz="2800" dirty="0" smtClean="0"/>
              <a:t> contains a path between every pair of vertices.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a natural IP for this problem that can be efficiently solved, in many different ways.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48"/>
            <a:ext cx="8229600" cy="922946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7077"/>
            <a:ext cx="8411497" cy="4525963"/>
          </a:xfrm>
        </p:spPr>
        <p:txBody>
          <a:bodyPr/>
          <a:lstStyle/>
          <a:p>
            <a:r>
              <a:rPr lang="en-US" dirty="0" smtClean="0"/>
              <a:t>Solving Integer Programs</a:t>
            </a:r>
          </a:p>
          <a:p>
            <a:r>
              <a:rPr lang="en-US" dirty="0" smtClean="0"/>
              <a:t>Basic Combinatorial Optimization Problems</a:t>
            </a:r>
          </a:p>
          <a:p>
            <a:pPr lvl="1"/>
            <a:r>
              <a:rPr lang="en-US" dirty="0" smtClean="0"/>
              <a:t>Bipartite Matching, Minimum s-t Cut,</a:t>
            </a:r>
            <a:br>
              <a:rPr lang="en-US" dirty="0" smtClean="0"/>
            </a:br>
            <a:r>
              <a:rPr lang="en-US" dirty="0" smtClean="0"/>
              <a:t>Shortest Paths, Minimum Spanning Trees</a:t>
            </a:r>
          </a:p>
          <a:p>
            <a:r>
              <a:rPr lang="en-US" dirty="0" smtClean="0"/>
              <a:t>Bipartite Matching</a:t>
            </a:r>
          </a:p>
          <a:p>
            <a:pPr lvl="1"/>
            <a:r>
              <a:rPr lang="en-US" dirty="0" smtClean="0"/>
              <a:t>Combinatorial Analysis of Extreme Points</a:t>
            </a:r>
          </a:p>
          <a:p>
            <a:pPr lvl="1"/>
            <a:r>
              <a:rPr lang="en-US" dirty="0" smtClean="0"/>
              <a:t>Total </a:t>
            </a:r>
            <a:r>
              <a:rPr lang="en-US" dirty="0" err="1" smtClean="0"/>
              <a:t>Unimodularity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combinatorial 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4" y="957129"/>
            <a:ext cx="8839198" cy="5614587"/>
          </a:xfrm>
        </p:spPr>
        <p:txBody>
          <a:bodyPr>
            <a:normAutofit/>
          </a:bodyPr>
          <a:lstStyle/>
          <a:p>
            <a:r>
              <a:rPr lang="en-US" dirty="0" smtClean="0"/>
              <a:t>Two common approaches</a:t>
            </a:r>
          </a:p>
          <a:p>
            <a:pPr marL="854075" lvl="1" indent="-401638">
              <a:buFont typeface="+mj-lt"/>
              <a:buAutoNum type="arabicPeriod"/>
            </a:pPr>
            <a:r>
              <a:rPr lang="en-US" sz="2700" dirty="0" smtClean="0"/>
              <a:t>Design combinatorial algorithm that directly solves IP</a:t>
            </a:r>
          </a:p>
          <a:p>
            <a:pPr marL="1085850" lvl="2" indent="-288925"/>
            <a:r>
              <a:rPr lang="en-US" dirty="0" smtClean="0"/>
              <a:t>Often such algorithms have a nice LP interpretation</a:t>
            </a:r>
          </a:p>
          <a:p>
            <a:pPr marL="1254125" lvl="2" indent="-401638">
              <a:buNone/>
            </a:pPr>
            <a:endParaRPr lang="en-US" sz="1100" dirty="0" smtClean="0"/>
          </a:p>
          <a:p>
            <a:pPr marL="854075" lvl="1" indent="-401638">
              <a:buFont typeface="+mj-lt"/>
              <a:buAutoNum type="arabicPeriod"/>
            </a:pPr>
            <a:r>
              <a:rPr lang="en-US" sz="2700" dirty="0" smtClean="0"/>
              <a:t>Relax IP to an LP; prove that they give same solution; solve LP by the ellipsoid method</a:t>
            </a:r>
          </a:p>
          <a:p>
            <a:pPr marL="1085850" lvl="2" indent="-288925"/>
            <a:r>
              <a:rPr lang="en-US" sz="2300" dirty="0" smtClean="0"/>
              <a:t>Need to show special structure of the LP’s extreme points</a:t>
            </a:r>
          </a:p>
          <a:p>
            <a:pPr marL="1085850" lvl="2" indent="-288925"/>
            <a:r>
              <a:rPr lang="en-US" sz="2300" dirty="0" smtClean="0"/>
              <a:t>Sometimes we can analyze the extreme points </a:t>
            </a:r>
            <a:r>
              <a:rPr lang="en-US" sz="2300" b="1" dirty="0" err="1" smtClean="0">
                <a:solidFill>
                  <a:srgbClr val="0070C0"/>
                </a:solidFill>
              </a:rPr>
              <a:t>combinatorially</a:t>
            </a:r>
            <a:endParaRPr lang="en-US" sz="2300" b="1" dirty="0" smtClean="0">
              <a:solidFill>
                <a:srgbClr val="0070C0"/>
              </a:solidFill>
            </a:endParaRPr>
          </a:p>
          <a:p>
            <a:pPr marL="1085850" lvl="2" indent="-288925"/>
            <a:r>
              <a:rPr lang="en-US" sz="2300" dirty="0" smtClean="0"/>
              <a:t>Sometimes we can use </a:t>
            </a:r>
            <a:r>
              <a:rPr lang="en-US" sz="2300" b="1" dirty="0" smtClean="0">
                <a:solidFill>
                  <a:srgbClr val="FF0000"/>
                </a:solidFill>
              </a:rPr>
              <a:t>algebraic</a:t>
            </a:r>
            <a:r>
              <a:rPr lang="en-US" sz="2300" dirty="0" smtClean="0"/>
              <a:t> structure of the constraints.</a:t>
            </a:r>
            <a:br>
              <a:rPr lang="en-US" sz="2300" dirty="0" smtClean="0"/>
            </a:br>
            <a:r>
              <a:rPr lang="en-US" sz="2300" dirty="0" smtClean="0"/>
              <a:t>For example, if constraint matrix is </a:t>
            </a:r>
            <a:r>
              <a:rPr lang="en-US" sz="2300" b="1" dirty="0" smtClean="0">
                <a:solidFill>
                  <a:srgbClr val="FF0000"/>
                </a:solidFill>
              </a:rPr>
              <a:t>Totally </a:t>
            </a:r>
            <a:r>
              <a:rPr lang="en-US" sz="2300" b="1" dirty="0" err="1" smtClean="0">
                <a:solidFill>
                  <a:srgbClr val="FF0000"/>
                </a:solidFill>
              </a:rPr>
              <a:t>Unimodular</a:t>
            </a:r>
            <a:r>
              <a:rPr lang="en-US" sz="2300" b="1" dirty="0" smtClean="0">
                <a:solidFill>
                  <a:srgbClr val="FF0000"/>
                </a:solidFill>
              </a:rPr>
              <a:t/>
            </a:r>
            <a:br>
              <a:rPr lang="en-US" sz="2300" b="1" dirty="0" smtClean="0">
                <a:solidFill>
                  <a:srgbClr val="FF0000"/>
                </a:solidFill>
              </a:rPr>
            </a:br>
            <a:r>
              <a:rPr lang="en-US" sz="2300" dirty="0" smtClean="0"/>
              <a:t>then IP and LP are equivalent</a:t>
            </a:r>
          </a:p>
          <a:p>
            <a:pPr marL="1254125" lvl="2" indent="-401638">
              <a:buNone/>
            </a:pPr>
            <a:endParaRPr lang="en-US" sz="1200" dirty="0" smtClean="0"/>
          </a:p>
          <a:p>
            <a:pPr marL="454025" indent="-401638"/>
            <a:r>
              <a:rPr lang="en-US" dirty="0" smtClean="0"/>
              <a:t>We’ll see examples of these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8488"/>
            <a:ext cx="8229600" cy="922946"/>
          </a:xfrm>
        </p:spPr>
        <p:txBody>
          <a:bodyPr/>
          <a:lstStyle/>
          <a:p>
            <a:r>
              <a:rPr lang="en-US" dirty="0" smtClean="0"/>
              <a:t>Perfect Matching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135" y="5928852"/>
            <a:ext cx="8357420" cy="51127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 bwMode="auto">
          <a:xfrm>
            <a:off x="320498" y="3866536"/>
            <a:ext cx="6185806" cy="1669467"/>
            <a:chOff x="320502" y="3866536"/>
            <a:chExt cx="6185806" cy="1669467"/>
          </a:xfrm>
        </p:grpSpPr>
        <p:pic>
          <p:nvPicPr>
            <p:cNvPr id="19" name="Picture 18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3899" y="4328198"/>
              <a:ext cx="5432409" cy="120780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7" name="Rectangle 6"/>
            <p:cNvSpPr/>
            <p:nvPr/>
          </p:nvSpPr>
          <p:spPr bwMode="auto">
            <a:xfrm>
              <a:off x="427264" y="3866536"/>
              <a:ext cx="5645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Relax integrality constraints, obtain an LP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320502" y="4556801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(LP)</a:t>
              </a:r>
              <a:endParaRPr lang="en-US" sz="2400" dirty="0"/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432670" y="5941141"/>
            <a:ext cx="8422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Theorem</a:t>
            </a:r>
            <a:r>
              <a:rPr lang="en-US" sz="2400" dirty="0" smtClean="0"/>
              <a:t>: Every BFS of (LP) is actually an (IP) solution!</a:t>
            </a:r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319875" y="2015611"/>
            <a:ext cx="6699032" cy="1698163"/>
            <a:chOff x="319879" y="2015611"/>
            <a:chExt cx="6699032" cy="1698163"/>
          </a:xfrm>
        </p:grpSpPr>
        <p:pic>
          <p:nvPicPr>
            <p:cNvPr id="16" name="Picture 15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44608" y="2477274"/>
              <a:ext cx="5974303" cy="123650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2" name="Rectangle 11"/>
            <p:cNvSpPr/>
            <p:nvPr/>
          </p:nvSpPr>
          <p:spPr bwMode="auto">
            <a:xfrm>
              <a:off x="319879" y="2015611"/>
              <a:ext cx="37622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Write an integer program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35586" y="2696946"/>
              <a:ext cx="606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(IP)</a:t>
              </a:r>
              <a:endParaRPr lang="en-US" sz="2400" dirty="0"/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20506" y="658824"/>
            <a:ext cx="8430203" cy="190739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G=(V, E) be a bipartite graph. Every edge e has a weight w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Find a maximum-weight, </a:t>
            </a:r>
            <a:r>
              <a:rPr lang="en-US" sz="2400" b="1" dirty="0" smtClean="0">
                <a:solidFill>
                  <a:srgbClr val="FF0000"/>
                </a:solidFill>
              </a:rPr>
              <a:t>perfect</a:t>
            </a:r>
            <a:r>
              <a:rPr lang="en-US" sz="2400" dirty="0" smtClean="0"/>
              <a:t> matching</a:t>
            </a:r>
          </a:p>
          <a:p>
            <a:pPr lvl="1"/>
            <a:r>
              <a:rPr lang="en-US" sz="2300" dirty="0" smtClean="0"/>
              <a:t>A set M</a:t>
            </a:r>
            <a:r>
              <a:rPr lang="en-US" sz="2300" dirty="0" smtClean="0">
                <a:latin typeface="cmsy10"/>
              </a:rPr>
              <a:t>µ</a:t>
            </a:r>
            <a:r>
              <a:rPr lang="en-US" sz="2300" dirty="0" smtClean="0"/>
              <a:t>E </a:t>
            </a:r>
            <a:r>
              <a:rPr lang="en-US" sz="2300" dirty="0" err="1" smtClean="0"/>
              <a:t>s.t</a:t>
            </a:r>
            <a:r>
              <a:rPr lang="en-US" sz="2300" dirty="0" smtClean="0"/>
              <a:t>. every vertex has </a:t>
            </a:r>
            <a:r>
              <a:rPr lang="en-US" sz="2300" b="1" dirty="0" smtClean="0">
                <a:solidFill>
                  <a:srgbClr val="FF0000"/>
                </a:solidFill>
              </a:rPr>
              <a:t>exactly</a:t>
            </a:r>
            <a:r>
              <a:rPr lang="en-US" sz="2300" dirty="0" smtClean="0"/>
              <a:t> one incident edge in M</a:t>
            </a:r>
            <a:endParaRPr lang="en-US" sz="23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4601" y="5122608"/>
            <a:ext cx="20703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200" baseline="-25000" dirty="0" smtClean="0">
                <a:solidFill>
                  <a:srgbClr val="FF0000"/>
                </a:solidFill>
                <a:latin typeface="Calibri"/>
              </a:rPr>
              <a:t>e</a:t>
            </a:r>
            <a:r>
              <a:rPr lang="en-US" sz="22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200" dirty="0" smtClean="0">
                <a:solidFill>
                  <a:srgbClr val="FF0000"/>
                </a:solidFill>
              </a:rPr>
              <a:t>1 is implicit)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9" y="0"/>
            <a:ext cx="8632722" cy="922946"/>
          </a:xfrm>
        </p:spPr>
        <p:txBody>
          <a:bodyPr>
            <a:normAutofit/>
          </a:bodyPr>
          <a:lstStyle/>
          <a:p>
            <a:r>
              <a:rPr lang="en-US" dirty="0" smtClean="0"/>
              <a:t>Combinatorial Analysis of BFSs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0489"/>
            <a:ext cx="8622890" cy="561458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Lemma: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Every BFS of perfect matching (LP) is an (IP) solution.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Let x be BFS, suppose x not integral.</a:t>
            </a:r>
          </a:p>
          <a:p>
            <a:r>
              <a:rPr lang="en-US" sz="2800" dirty="0" smtClean="0"/>
              <a:t>Pick any edge 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={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0</a:t>
            </a:r>
            <a:r>
              <a:rPr lang="en-US" sz="2800" dirty="0" smtClean="0">
                <a:latin typeface="Calibri"/>
              </a:rPr>
              <a:t>,v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} with 0 &lt; x</a:t>
            </a:r>
            <a:r>
              <a:rPr lang="en-US" sz="2800" baseline="-25000" dirty="0" smtClean="0"/>
              <a:t>e1</a:t>
            </a:r>
            <a:r>
              <a:rPr lang="en-US" sz="2800" dirty="0" smtClean="0"/>
              <a:t> &lt; 1.</a:t>
            </a:r>
          </a:p>
          <a:p>
            <a:r>
              <a:rPr lang="en-US" sz="2800" dirty="0" smtClean="0"/>
              <a:t>The LP requires</a:t>
            </a:r>
            <a:br>
              <a:rPr lang="en-US" sz="2800" dirty="0" smtClean="0"/>
            </a:b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there is </a:t>
            </a:r>
            <a:r>
              <a:rPr lang="en-US" sz="2800" b="1" dirty="0" smtClean="0"/>
              <a:t>another</a:t>
            </a:r>
            <a:r>
              <a:rPr lang="en-US" sz="2800" dirty="0" smtClean="0"/>
              <a:t> edge </a:t>
            </a:r>
            <a:r>
              <a:rPr lang="en-US" sz="2800" dirty="0" smtClean="0">
                <a:latin typeface="Calibri"/>
              </a:rPr>
              <a:t>e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={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/>
              <a:t>} with 0 &lt; x</a:t>
            </a:r>
            <a:r>
              <a:rPr lang="en-US" sz="2800" baseline="-25000" dirty="0" smtClean="0"/>
              <a:t>e2</a:t>
            </a:r>
            <a:r>
              <a:rPr lang="en-US" sz="2800" dirty="0" smtClean="0"/>
              <a:t> &lt; 1.</a:t>
            </a:r>
          </a:p>
          <a:p>
            <a:r>
              <a:rPr lang="en-US" sz="2800" dirty="0" smtClean="0"/>
              <a:t>The LP requires</a:t>
            </a:r>
            <a:br>
              <a:rPr lang="en-US" sz="2800" dirty="0" smtClean="0"/>
            </a:b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there is </a:t>
            </a:r>
            <a:r>
              <a:rPr lang="en-US" sz="2800" b="1" dirty="0" smtClean="0"/>
              <a:t>another</a:t>
            </a:r>
            <a:r>
              <a:rPr lang="en-US" sz="2800" dirty="0" smtClean="0"/>
              <a:t> edge e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} with 0 &lt; x</a:t>
            </a:r>
            <a:r>
              <a:rPr lang="en-US" sz="2800" baseline="-25000" dirty="0" smtClean="0"/>
              <a:t>e3</a:t>
            </a:r>
            <a:r>
              <a:rPr lang="en-US" sz="2800" dirty="0" smtClean="0"/>
              <a:t> &lt; 1.</a:t>
            </a:r>
          </a:p>
          <a:p>
            <a:r>
              <a:rPr lang="en-US" sz="2800" dirty="0" smtClean="0"/>
              <a:t>Continue finding distinct edges until eventually 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17000" dirty="0" smtClean="0">
                <a:latin typeface="Calibri"/>
              </a:rPr>
              <a:t>i</a:t>
            </a:r>
            <a:r>
              <a:rPr lang="en-US" sz="2800" dirty="0" smtClean="0"/>
              <a:t>=</a:t>
            </a:r>
            <a:r>
              <a:rPr lang="en-US" sz="2800" dirty="0" err="1" smtClean="0">
                <a:latin typeface="Calibri"/>
              </a:rPr>
              <a:t>v</a:t>
            </a:r>
            <a:r>
              <a:rPr lang="en-US" sz="2800" baseline="-17000" dirty="0" err="1" smtClean="0">
                <a:latin typeface="Calibri"/>
              </a:rPr>
              <a:t>k</a:t>
            </a:r>
            <a:r>
              <a:rPr lang="en-US" sz="2800" dirty="0" smtClean="0"/>
              <a:t>,</a:t>
            </a:r>
            <a:r>
              <a:rPr lang="en-US" sz="2800" baseline="-25000" dirty="0" smtClean="0">
                <a:latin typeface="Calibri"/>
              </a:rPr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&lt;k</a:t>
            </a:r>
          </a:p>
          <a:p>
            <a:r>
              <a:rPr lang="en-US" sz="2800" dirty="0" smtClean="0"/>
              <a:t>We have e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}, e</a:t>
            </a:r>
            <a:r>
              <a:rPr lang="en-US" sz="2800" baseline="-25000" dirty="0" smtClean="0"/>
              <a:t>i+2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i+2</a:t>
            </a:r>
            <a:r>
              <a:rPr lang="en-US" sz="2800" dirty="0" smtClean="0"/>
              <a:t>}, …,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}.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(all edges and vertices distinct, except v</a:t>
            </a:r>
            <a:r>
              <a:rPr lang="en-US" sz="2800" baseline="-17000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2800" baseline="-17000" dirty="0" err="1" smtClean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137522" y="2841528"/>
            <a:ext cx="3306710" cy="386170"/>
          </a:xfrm>
          <a:prstGeom prst="rect">
            <a:avLst/>
          </a:prstGeom>
          <a:noFill/>
          <a:ln/>
          <a:effectLst/>
        </p:spPr>
      </p:pic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3137167" y="3765760"/>
            <a:ext cx="3307419" cy="38625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774157" y="3726433"/>
            <a:ext cx="4323264" cy="1169728"/>
          </a:xfrm>
          <a:prstGeom prst="rect">
            <a:avLst/>
          </a:prstGeom>
          <a:noFill/>
          <a:ln/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9" y="0"/>
            <a:ext cx="8632722" cy="922946"/>
          </a:xfrm>
        </p:spPr>
        <p:txBody>
          <a:bodyPr>
            <a:normAutofit/>
          </a:bodyPr>
          <a:lstStyle/>
          <a:p>
            <a:r>
              <a:rPr lang="en-US" dirty="0" smtClean="0"/>
              <a:t>Combinatorial Analysis of BFSs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0489"/>
            <a:ext cx="8622890" cy="59647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x be BFS of matching (LP). Suppose x not integral.</a:t>
            </a:r>
          </a:p>
          <a:p>
            <a:r>
              <a:rPr lang="en-US" sz="2800" dirty="0" smtClean="0"/>
              <a:t>WLOG, 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}, 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}, …,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={v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} and 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17000" dirty="0" smtClean="0">
                <a:latin typeface="Calibri"/>
              </a:rPr>
              <a:t>0</a:t>
            </a:r>
            <a:r>
              <a:rPr lang="en-US" sz="2800" dirty="0" smtClean="0">
                <a:latin typeface="Calibri"/>
              </a:rPr>
              <a:t>=</a:t>
            </a:r>
            <a:r>
              <a:rPr lang="en-US" sz="2800" dirty="0" err="1" smtClean="0">
                <a:latin typeface="Calibri"/>
              </a:rPr>
              <a:t>v</a:t>
            </a:r>
            <a:r>
              <a:rPr lang="en-US" sz="2800" baseline="-17000" dirty="0" err="1" smtClean="0">
                <a:latin typeface="Calibri"/>
              </a:rPr>
              <a:t>k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dirty="0" smtClean="0"/>
          </a:p>
          <a:p>
            <a:endParaRPr lang="en-US" sz="2000" dirty="0" smtClean="0"/>
          </a:p>
          <a:p>
            <a:r>
              <a:rPr lang="en-US" sz="2800" dirty="0" smtClean="0"/>
              <a:t>These edges form a simple cycle</a:t>
            </a:r>
            <a:r>
              <a:rPr lang="en-US" sz="2800" dirty="0" smtClean="0">
                <a:latin typeface="Calibri"/>
              </a:rPr>
              <a:t>, of </a:t>
            </a:r>
            <a:r>
              <a:rPr lang="en-US" sz="2800" b="1" dirty="0" smtClean="0">
                <a:latin typeface="Calibri"/>
              </a:rPr>
              <a:t>even length</a:t>
            </a:r>
            <a:r>
              <a:rPr lang="en-US" sz="2800" dirty="0" smtClean="0">
                <a:latin typeface="Calibri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	(Even length since G is bipartite.)</a:t>
            </a:r>
          </a:p>
          <a:p>
            <a:r>
              <a:rPr lang="en-US" sz="2800" dirty="0" smtClean="0"/>
              <a:t>Define the vector:</a:t>
            </a:r>
          </a:p>
          <a:p>
            <a:endParaRPr lang="en-US" sz="2800" dirty="0" smtClean="0"/>
          </a:p>
          <a:p>
            <a:endParaRPr lang="en-US" sz="1600" dirty="0" smtClean="0"/>
          </a:p>
          <a:p>
            <a:r>
              <a:rPr lang="en-US" sz="2800" b="1" dirty="0" smtClean="0"/>
              <a:t>Claim:</a:t>
            </a:r>
            <a:r>
              <a:rPr lang="en-US" sz="2800" dirty="0" smtClean="0"/>
              <a:t> If |</a:t>
            </a:r>
            <a:r>
              <a:rPr lang="en-US" sz="2800" dirty="0" smtClean="0">
                <a:latin typeface="cmmi10"/>
              </a:rPr>
              <a:t>²</a:t>
            </a:r>
            <a:r>
              <a:rPr lang="en-US" sz="2800" dirty="0" smtClean="0"/>
              <a:t>| is sufficiently small, then x+</a:t>
            </a:r>
            <a:r>
              <a:rPr lang="en-US" sz="2800" dirty="0" smtClean="0">
                <a:latin typeface="cmmi10"/>
              </a:rPr>
              <a:t>²</a:t>
            </a:r>
            <a:r>
              <a:rPr lang="en-US" sz="2800" dirty="0" smtClean="0"/>
              <a:t>d is feasible</a:t>
            </a:r>
          </a:p>
          <a:p>
            <a:r>
              <a:rPr lang="en-US" sz="2800" spc="-60" dirty="0" smtClean="0"/>
              <a:t>So x is convex combination of x+</a:t>
            </a:r>
            <a:r>
              <a:rPr lang="en-US" sz="2800" spc="-60" dirty="0" smtClean="0">
                <a:latin typeface="cmmi10"/>
              </a:rPr>
              <a:t>²</a:t>
            </a:r>
            <a:r>
              <a:rPr lang="en-US" sz="2800" spc="-60" dirty="0" smtClean="0"/>
              <a:t>d and x-</a:t>
            </a:r>
            <a:r>
              <a:rPr lang="en-US" sz="2800" spc="-60" dirty="0" smtClean="0">
                <a:latin typeface="cmmi10"/>
              </a:rPr>
              <a:t>²</a:t>
            </a:r>
            <a:r>
              <a:rPr lang="en-US" sz="2800" spc="-60" dirty="0" smtClean="0"/>
              <a:t>d, both feasible</a:t>
            </a:r>
          </a:p>
          <a:p>
            <a:r>
              <a:rPr lang="en-US" sz="2800" dirty="0" smtClean="0"/>
              <a:t>This contradicts x being a BFS.			     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187716" y="2290925"/>
            <a:ext cx="5206321" cy="386200"/>
          </a:xfrm>
          <a:prstGeom prst="rect">
            <a:avLst/>
          </a:prstGeom>
          <a:noFill/>
          <a:ln/>
          <a:effectLst/>
        </p:spPr>
      </p:pic>
      <p:pic>
        <p:nvPicPr>
          <p:cNvPr id="14" name="Picture 13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2926095" y="1877967"/>
            <a:ext cx="3729563" cy="38625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combinatorial 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4" y="957129"/>
            <a:ext cx="8839198" cy="5614587"/>
          </a:xfrm>
        </p:spPr>
        <p:txBody>
          <a:bodyPr>
            <a:normAutofit/>
          </a:bodyPr>
          <a:lstStyle/>
          <a:p>
            <a:r>
              <a:rPr lang="en-US" dirty="0" smtClean="0"/>
              <a:t>Two common approaches</a:t>
            </a:r>
          </a:p>
          <a:p>
            <a:pPr marL="854075" lvl="1" indent="-401638">
              <a:buFont typeface="+mj-lt"/>
              <a:buAutoNum type="arabicPeriod"/>
            </a:pPr>
            <a:r>
              <a:rPr lang="en-US" sz="2700" dirty="0" smtClean="0"/>
              <a:t>Design combinatorial algorithm that directly solves IP</a:t>
            </a:r>
          </a:p>
          <a:p>
            <a:pPr marL="1085850" lvl="2" indent="-288925"/>
            <a:r>
              <a:rPr lang="en-US" dirty="0" smtClean="0"/>
              <a:t>Often such algorithms have a nice LP interpretation</a:t>
            </a:r>
          </a:p>
          <a:p>
            <a:pPr marL="1254125" lvl="2" indent="-401638">
              <a:buNone/>
            </a:pPr>
            <a:endParaRPr lang="en-US" sz="1100" dirty="0" smtClean="0"/>
          </a:p>
          <a:p>
            <a:pPr marL="854075" lvl="1" indent="-401638">
              <a:buFont typeface="+mj-lt"/>
              <a:buAutoNum type="arabicPeriod"/>
            </a:pPr>
            <a:r>
              <a:rPr lang="en-US" sz="2700" dirty="0" smtClean="0"/>
              <a:t>Relax IP to an LP; prove that they give same solution; solve LP by the ellipsoid method</a:t>
            </a:r>
          </a:p>
          <a:p>
            <a:pPr marL="1085850" lvl="2" indent="-288925"/>
            <a:r>
              <a:rPr lang="en-US" sz="2300" dirty="0" smtClean="0"/>
              <a:t>Need to show special structure of the LP’s extreme points</a:t>
            </a:r>
          </a:p>
          <a:p>
            <a:pPr marL="1085850" lvl="2" indent="-288925"/>
            <a:r>
              <a:rPr lang="en-US" sz="2300" dirty="0" smtClean="0"/>
              <a:t>Sometimes we can analyze the extreme points </a:t>
            </a:r>
            <a:r>
              <a:rPr lang="en-US" sz="2300" b="1" dirty="0" err="1" smtClean="0">
                <a:solidFill>
                  <a:srgbClr val="0070C0"/>
                </a:solidFill>
              </a:rPr>
              <a:t>combinatorially</a:t>
            </a:r>
            <a:endParaRPr lang="en-US" sz="2300" b="1" dirty="0" smtClean="0">
              <a:solidFill>
                <a:srgbClr val="0070C0"/>
              </a:solidFill>
            </a:endParaRPr>
          </a:p>
          <a:p>
            <a:pPr marL="1085850" lvl="2" indent="-288925"/>
            <a:r>
              <a:rPr lang="en-US" sz="2300" dirty="0" smtClean="0"/>
              <a:t>Sometimes we can use </a:t>
            </a:r>
            <a:r>
              <a:rPr lang="en-US" sz="2300" b="1" dirty="0" smtClean="0">
                <a:solidFill>
                  <a:srgbClr val="FF0000"/>
                </a:solidFill>
              </a:rPr>
              <a:t>algebraic</a:t>
            </a:r>
            <a:r>
              <a:rPr lang="en-US" sz="2300" dirty="0" smtClean="0"/>
              <a:t> structure of the constraints.</a:t>
            </a:r>
            <a:br>
              <a:rPr lang="en-US" sz="2300" dirty="0" smtClean="0"/>
            </a:br>
            <a:r>
              <a:rPr lang="en-US" sz="2300" dirty="0" smtClean="0"/>
              <a:t>For example, if constraint matrix is </a:t>
            </a:r>
            <a:r>
              <a:rPr lang="en-US" sz="2300" b="1" dirty="0" smtClean="0">
                <a:solidFill>
                  <a:srgbClr val="FF0000"/>
                </a:solidFill>
              </a:rPr>
              <a:t>Totally </a:t>
            </a:r>
            <a:r>
              <a:rPr lang="en-US" sz="2300" b="1" dirty="0" err="1" smtClean="0">
                <a:solidFill>
                  <a:srgbClr val="FF0000"/>
                </a:solidFill>
              </a:rPr>
              <a:t>Unimodular</a:t>
            </a:r>
            <a:r>
              <a:rPr lang="en-US" sz="2300" b="1" dirty="0" smtClean="0">
                <a:solidFill>
                  <a:srgbClr val="FF0000"/>
                </a:solidFill>
              </a:rPr>
              <a:t/>
            </a:r>
            <a:br>
              <a:rPr lang="en-US" sz="2300" b="1" dirty="0" smtClean="0">
                <a:solidFill>
                  <a:srgbClr val="FF0000"/>
                </a:solidFill>
              </a:rPr>
            </a:br>
            <a:r>
              <a:rPr lang="en-US" sz="2300" dirty="0" smtClean="0"/>
              <a:t>then IP and LP are equivalent</a:t>
            </a:r>
          </a:p>
        </p:txBody>
      </p:sp>
      <p:pic>
        <p:nvPicPr>
          <p:cNvPr id="5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61" y="3805085"/>
            <a:ext cx="879988" cy="879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85135" y="5909188"/>
            <a:ext cx="8357420" cy="51127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LP Approach for Bipartite Matching</a:t>
            </a:r>
            <a:endParaRPr lang="en-US" sz="3600" dirty="0"/>
          </a:p>
        </p:txBody>
      </p:sp>
      <p:grpSp>
        <p:nvGrpSpPr>
          <p:cNvPr id="24" name="Group 23"/>
          <p:cNvGrpSpPr/>
          <p:nvPr/>
        </p:nvGrpSpPr>
        <p:grpSpPr bwMode="auto">
          <a:xfrm>
            <a:off x="320502" y="3846872"/>
            <a:ext cx="6185801" cy="1669466"/>
            <a:chOff x="320506" y="3846872"/>
            <a:chExt cx="6185801" cy="1669466"/>
          </a:xfrm>
        </p:grpSpPr>
        <p:pic>
          <p:nvPicPr>
            <p:cNvPr id="21" name="Picture 20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73910" y="4308535"/>
              <a:ext cx="5432397" cy="1207803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2" name="Rectangle 41"/>
            <p:cNvSpPr/>
            <p:nvPr/>
          </p:nvSpPr>
          <p:spPr bwMode="auto">
            <a:xfrm>
              <a:off x="427268" y="3846872"/>
              <a:ext cx="5645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Relax integrality constraints, obtain an LP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320506" y="4537137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(LP)</a:t>
              </a:r>
              <a:endParaRPr lang="en-US" sz="2400" dirty="0"/>
            </a:p>
          </p:txBody>
        </p:sp>
      </p:grpSp>
      <p:sp>
        <p:nvSpPr>
          <p:cNvPr id="46" name="Rectangle 45"/>
          <p:cNvSpPr/>
          <p:nvPr/>
        </p:nvSpPr>
        <p:spPr bwMode="auto">
          <a:xfrm>
            <a:off x="432670" y="5921477"/>
            <a:ext cx="8422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/>
              <a:t>Theorem</a:t>
            </a:r>
            <a:r>
              <a:rPr lang="en-US" sz="2400" dirty="0" smtClean="0"/>
              <a:t>: Every BFS of (LP) is actually an (IP) solution!</a:t>
            </a:r>
          </a:p>
        </p:txBody>
      </p:sp>
      <p:grpSp>
        <p:nvGrpSpPr>
          <p:cNvPr id="20" name="Group 19"/>
          <p:cNvGrpSpPr/>
          <p:nvPr/>
        </p:nvGrpSpPr>
        <p:grpSpPr bwMode="auto">
          <a:xfrm>
            <a:off x="319879" y="1995947"/>
            <a:ext cx="6699026" cy="1698161"/>
            <a:chOff x="319883" y="1995949"/>
            <a:chExt cx="6699026" cy="1698161"/>
          </a:xfrm>
        </p:grpSpPr>
        <p:pic>
          <p:nvPicPr>
            <p:cNvPr id="18" name="Picture 17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044618" y="2457613"/>
              <a:ext cx="5974291" cy="1236497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2" name="Rectangle 21"/>
            <p:cNvSpPr/>
            <p:nvPr/>
          </p:nvSpPr>
          <p:spPr bwMode="auto">
            <a:xfrm>
              <a:off x="319883" y="1995949"/>
              <a:ext cx="37622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Write an integer program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335590" y="2677284"/>
              <a:ext cx="606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(IP)</a:t>
              </a:r>
              <a:endParaRPr lang="en-US" sz="2400" dirty="0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639160"/>
            <a:ext cx="8430203" cy="190739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G=(V, E) be a bipartite graph. Every edge e has a weight w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Find a maximum weight matching</a:t>
            </a:r>
          </a:p>
          <a:p>
            <a:pPr lvl="1"/>
            <a:r>
              <a:rPr lang="en-US" sz="2200" dirty="0" smtClean="0"/>
              <a:t>A set </a:t>
            </a:r>
            <a:r>
              <a:rPr lang="en-US" sz="2200" dirty="0" smtClean="0">
                <a:solidFill>
                  <a:srgbClr val="0070C0"/>
                </a:solidFill>
              </a:rPr>
              <a:t>M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cmsy10"/>
              </a:rPr>
              <a:t>µ</a:t>
            </a:r>
            <a:r>
              <a:rPr lang="en-US" sz="2200" dirty="0" smtClean="0"/>
              <a:t> E </a:t>
            </a:r>
            <a:r>
              <a:rPr lang="en-US" sz="2200" dirty="0" err="1" smtClean="0"/>
              <a:t>s.t</a:t>
            </a:r>
            <a:r>
              <a:rPr lang="en-US" sz="2200" dirty="0" smtClean="0"/>
              <a:t>. every vertex has at most one incident edge in M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4601" y="5102944"/>
            <a:ext cx="20703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200" baseline="-25000" dirty="0" smtClean="0">
                <a:solidFill>
                  <a:srgbClr val="FF0000"/>
                </a:solidFill>
                <a:latin typeface="Calibri"/>
              </a:rPr>
              <a:t>e</a:t>
            </a:r>
            <a:r>
              <a:rPr lang="en-US" sz="2200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200" dirty="0" smtClean="0">
                <a:solidFill>
                  <a:srgbClr val="FF0000"/>
                </a:solidFill>
              </a:rPr>
              <a:t>1 is implicit)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85135" y="1052052"/>
            <a:ext cx="8357420" cy="75708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5696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Total </a:t>
            </a:r>
            <a:r>
              <a:rPr lang="en-US" sz="3600" dirty="0" err="1" smtClean="0"/>
              <a:t>Unimodularity</a:t>
            </a:r>
            <a:endParaRPr lang="en-US" sz="36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560504"/>
            <a:ext cx="8430203" cy="5918956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A be a real </a:t>
            </a:r>
            <a:r>
              <a:rPr lang="en-US" sz="2400" dirty="0" err="1" smtClean="0"/>
              <a:t>m</a:t>
            </a:r>
            <a:r>
              <a:rPr lang="en-US" sz="2000" dirty="0" err="1" smtClean="0"/>
              <a:t>x</a:t>
            </a:r>
            <a:r>
              <a:rPr lang="en-US" sz="2400" dirty="0" err="1" smtClean="0"/>
              <a:t>n</a:t>
            </a:r>
            <a:r>
              <a:rPr lang="en-US" sz="2400" dirty="0" smtClean="0"/>
              <a:t> matrix</a:t>
            </a:r>
          </a:p>
          <a:p>
            <a:pPr lvl="0"/>
            <a:r>
              <a:rPr lang="en-US" sz="2400" b="1" dirty="0" smtClean="0"/>
              <a:t>Definition:</a:t>
            </a:r>
            <a:r>
              <a:rPr lang="en-US" sz="2400" dirty="0" smtClean="0"/>
              <a:t> Suppose that every square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 has determinant in {0, +1, -1}. Then A is </a:t>
            </a:r>
            <a:r>
              <a:rPr lang="en-US" sz="2400" b="1" dirty="0" smtClean="0">
                <a:solidFill>
                  <a:srgbClr val="FF0000"/>
                </a:solidFill>
              </a:rPr>
              <a:t>totally </a:t>
            </a:r>
            <a:r>
              <a:rPr lang="en-US" sz="2400" b="1" dirty="0" err="1" smtClean="0">
                <a:solidFill>
                  <a:srgbClr val="FF0000"/>
                </a:solidFill>
              </a:rPr>
              <a:t>unimodular</a:t>
            </a:r>
            <a:r>
              <a:rPr lang="en-US" sz="2400" b="1" dirty="0" smtClean="0">
                <a:solidFill>
                  <a:srgbClr val="FF0000"/>
                </a:solidFill>
              </a:rPr>
              <a:t> (TUM)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In particular, every entry of A must be in {0, +1, -1}</a:t>
            </a:r>
          </a:p>
          <a:p>
            <a:r>
              <a:rPr lang="en-US" sz="2400" b="1" dirty="0" smtClean="0"/>
              <a:t>Lemma:</a:t>
            </a:r>
            <a:r>
              <a:rPr lang="en-US" sz="2800" dirty="0" smtClean="0"/>
              <a:t> </a:t>
            </a:r>
            <a:r>
              <a:rPr lang="en-US" sz="2400" dirty="0" smtClean="0"/>
              <a:t>Suppose A is TUM. Let b be any integer vector. Then every basic feasible solution of P = { x :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 } is integral.</a:t>
            </a:r>
            <a:endParaRPr lang="en-US" sz="2800" dirty="0" smtClean="0"/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Let x be a basic feasible solution.</a:t>
            </a:r>
          </a:p>
          <a:p>
            <a:pPr>
              <a:buNone/>
            </a:pPr>
            <a:r>
              <a:rPr lang="en-US" sz="2400" dirty="0" smtClean="0"/>
              <a:t>	Then the constraints that are tight at x have rank n.</a:t>
            </a:r>
          </a:p>
          <a:p>
            <a:pPr>
              <a:buNone/>
            </a:pPr>
            <a:r>
              <a:rPr lang="en-US" sz="2400" dirty="0" smtClean="0"/>
              <a:t>	Let A’ be a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 and b’ a </a:t>
            </a:r>
            <a:r>
              <a:rPr lang="en-US" sz="2400" dirty="0" err="1" smtClean="0"/>
              <a:t>subvector</a:t>
            </a:r>
            <a:r>
              <a:rPr lang="en-US" sz="2400" dirty="0" smtClean="0"/>
              <a:t> of b corresponding to n linearly independent constraints that are tight at x.</a:t>
            </a:r>
          </a:p>
          <a:p>
            <a:pPr>
              <a:buNone/>
            </a:pPr>
            <a:r>
              <a:rPr lang="en-US" sz="2400" dirty="0" smtClean="0"/>
              <a:t>	Then x is the unique solution to A’ x = b’, i.e., x = (A</a:t>
            </a:r>
            <a:r>
              <a:rPr lang="en-US" sz="2400" dirty="0" smtClean="0">
                <a:latin typeface="Calibri"/>
              </a:rPr>
              <a:t>’)</a:t>
            </a:r>
            <a:r>
              <a:rPr lang="en-US" sz="2400" baseline="30000" dirty="0" smtClean="0">
                <a:latin typeface="Calibri"/>
              </a:rPr>
              <a:t>-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b’.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Cramer’s Rule:</a:t>
            </a:r>
            <a:r>
              <a:rPr lang="en-US" sz="2400" dirty="0" smtClean="0"/>
              <a:t> If M is a square, non-singular matrix then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latin typeface="Calibri"/>
              </a:rPr>
              <a:t>M</a:t>
            </a:r>
            <a:r>
              <a:rPr lang="en-US" sz="2400" baseline="30000" dirty="0" smtClean="0">
                <a:latin typeface="Calibri"/>
              </a:rPr>
              <a:t>-1</a:t>
            </a:r>
            <a:r>
              <a:rPr lang="en-US" sz="2400" dirty="0" smtClean="0"/>
              <a:t>)</a:t>
            </a:r>
            <a:r>
              <a:rPr lang="en-US" sz="2400" baseline="-17000" dirty="0" err="1" smtClean="0"/>
              <a:t>i,j</a:t>
            </a:r>
            <a:r>
              <a:rPr lang="en-US" sz="2400" dirty="0" smtClean="0"/>
              <a:t> = (-1)</a:t>
            </a:r>
            <a:r>
              <a:rPr lang="en-US" sz="2400" baseline="30000" dirty="0" err="1" smtClean="0"/>
              <a:t>i+j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M</a:t>
            </a:r>
            <a:r>
              <a:rPr lang="en-US" sz="2400" baseline="-17000" dirty="0" err="1" smtClean="0">
                <a:latin typeface="Calibri"/>
              </a:rPr>
              <a:t>del</a:t>
            </a:r>
            <a:r>
              <a:rPr lang="en-US" sz="2400" baseline="-17000" dirty="0" smtClean="0">
                <a:latin typeface="Calibri"/>
              </a:rPr>
              <a:t>(</a:t>
            </a:r>
            <a:r>
              <a:rPr lang="en-US" sz="2400" baseline="-17000" dirty="0" err="1" smtClean="0">
                <a:latin typeface="Calibri"/>
              </a:rPr>
              <a:t>j,i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 / </a:t>
            </a:r>
            <a:r>
              <a:rPr lang="en-US" sz="2400" dirty="0" err="1" smtClean="0"/>
              <a:t>det</a:t>
            </a:r>
            <a:r>
              <a:rPr lang="en-US" sz="2400" dirty="0" smtClean="0"/>
              <a:t> M.</a:t>
            </a:r>
          </a:p>
        </p:txBody>
      </p:sp>
      <p:sp>
        <p:nvSpPr>
          <p:cNvPr id="18" name="Right Brace 17"/>
          <p:cNvSpPr/>
          <p:nvPr/>
        </p:nvSpPr>
        <p:spPr>
          <a:xfrm rot="5400000">
            <a:off x="3269224" y="5687967"/>
            <a:ext cx="216312" cy="816078"/>
          </a:xfrm>
          <a:prstGeom prst="rightBrace">
            <a:avLst>
              <a:gd name="adj1" fmla="val 50268"/>
              <a:gd name="adj2" fmla="val 50000"/>
            </a:avLst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07226" y="6135333"/>
            <a:ext cx="540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Submatrix</a:t>
            </a:r>
            <a:r>
              <a:rPr lang="en-US" dirty="0" smtClean="0">
                <a:solidFill>
                  <a:srgbClr val="FF0000"/>
                </a:solidFill>
              </a:rPr>
              <a:t> of M obtained by deleting row j and column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5696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Total </a:t>
            </a:r>
            <a:r>
              <a:rPr lang="en-US" sz="3600" dirty="0" err="1" smtClean="0"/>
              <a:t>Unimodularity</a:t>
            </a:r>
            <a:endParaRPr lang="en-US" sz="36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560503"/>
            <a:ext cx="8430203" cy="604677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A be a real </a:t>
            </a:r>
            <a:r>
              <a:rPr lang="en-US" sz="2400" dirty="0" err="1" smtClean="0"/>
              <a:t>m</a:t>
            </a:r>
            <a:r>
              <a:rPr lang="en-US" sz="2000" dirty="0" err="1" smtClean="0"/>
              <a:t>x</a:t>
            </a:r>
            <a:r>
              <a:rPr lang="en-US" sz="2400" dirty="0" err="1" smtClean="0"/>
              <a:t>n</a:t>
            </a:r>
            <a:r>
              <a:rPr lang="en-US" sz="2400" dirty="0" smtClean="0"/>
              <a:t> matrix</a:t>
            </a:r>
          </a:p>
          <a:p>
            <a:pPr lvl="0"/>
            <a:r>
              <a:rPr lang="en-US" sz="2400" b="1" dirty="0" smtClean="0"/>
              <a:t>Definition:</a:t>
            </a:r>
            <a:r>
              <a:rPr lang="en-US" sz="2400" dirty="0" smtClean="0"/>
              <a:t> Suppose that every square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 has determinant in {0, +1, -1}. Then A is </a:t>
            </a:r>
            <a:r>
              <a:rPr lang="en-US" sz="2400" b="1" dirty="0" smtClean="0">
                <a:solidFill>
                  <a:srgbClr val="FF0000"/>
                </a:solidFill>
              </a:rPr>
              <a:t>totally </a:t>
            </a:r>
            <a:r>
              <a:rPr lang="en-US" sz="2400" b="1" dirty="0" err="1" smtClean="0">
                <a:solidFill>
                  <a:srgbClr val="FF0000"/>
                </a:solidFill>
              </a:rPr>
              <a:t>unimodular</a:t>
            </a:r>
            <a:r>
              <a:rPr lang="en-US" sz="2400" b="1" dirty="0" smtClean="0">
                <a:solidFill>
                  <a:srgbClr val="FF0000"/>
                </a:solidFill>
              </a:rPr>
              <a:t> (TUM)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Lemma:</a:t>
            </a:r>
            <a:r>
              <a:rPr lang="en-US" sz="2800" dirty="0" smtClean="0"/>
              <a:t> </a:t>
            </a:r>
            <a:r>
              <a:rPr lang="en-US" sz="2400" dirty="0" smtClean="0"/>
              <a:t>Suppose A is TUM. Let b be any integer vector. Then every basic feasible solution of P = { x :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 } is integral.</a:t>
            </a:r>
            <a:endParaRPr lang="en-US" sz="2800" dirty="0" smtClean="0"/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Let x be a basic feasible solution.</a:t>
            </a:r>
          </a:p>
          <a:p>
            <a:pPr>
              <a:buNone/>
            </a:pPr>
            <a:r>
              <a:rPr lang="en-US" sz="2400" dirty="0" smtClean="0"/>
              <a:t>	Then the constraints that are tight at x have rank n.</a:t>
            </a:r>
          </a:p>
          <a:p>
            <a:pPr>
              <a:buNone/>
            </a:pPr>
            <a:r>
              <a:rPr lang="en-US" sz="2400" dirty="0" smtClean="0"/>
              <a:t>	Let A’ be the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 and b’ the </a:t>
            </a:r>
            <a:r>
              <a:rPr lang="en-US" sz="2400" dirty="0" err="1" smtClean="0"/>
              <a:t>subvector</a:t>
            </a:r>
            <a:r>
              <a:rPr lang="en-US" sz="2400" dirty="0" smtClean="0"/>
              <a:t> of b containing n linearly independent constraints that are tight at x.</a:t>
            </a:r>
          </a:p>
          <a:p>
            <a:pPr>
              <a:buNone/>
            </a:pPr>
            <a:r>
              <a:rPr lang="en-US" sz="2400" dirty="0" smtClean="0"/>
              <a:t>	Then x is the unique solution to A’ x = b’, i.e., x = (A</a:t>
            </a:r>
            <a:r>
              <a:rPr lang="en-US" sz="2400" dirty="0" smtClean="0">
                <a:latin typeface="Calibri"/>
              </a:rPr>
              <a:t>’)</a:t>
            </a:r>
            <a:r>
              <a:rPr lang="en-US" sz="2400" baseline="30000" dirty="0" smtClean="0">
                <a:latin typeface="Calibri"/>
              </a:rPr>
              <a:t>-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b’.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Cramer’s Rule:</a:t>
            </a:r>
            <a:r>
              <a:rPr lang="en-US" sz="2400" dirty="0" smtClean="0"/>
              <a:t> If M is a square, non-singular matrix then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latin typeface="Calibri"/>
              </a:rPr>
              <a:t>M</a:t>
            </a:r>
            <a:r>
              <a:rPr lang="en-US" sz="2400" baseline="30000" dirty="0" smtClean="0">
                <a:latin typeface="Calibri"/>
              </a:rPr>
              <a:t>-1</a:t>
            </a:r>
            <a:r>
              <a:rPr lang="en-US" sz="2400" dirty="0" smtClean="0"/>
              <a:t>)</a:t>
            </a:r>
            <a:r>
              <a:rPr lang="en-US" sz="2400" baseline="-17000" dirty="0" err="1" smtClean="0">
                <a:latin typeface="Calibri"/>
              </a:rPr>
              <a:t>i,j</a:t>
            </a:r>
            <a:r>
              <a:rPr lang="en-US" sz="2400" dirty="0" smtClean="0"/>
              <a:t> = (-1)</a:t>
            </a:r>
            <a:r>
              <a:rPr lang="en-US" sz="2400" baseline="30000" dirty="0" err="1" smtClean="0"/>
              <a:t>i+j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M</a:t>
            </a:r>
            <a:r>
              <a:rPr lang="en-US" sz="2400" baseline="-17000" dirty="0" err="1" smtClean="0">
                <a:latin typeface="Calibri"/>
              </a:rPr>
              <a:t>del</a:t>
            </a:r>
            <a:r>
              <a:rPr lang="en-US" sz="2400" baseline="-17000" dirty="0" smtClean="0">
                <a:latin typeface="Calibri"/>
              </a:rPr>
              <a:t>(</a:t>
            </a:r>
            <a:r>
              <a:rPr lang="en-US" sz="2400" baseline="-17000" dirty="0" err="1" smtClean="0">
                <a:latin typeface="Calibri"/>
              </a:rPr>
              <a:t>j,i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 / </a:t>
            </a:r>
            <a:r>
              <a:rPr lang="en-US" sz="2400" dirty="0" err="1" smtClean="0"/>
              <a:t>det</a:t>
            </a:r>
            <a:r>
              <a:rPr lang="en-US" sz="2400" dirty="0" smtClean="0"/>
              <a:t> M.</a:t>
            </a:r>
          </a:p>
          <a:p>
            <a:pPr>
              <a:buNone/>
            </a:pPr>
            <a:r>
              <a:rPr lang="en-US" sz="2400" dirty="0" smtClean="0"/>
              <a:t>	Thus all entries of (A</a:t>
            </a:r>
            <a:r>
              <a:rPr lang="en-US" sz="2400" dirty="0" smtClean="0">
                <a:latin typeface="Calibri"/>
              </a:rPr>
              <a:t>’)</a:t>
            </a:r>
            <a:r>
              <a:rPr lang="en-US" sz="2400" baseline="30000" dirty="0" smtClean="0">
                <a:latin typeface="Calibri"/>
              </a:rPr>
              <a:t>-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are in {0, +1, -1}.</a:t>
            </a:r>
          </a:p>
          <a:p>
            <a:pPr>
              <a:buNone/>
            </a:pPr>
            <a:r>
              <a:rPr lang="en-US" sz="2400" dirty="0" smtClean="0"/>
              <a:t>	Since b’ is integral, x is also integral.			     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5135" y="4326194"/>
            <a:ext cx="8357420" cy="75708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6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Operations Preserving Total </a:t>
            </a:r>
            <a:r>
              <a:rPr lang="en-US" sz="3600" dirty="0" err="1" smtClean="0"/>
              <a:t>Unimodularity</a:t>
            </a:r>
            <a:endParaRPr lang="en-US" sz="36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776807"/>
            <a:ext cx="8430203" cy="604677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A be a real </a:t>
            </a:r>
            <a:r>
              <a:rPr lang="en-US" sz="2400" dirty="0" err="1" smtClean="0"/>
              <a:t>m</a:t>
            </a:r>
            <a:r>
              <a:rPr lang="en-US" sz="2000" dirty="0" err="1" smtClean="0"/>
              <a:t>x</a:t>
            </a:r>
            <a:r>
              <a:rPr lang="en-US" sz="2400" dirty="0" err="1" smtClean="0"/>
              <a:t>n</a:t>
            </a:r>
            <a:r>
              <a:rPr lang="en-US" sz="2400" dirty="0" smtClean="0"/>
              <a:t> matrix</a:t>
            </a:r>
          </a:p>
          <a:p>
            <a:pPr lvl="0"/>
            <a:r>
              <a:rPr lang="en-US" sz="2400" b="1" dirty="0" smtClean="0"/>
              <a:t>Definition:</a:t>
            </a:r>
            <a:r>
              <a:rPr lang="en-US" sz="2400" dirty="0" smtClean="0"/>
              <a:t> Suppose that every square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 has determinant in {0, +1, -1}. Then A is </a:t>
            </a:r>
            <a:r>
              <a:rPr lang="en-US" sz="2400" b="1" dirty="0" smtClean="0">
                <a:solidFill>
                  <a:srgbClr val="FF0000"/>
                </a:solidFill>
              </a:rPr>
              <a:t>totally </a:t>
            </a:r>
            <a:r>
              <a:rPr lang="en-US" sz="2400" b="1" dirty="0" err="1" smtClean="0">
                <a:solidFill>
                  <a:srgbClr val="FF0000"/>
                </a:solidFill>
              </a:rPr>
              <a:t>unimodular</a:t>
            </a:r>
            <a:r>
              <a:rPr lang="en-US" sz="2400" b="1" dirty="0" smtClean="0">
                <a:solidFill>
                  <a:srgbClr val="FF0000"/>
                </a:solidFill>
              </a:rPr>
              <a:t> (TUM)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Lemma:</a:t>
            </a:r>
            <a:r>
              <a:rPr lang="en-US" sz="2800" dirty="0" smtClean="0"/>
              <a:t> </a:t>
            </a:r>
            <a:r>
              <a:rPr lang="en-US" sz="2400" dirty="0" smtClean="0"/>
              <a:t>Suppose A is TUM. Let b be any integer vector. Then every basic feasible solution of P = { x :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 } is integral.</a:t>
            </a:r>
          </a:p>
          <a:p>
            <a:endParaRPr lang="en-US" sz="1050" b="1" dirty="0" smtClean="0"/>
          </a:p>
          <a:p>
            <a:r>
              <a:rPr lang="en-US" sz="2400" b="1" dirty="0" smtClean="0"/>
              <a:t>Claim:</a:t>
            </a:r>
            <a:r>
              <a:rPr lang="en-US" sz="2400" dirty="0" smtClean="0"/>
              <a:t> Suppose A is TUM. Then            is also TUM.</a:t>
            </a:r>
          </a:p>
          <a:p>
            <a:endParaRPr lang="en-US" sz="900" dirty="0" smtClean="0"/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Exercise on Assignment 5.				      </a:t>
            </a:r>
            <a:r>
              <a:rPr lang="en-US" sz="2400" dirty="0" smtClean="0">
                <a:latin typeface="msam10"/>
              </a:rPr>
              <a:t>¤</a:t>
            </a:r>
          </a:p>
          <a:p>
            <a:endParaRPr lang="en-US" sz="900" b="1" dirty="0" smtClean="0"/>
          </a:p>
          <a:p>
            <a:r>
              <a:rPr lang="en-US" sz="2400" b="1" dirty="0" smtClean="0"/>
              <a:t>Corollary:</a:t>
            </a:r>
            <a:r>
              <a:rPr lang="en-US" sz="2400" dirty="0" smtClean="0"/>
              <a:t> Suppose A is TUM. Let b be any integer vector. Then every basic feasible solution of P = { x : </a:t>
            </a:r>
            <a:r>
              <a:rPr lang="en-US" sz="2400" dirty="0" err="1" smtClean="0"/>
              <a:t>Ax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, 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} is integral.</a:t>
            </a:r>
          </a:p>
          <a:p>
            <a:r>
              <a:rPr lang="en-US" sz="2400" b="1" dirty="0" smtClean="0"/>
              <a:t>Proof:</a:t>
            </a:r>
            <a:r>
              <a:rPr lang="en-US" sz="2400" dirty="0" smtClean="0"/>
              <a:t> By the Claim,            is TUM. So apply the Lemma to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		     .		   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337139" y="5107545"/>
            <a:ext cx="542602" cy="565662"/>
          </a:xfrm>
          <a:prstGeom prst="rect">
            <a:avLst/>
          </a:prstGeom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2958587" y="5662556"/>
            <a:ext cx="3226826" cy="635611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4723488" y="3062436"/>
            <a:ext cx="542602" cy="5656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6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Bipartite Matching &amp; Total </a:t>
            </a:r>
            <a:r>
              <a:rPr lang="en-US" sz="3600" dirty="0" err="1" smtClean="0"/>
              <a:t>Unimodularity</a:t>
            </a:r>
            <a:endParaRPr lang="en-US" sz="3600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776807"/>
            <a:ext cx="8430203" cy="590912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V, E) be a bipartite graph.</a:t>
            </a:r>
          </a:p>
          <a:p>
            <a:pPr lvl="1"/>
            <a:r>
              <a:rPr lang="en-US" sz="2400" dirty="0" smtClean="0"/>
              <a:t>So all edges have one endpoint in U and the other in V.</a:t>
            </a:r>
          </a:p>
          <a:p>
            <a:pPr lvl="0"/>
            <a:r>
              <a:rPr lang="en-US" sz="2400" dirty="0" smtClean="0"/>
              <a:t>Let A be the “incidence matrix” of G.</a:t>
            </a:r>
            <a:br>
              <a:rPr lang="en-US" sz="2400" dirty="0" smtClean="0"/>
            </a:br>
            <a:r>
              <a:rPr lang="en-US" sz="2400" dirty="0" smtClean="0"/>
              <a:t>A has a row for every vertex and a column for every edge.</a:t>
            </a:r>
          </a:p>
          <a:p>
            <a:pPr lvl="0"/>
            <a:endParaRPr lang="en-US" sz="2400" baseline="-17000" dirty="0" smtClean="0"/>
          </a:p>
          <a:p>
            <a:pPr lvl="0"/>
            <a:endParaRPr lang="en-US" sz="2400" baseline="-17000" dirty="0" smtClean="0"/>
          </a:p>
          <a:p>
            <a:pPr lvl="0"/>
            <a:endParaRPr lang="en-US" sz="2000" baseline="-17000" dirty="0" smtClean="0"/>
          </a:p>
          <a:p>
            <a:pPr lvl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Note:</a:t>
            </a:r>
            <a:r>
              <a:rPr lang="en-US" sz="2400" dirty="0" smtClean="0"/>
              <a:t> Every column of A has exactly two non-zero entries.</a:t>
            </a:r>
          </a:p>
          <a:p>
            <a:endParaRPr lang="en-US" sz="800" baseline="-17000" dirty="0" smtClean="0"/>
          </a:p>
          <a:p>
            <a:pPr lvl="0"/>
            <a:r>
              <a:rPr lang="en-US" sz="2400" b="1" dirty="0" smtClean="0"/>
              <a:t>Lemma:</a:t>
            </a:r>
            <a:r>
              <a:rPr lang="en-US" sz="2400" dirty="0" smtClean="0"/>
              <a:t> A is TUM.</a:t>
            </a:r>
          </a:p>
          <a:p>
            <a:pPr lvl="0"/>
            <a:r>
              <a:rPr lang="en-US" sz="2400" b="1" dirty="0" smtClean="0"/>
              <a:t>Proof:</a:t>
            </a:r>
            <a:r>
              <a:rPr lang="en-US" sz="2400" dirty="0" smtClean="0"/>
              <a:t> Let Q be a </a:t>
            </a:r>
            <a:r>
              <a:rPr lang="en-US" sz="2400" dirty="0" err="1" smtClean="0"/>
              <a:t>k</a:t>
            </a:r>
            <a:r>
              <a:rPr lang="en-US" sz="1800" dirty="0" err="1" smtClean="0"/>
              <a:t>x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A. Argue by induction on k.</a:t>
            </a:r>
          </a:p>
          <a:p>
            <a:pPr lvl="0">
              <a:buNone/>
            </a:pPr>
            <a:r>
              <a:rPr lang="en-US" sz="2400" dirty="0" smtClean="0"/>
              <a:t>	If k=1 then Q is a single entry of A, so </a:t>
            </a:r>
            <a:r>
              <a:rPr lang="en-US" sz="2400" dirty="0" err="1" smtClean="0"/>
              <a:t>det</a:t>
            </a:r>
            <a:r>
              <a:rPr lang="en-US" sz="2400" dirty="0" smtClean="0"/>
              <a:t>(Q) is either 0 or 1.</a:t>
            </a:r>
          </a:p>
          <a:p>
            <a:pPr lvl="0">
              <a:buNone/>
            </a:pPr>
            <a:r>
              <a:rPr lang="en-US" sz="2400" dirty="0" smtClean="0"/>
              <a:t>	Suppose k&gt;1.</a:t>
            </a:r>
          </a:p>
          <a:p>
            <a:pPr lvl="0">
              <a:buNone/>
            </a:pPr>
            <a:r>
              <a:rPr lang="en-US" sz="2400" dirty="0" smtClean="0"/>
              <a:t>	If some column of Q has </a:t>
            </a:r>
            <a:r>
              <a:rPr lang="en-US" sz="2400" b="1" dirty="0" smtClean="0"/>
              <a:t>no</a:t>
            </a:r>
            <a:r>
              <a:rPr lang="en-US" sz="2400" dirty="0" smtClean="0"/>
              <a:t> non-zero entries, then </a:t>
            </a:r>
            <a:r>
              <a:rPr lang="en-US" sz="2400" dirty="0" err="1" smtClean="0"/>
              <a:t>det</a:t>
            </a:r>
            <a:r>
              <a:rPr lang="en-US" sz="2400" dirty="0" smtClean="0"/>
              <a:t>(Q)=0.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5844" y="2605549"/>
            <a:ext cx="1161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err="1" smtClean="0"/>
              <a:t>A</a:t>
            </a:r>
            <a:r>
              <a:rPr lang="en-US" sz="3200" baseline="-17000" dirty="0" err="1" smtClean="0"/>
              <a:t>w,e</a:t>
            </a:r>
            <a:r>
              <a:rPr lang="en-US" sz="3200" dirty="0" smtClean="0"/>
              <a:t> = </a:t>
            </a:r>
            <a:endParaRPr lang="en-US" sz="2800" baseline="-17000" dirty="0" smtClean="0"/>
          </a:p>
        </p:txBody>
      </p:sp>
      <p:sp>
        <p:nvSpPr>
          <p:cNvPr id="8" name="Left Brace 7"/>
          <p:cNvSpPr/>
          <p:nvPr/>
        </p:nvSpPr>
        <p:spPr>
          <a:xfrm>
            <a:off x="2458064" y="2556390"/>
            <a:ext cx="255639" cy="727586"/>
          </a:xfrm>
          <a:prstGeom prst="leftBrace">
            <a:avLst>
              <a:gd name="adj1" fmla="val 48958"/>
              <a:gd name="adj2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33367" y="2438403"/>
            <a:ext cx="49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1   if vertex w is an endpoint of edge e</a:t>
            </a:r>
            <a:endParaRPr lang="en-US" sz="2400" baseline="-17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733367" y="2910351"/>
            <a:ext cx="180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0   otherwise</a:t>
            </a:r>
            <a:endParaRPr lang="en-US" sz="2400" baseline="-17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824"/>
            <a:ext cx="8229600" cy="9229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Mathematical Programs We’ve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4" y="691665"/>
            <a:ext cx="8229600" cy="5614587"/>
          </a:xfrm>
        </p:spPr>
        <p:txBody>
          <a:bodyPr/>
          <a:lstStyle/>
          <a:p>
            <a:r>
              <a:rPr lang="en-US" dirty="0" smtClean="0"/>
              <a:t>Linear Program (LP)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dirty="0" smtClean="0"/>
              <a:t>Convex Program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dirty="0" err="1" smtClean="0"/>
              <a:t>Semidefinite</a:t>
            </a:r>
            <a:r>
              <a:rPr lang="en-US" dirty="0" smtClean="0"/>
              <a:t> Program (SDP)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Integer Program (IP)</a:t>
            </a:r>
            <a:endParaRPr lang="en-US" dirty="0"/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1210011" y="1310156"/>
            <a:ext cx="3693411" cy="692515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1210006" y="2598180"/>
            <a:ext cx="3693419" cy="666355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1189654" y="3915702"/>
            <a:ext cx="3950427" cy="1051087"/>
          </a:xfrm>
          <a:prstGeom prst="rect">
            <a:avLst/>
          </a:prstGeom>
          <a:noFill/>
          <a:ln/>
          <a:effectLst/>
        </p:spPr>
      </p:pic>
      <p:sp>
        <p:nvSpPr>
          <p:cNvPr id="10" name="TextBox 9"/>
          <p:cNvSpPr txBox="1"/>
          <p:nvPr/>
        </p:nvSpPr>
        <p:spPr>
          <a:xfrm>
            <a:off x="2644880" y="2507236"/>
            <a:ext cx="2133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(where f is convex)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5227" y="4355696"/>
            <a:ext cx="3213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(where X is symmetric matrix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corresponding to x )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1158453" y="5626516"/>
            <a:ext cx="3796526" cy="1000301"/>
          </a:xfrm>
          <a:prstGeom prst="rect">
            <a:avLst/>
          </a:prstGeom>
          <a:noFill/>
          <a:ln/>
          <a:effectLst/>
        </p:spPr>
      </p:pic>
      <p:sp>
        <p:nvSpPr>
          <p:cNvPr id="14" name="Right Brace 13"/>
          <p:cNvSpPr/>
          <p:nvPr/>
        </p:nvSpPr>
        <p:spPr>
          <a:xfrm>
            <a:off x="5220927" y="1002890"/>
            <a:ext cx="363794" cy="4208207"/>
          </a:xfrm>
          <a:prstGeom prst="rightBrace">
            <a:avLst>
              <a:gd name="adj1" fmla="val 97522"/>
              <a:gd name="adj2" fmla="val 50000"/>
            </a:avLst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45392" y="2713708"/>
            <a:ext cx="30063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B050"/>
                </a:solidFill>
              </a:rPr>
              <a:t>Can be efficiently solved</a:t>
            </a:r>
            <a:br>
              <a:rPr lang="en-US" sz="2200" dirty="0" smtClean="0">
                <a:solidFill>
                  <a:srgbClr val="00B050"/>
                </a:solidFill>
              </a:rPr>
            </a:br>
            <a:r>
              <a:rPr lang="en-US" sz="2200" dirty="0" smtClean="0">
                <a:solidFill>
                  <a:srgbClr val="00B050"/>
                </a:solidFill>
              </a:rPr>
              <a:t>e.g., by Ellipsoid Method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5220927" y="5299589"/>
            <a:ext cx="363794" cy="1489587"/>
          </a:xfrm>
          <a:prstGeom prst="rightBrace">
            <a:avLst>
              <a:gd name="adj1" fmla="val 97522"/>
              <a:gd name="adj2" fmla="val 50000"/>
            </a:avLst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45392" y="5624055"/>
            <a:ext cx="33704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Cannot</a:t>
            </a:r>
            <a:r>
              <a:rPr lang="en-US" sz="2200" dirty="0" smtClean="0">
                <a:solidFill>
                  <a:srgbClr val="FF0000"/>
                </a:solidFill>
              </a:rPr>
              <a:t> be efficiently solved</a:t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rgbClr val="FF0000"/>
                </a:solidFill>
              </a:rPr>
              <a:t>assuming P </a:t>
            </a:r>
            <a:r>
              <a:rPr lang="en-US" sz="2200" dirty="0" smtClean="0">
                <a:solidFill>
                  <a:srgbClr val="FF0000"/>
                </a:solidFill>
                <a:latin typeface="Symbol"/>
                <a:sym typeface="Symbol"/>
              </a:rPr>
              <a:t></a:t>
            </a:r>
            <a:r>
              <a:rPr lang="en-US" sz="2200" dirty="0" smtClean="0">
                <a:solidFill>
                  <a:srgbClr val="FF0000"/>
                </a:solidFill>
              </a:rPr>
              <a:t> NP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108215"/>
            <a:ext cx="8430203" cy="59091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V, E) be a bipartite graph. Define A by</a:t>
            </a:r>
          </a:p>
          <a:p>
            <a:pPr lvl="0"/>
            <a:endParaRPr lang="en-US" sz="2400" baseline="-17000" dirty="0" smtClean="0"/>
          </a:p>
          <a:p>
            <a:pPr lvl="0">
              <a:buNone/>
            </a:pPr>
            <a:endParaRPr lang="en-US" sz="2400" dirty="0" smtClean="0"/>
          </a:p>
          <a:p>
            <a:endParaRPr lang="en-US" sz="800" baseline="-17000" dirty="0" smtClean="0"/>
          </a:p>
          <a:p>
            <a:pPr lvl="0"/>
            <a:r>
              <a:rPr lang="en-US" sz="2400" b="1" dirty="0" smtClean="0"/>
              <a:t>Lemma:</a:t>
            </a:r>
            <a:r>
              <a:rPr lang="en-US" sz="2400" dirty="0" smtClean="0"/>
              <a:t> A is TUM.</a:t>
            </a:r>
          </a:p>
          <a:p>
            <a:pPr lvl="0"/>
            <a:r>
              <a:rPr lang="en-US" sz="2400" b="1" dirty="0" smtClean="0"/>
              <a:t>Proof:</a:t>
            </a:r>
            <a:r>
              <a:rPr lang="en-US" sz="2400" dirty="0" smtClean="0"/>
              <a:t> Let Q be a </a:t>
            </a:r>
            <a:r>
              <a:rPr lang="en-US" sz="2400" dirty="0" err="1" smtClean="0"/>
              <a:t>k</a:t>
            </a:r>
            <a:r>
              <a:rPr lang="en-US" sz="1800" dirty="0" err="1" smtClean="0"/>
              <a:t>x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A. Assume k&gt;1.</a:t>
            </a:r>
          </a:p>
          <a:p>
            <a:pPr lvl="0">
              <a:buNone/>
            </a:pPr>
            <a:r>
              <a:rPr lang="en-US" sz="2400" dirty="0" smtClean="0"/>
              <a:t>	If some column of Q has </a:t>
            </a:r>
            <a:r>
              <a:rPr lang="en-US" sz="2400" b="1" dirty="0" smtClean="0"/>
              <a:t>no</a:t>
            </a:r>
            <a:r>
              <a:rPr lang="en-US" sz="2400" dirty="0" smtClean="0"/>
              <a:t> non-zero entries, then </a:t>
            </a:r>
            <a:r>
              <a:rPr lang="en-US" sz="2400" dirty="0" err="1" smtClean="0"/>
              <a:t>det</a:t>
            </a:r>
            <a:r>
              <a:rPr lang="en-US" sz="2400" dirty="0" smtClean="0"/>
              <a:t>(Q)=0.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spc="-40" dirty="0" smtClean="0"/>
              <a:t>Suppose </a:t>
            </a:r>
            <a:r>
              <a:rPr lang="en-US" sz="2400" spc="-40" dirty="0" err="1" smtClean="0"/>
              <a:t>j</a:t>
            </a:r>
            <a:r>
              <a:rPr lang="en-US" sz="2400" spc="-40" baseline="30000" dirty="0" err="1" smtClean="0"/>
              <a:t>th</a:t>
            </a:r>
            <a:r>
              <a:rPr lang="en-US" sz="2400" spc="-40" dirty="0" smtClean="0"/>
              <a:t> column of Q has </a:t>
            </a:r>
            <a:r>
              <a:rPr lang="en-US" sz="2400" b="1" spc="-40" dirty="0" smtClean="0"/>
              <a:t>exactly one</a:t>
            </a:r>
            <a:r>
              <a:rPr lang="en-US" sz="2400" spc="-40" dirty="0" smtClean="0"/>
              <a:t> non-zero entry, say </a:t>
            </a:r>
            <a:r>
              <a:rPr lang="en-US" sz="2400" spc="-40" dirty="0" err="1" smtClean="0"/>
              <a:t>Q</a:t>
            </a:r>
            <a:r>
              <a:rPr lang="en-US" sz="2400" spc="-40" baseline="-17000" dirty="0" err="1" smtClean="0"/>
              <a:t>t,j</a:t>
            </a:r>
            <a:r>
              <a:rPr lang="en-US" sz="2400" spc="-40" dirty="0" smtClean="0"/>
              <a:t> </a:t>
            </a:r>
            <a:r>
              <a:rPr lang="en-US" sz="2400" spc="-40" dirty="0" smtClean="0">
                <a:latin typeface="Symbol"/>
                <a:sym typeface="Symbol"/>
              </a:rPr>
              <a:t></a:t>
            </a:r>
            <a:r>
              <a:rPr lang="en-US" sz="2400" spc="-40" dirty="0" smtClean="0"/>
              <a:t>0</a:t>
            </a:r>
          </a:p>
          <a:p>
            <a:pPr>
              <a:buNone/>
            </a:pPr>
            <a:r>
              <a:rPr lang="en-US" sz="2400" dirty="0" smtClean="0"/>
              <a:t>	Use “Column Expansion” of determinant:</a:t>
            </a:r>
          </a:p>
          <a:p>
            <a:pPr>
              <a:buNone/>
            </a:pPr>
            <a:r>
              <a:rPr lang="en-US" sz="2400" dirty="0" smtClean="0"/>
              <a:t>									        ,</a:t>
            </a:r>
            <a:br>
              <a:rPr lang="en-US" sz="2400" dirty="0" smtClean="0"/>
            </a:br>
            <a:endParaRPr lang="en-US" sz="700" dirty="0" smtClean="0"/>
          </a:p>
          <a:p>
            <a:pPr>
              <a:buNone/>
            </a:pPr>
            <a:r>
              <a:rPr lang="en-US" sz="2400" dirty="0" smtClean="0"/>
              <a:t>	where t is the unique non-zero entry in column j.</a:t>
            </a:r>
          </a:p>
          <a:p>
            <a:pPr>
              <a:buNone/>
            </a:pPr>
            <a:r>
              <a:rPr lang="en-US" sz="2400" dirty="0" smtClean="0"/>
              <a:t>	By induction,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Q</a:t>
            </a:r>
            <a:r>
              <a:rPr lang="en-US" sz="2400" baseline="-17000" dirty="0" err="1" smtClean="0"/>
              <a:t>del</a:t>
            </a:r>
            <a:r>
              <a:rPr lang="en-US" sz="2400" baseline="-17000" dirty="0" smtClean="0"/>
              <a:t>(</a:t>
            </a:r>
            <a:r>
              <a:rPr lang="en-US" sz="2400" baseline="-17000" dirty="0" err="1" smtClean="0"/>
              <a:t>t,j</a:t>
            </a:r>
            <a:r>
              <a:rPr lang="en-US" sz="2400" baseline="-17000" dirty="0" smtClean="0"/>
              <a:t>)</a:t>
            </a:r>
            <a:r>
              <a:rPr lang="en-US" sz="2400" dirty="0" smtClean="0"/>
              <a:t> in {0,+1,-1} 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 </a:t>
            </a:r>
            <a:r>
              <a:rPr lang="en-US" sz="2400" dirty="0" err="1" smtClean="0"/>
              <a:t>det</a:t>
            </a:r>
            <a:r>
              <a:rPr lang="en-US" sz="2400" dirty="0" smtClean="0"/>
              <a:t> Q in {0,+1,-1}.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5844" y="688262"/>
            <a:ext cx="1091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err="1" smtClean="0"/>
              <a:t>A</a:t>
            </a:r>
            <a:r>
              <a:rPr lang="en-US" sz="3200" baseline="-17000" dirty="0" err="1" smtClean="0"/>
              <a:t>v,e</a:t>
            </a:r>
            <a:r>
              <a:rPr lang="en-US" sz="3200" dirty="0" smtClean="0"/>
              <a:t> = </a:t>
            </a:r>
            <a:endParaRPr lang="en-US" sz="2800" baseline="-17000" dirty="0" smtClean="0"/>
          </a:p>
        </p:txBody>
      </p:sp>
      <p:sp>
        <p:nvSpPr>
          <p:cNvPr id="8" name="Left Brace 7"/>
          <p:cNvSpPr/>
          <p:nvPr/>
        </p:nvSpPr>
        <p:spPr>
          <a:xfrm>
            <a:off x="2458064" y="639103"/>
            <a:ext cx="255639" cy="727586"/>
          </a:xfrm>
          <a:prstGeom prst="leftBrace">
            <a:avLst>
              <a:gd name="adj1" fmla="val 48958"/>
              <a:gd name="adj2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33367" y="521116"/>
            <a:ext cx="49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1   if vertex v is an endpoint of edge e</a:t>
            </a:r>
            <a:endParaRPr lang="en-US" sz="2400" baseline="-17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733367" y="993064"/>
            <a:ext cx="180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0   otherwise</a:t>
            </a:r>
            <a:endParaRPr lang="en-US" sz="2400" baseline="-17000" dirty="0" smtClean="0"/>
          </a:p>
        </p:txBody>
      </p:sp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762679" y="3607620"/>
            <a:ext cx="7441663" cy="55930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108215"/>
            <a:ext cx="8430203" cy="59091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V, E) be a bipartite graph. Define A by</a:t>
            </a:r>
          </a:p>
          <a:p>
            <a:pPr lvl="0"/>
            <a:endParaRPr lang="en-US" sz="2400" baseline="-17000" dirty="0" smtClean="0"/>
          </a:p>
          <a:p>
            <a:pPr lvl="0">
              <a:buNone/>
            </a:pPr>
            <a:endParaRPr lang="en-US" sz="2400" dirty="0" smtClean="0"/>
          </a:p>
          <a:p>
            <a:endParaRPr lang="en-US" sz="800" baseline="-17000" dirty="0" smtClean="0"/>
          </a:p>
          <a:p>
            <a:pPr lvl="0"/>
            <a:r>
              <a:rPr lang="en-US" sz="2400" b="1" dirty="0" smtClean="0"/>
              <a:t>Lemma:</a:t>
            </a:r>
            <a:r>
              <a:rPr lang="en-US" sz="2400" dirty="0" smtClean="0"/>
              <a:t> A is TUM.</a:t>
            </a:r>
          </a:p>
          <a:p>
            <a:pPr lvl="0"/>
            <a:r>
              <a:rPr lang="en-US" sz="2400" b="1" dirty="0" smtClean="0"/>
              <a:t>Proof:</a:t>
            </a:r>
            <a:r>
              <a:rPr lang="en-US" sz="2400" dirty="0" smtClean="0"/>
              <a:t> Let Q be a </a:t>
            </a:r>
            <a:r>
              <a:rPr lang="en-US" sz="2400" dirty="0" err="1" smtClean="0"/>
              <a:t>k</a:t>
            </a:r>
            <a:r>
              <a:rPr lang="en-US" sz="1800" dirty="0" err="1" smtClean="0"/>
              <a:t>x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submatrix</a:t>
            </a:r>
            <a:r>
              <a:rPr lang="en-US" sz="2400" dirty="0" smtClean="0"/>
              <a:t> of A. Assume k&gt;1.</a:t>
            </a:r>
          </a:p>
          <a:p>
            <a:pPr lvl="0">
              <a:buNone/>
            </a:pPr>
            <a:r>
              <a:rPr lang="en-US" sz="2400" dirty="0" smtClean="0"/>
              <a:t>	If some column of Q has </a:t>
            </a:r>
            <a:r>
              <a:rPr lang="en-US" sz="2400" b="1" dirty="0" smtClean="0"/>
              <a:t>no</a:t>
            </a:r>
            <a:r>
              <a:rPr lang="en-US" sz="2400" dirty="0" smtClean="0"/>
              <a:t> non-zero entries, then </a:t>
            </a:r>
            <a:r>
              <a:rPr lang="en-US" sz="2400" dirty="0" err="1" smtClean="0"/>
              <a:t>det</a:t>
            </a:r>
            <a:r>
              <a:rPr lang="en-US" sz="2400" dirty="0" smtClean="0"/>
              <a:t>(Q)=0.</a:t>
            </a:r>
          </a:p>
          <a:p>
            <a:pPr>
              <a:buNone/>
            </a:pPr>
            <a:r>
              <a:rPr lang="en-US" sz="2400" dirty="0" smtClean="0"/>
              <a:t>	If </a:t>
            </a:r>
            <a:r>
              <a:rPr lang="en-US" sz="2400" dirty="0" err="1" smtClean="0"/>
              <a:t>j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 of Q has </a:t>
            </a:r>
            <a:r>
              <a:rPr lang="en-US" sz="2400" b="1" dirty="0" smtClean="0"/>
              <a:t>exactly one</a:t>
            </a:r>
            <a:r>
              <a:rPr lang="en-US" sz="2400" dirty="0" smtClean="0"/>
              <a:t> non-zero entry, use induction.</a:t>
            </a:r>
          </a:p>
          <a:p>
            <a:pPr>
              <a:buNone/>
            </a:pPr>
            <a:r>
              <a:rPr lang="en-US" sz="2400" dirty="0" smtClean="0"/>
              <a:t>	Suppose </a:t>
            </a:r>
            <a:r>
              <a:rPr lang="en-US" sz="2400" b="1" dirty="0" smtClean="0"/>
              <a:t>every</a:t>
            </a:r>
            <a:r>
              <a:rPr lang="en-US" sz="2400" dirty="0" smtClean="0"/>
              <a:t> column of Q has </a:t>
            </a:r>
            <a:r>
              <a:rPr lang="en-US" sz="2400" b="1" dirty="0" smtClean="0"/>
              <a:t>exactly two</a:t>
            </a:r>
            <a:r>
              <a:rPr lang="en-US" sz="2400" dirty="0" smtClean="0"/>
              <a:t> non-zero entries.</a:t>
            </a:r>
          </a:p>
          <a:p>
            <a:pPr lvl="1"/>
            <a:r>
              <a:rPr lang="en-US" sz="2000" dirty="0" smtClean="0"/>
              <a:t>For each column, one non-zero is in a U-row and the other is in a V-row.</a:t>
            </a:r>
          </a:p>
          <a:p>
            <a:pPr>
              <a:buNone/>
            </a:pPr>
            <a:r>
              <a:rPr lang="en-US" sz="2400" dirty="0" smtClean="0"/>
              <a:t>	So summing all U-rows in Q gives the vector [1,1,…,1].</a:t>
            </a:r>
          </a:p>
          <a:p>
            <a:pPr>
              <a:buNone/>
            </a:pPr>
            <a:r>
              <a:rPr lang="en-US" sz="2400" dirty="0" smtClean="0"/>
              <a:t>	Also summing all V-rows in Q gives the vector [1,1,…,1].</a:t>
            </a:r>
          </a:p>
          <a:p>
            <a:pPr>
              <a:buNone/>
            </a:pPr>
            <a:r>
              <a:rPr lang="en-US" sz="2400" dirty="0" smtClean="0"/>
              <a:t>	So (sum of U-rows) – (sum of V-rows) = [0,0,…,0].</a:t>
            </a:r>
          </a:p>
          <a:p>
            <a:pPr>
              <a:buNone/>
            </a:pPr>
            <a:r>
              <a:rPr lang="en-US" sz="2400" dirty="0" smtClean="0"/>
              <a:t>	Thus Q is singular, and </a:t>
            </a:r>
            <a:r>
              <a:rPr lang="en-US" sz="2400" dirty="0" err="1" smtClean="0"/>
              <a:t>det</a:t>
            </a:r>
            <a:r>
              <a:rPr lang="en-US" sz="2400" dirty="0" smtClean="0"/>
              <a:t> Q = 0.				     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5844" y="688262"/>
            <a:ext cx="1091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err="1" smtClean="0"/>
              <a:t>A</a:t>
            </a:r>
            <a:r>
              <a:rPr lang="en-US" sz="3200" baseline="-17000" dirty="0" err="1" smtClean="0"/>
              <a:t>v,e</a:t>
            </a:r>
            <a:r>
              <a:rPr lang="en-US" sz="3200" dirty="0" smtClean="0"/>
              <a:t> = </a:t>
            </a:r>
            <a:endParaRPr lang="en-US" sz="2800" baseline="-17000" dirty="0" smtClean="0"/>
          </a:p>
        </p:txBody>
      </p:sp>
      <p:sp>
        <p:nvSpPr>
          <p:cNvPr id="8" name="Left Brace 7"/>
          <p:cNvSpPr/>
          <p:nvPr/>
        </p:nvSpPr>
        <p:spPr>
          <a:xfrm>
            <a:off x="2458064" y="639103"/>
            <a:ext cx="255639" cy="727586"/>
          </a:xfrm>
          <a:prstGeom prst="leftBrace">
            <a:avLst>
              <a:gd name="adj1" fmla="val 48958"/>
              <a:gd name="adj2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33367" y="521116"/>
            <a:ext cx="49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1   if vertex v is an endpoint of edge e</a:t>
            </a:r>
            <a:endParaRPr lang="en-US" sz="2400" baseline="-17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733367" y="993064"/>
            <a:ext cx="180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0   otherwise</a:t>
            </a:r>
            <a:endParaRPr lang="en-US" sz="2400" baseline="-17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20506" y="108215"/>
            <a:ext cx="8430203" cy="6700625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V, E) be a bipartite graph. Define A by</a:t>
            </a:r>
          </a:p>
          <a:p>
            <a:pPr lvl="0"/>
            <a:endParaRPr lang="en-US" sz="2400" baseline="-17000" dirty="0" smtClean="0"/>
          </a:p>
          <a:p>
            <a:pPr lvl="0">
              <a:buNone/>
            </a:pPr>
            <a:endParaRPr lang="en-US" sz="2000" dirty="0" smtClean="0"/>
          </a:p>
          <a:p>
            <a:endParaRPr lang="en-US" sz="1600" baseline="-17000" dirty="0" smtClean="0"/>
          </a:p>
          <a:p>
            <a:pPr lvl="0"/>
            <a:r>
              <a:rPr lang="en-US" sz="2400" b="1" dirty="0" smtClean="0"/>
              <a:t>Lemma:</a:t>
            </a:r>
            <a:r>
              <a:rPr lang="en-US" sz="2400" dirty="0" smtClean="0"/>
              <a:t> A is TUM.</a:t>
            </a:r>
          </a:p>
          <a:p>
            <a:pPr lvl="0"/>
            <a:r>
              <a:rPr lang="en-US" sz="2400" dirty="0" smtClean="0"/>
              <a:t>So every </a:t>
            </a:r>
            <a:r>
              <a:rPr lang="en-US" sz="2400" dirty="0" smtClean="0">
                <a:solidFill>
                  <a:srgbClr val="FF0000"/>
                </a:solidFill>
              </a:rPr>
              <a:t>BFS</a:t>
            </a:r>
            <a:r>
              <a:rPr lang="en-US" sz="2400" dirty="0" smtClean="0"/>
              <a:t> of P = { x : Ax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b="1" dirty="0" smtClean="0"/>
              <a:t>1</a:t>
            </a:r>
            <a:r>
              <a:rPr lang="en-US" sz="2400" dirty="0" smtClean="0"/>
              <a:t>, 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} is </a:t>
            </a:r>
            <a:r>
              <a:rPr lang="en-US" sz="2400" b="1" dirty="0" smtClean="0">
                <a:solidFill>
                  <a:srgbClr val="FF0000"/>
                </a:solidFill>
              </a:rPr>
              <a:t>integral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US" sz="2400" dirty="0" smtClean="0"/>
              <a:t>We can rewrite the LP max { </a:t>
            </a:r>
            <a:r>
              <a:rPr lang="en-US" sz="2400" dirty="0" err="1" smtClean="0">
                <a:latin typeface="Calibri"/>
              </a:rPr>
              <a:t>w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: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 } as</a:t>
            </a:r>
          </a:p>
          <a:p>
            <a:pPr lvl="0"/>
            <a:endParaRPr lang="en-US" sz="2400" dirty="0" smtClean="0"/>
          </a:p>
          <a:p>
            <a:pPr lvl="0"/>
            <a:endParaRPr lang="en-US" sz="18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For every objective function w, this LP has an </a:t>
            </a:r>
            <a:r>
              <a:rPr lang="en-US" sz="2400" dirty="0" smtClean="0">
                <a:solidFill>
                  <a:srgbClr val="00B050"/>
                </a:solidFill>
              </a:rPr>
              <a:t>optimal solution at a BFS</a:t>
            </a:r>
            <a:r>
              <a:rPr lang="en-US" sz="2400" dirty="0" smtClean="0"/>
              <a:t>.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(Since P is bounded)</a:t>
            </a:r>
          </a:p>
          <a:p>
            <a:pPr lvl="0"/>
            <a:r>
              <a:rPr lang="en-US" sz="2400" dirty="0" smtClean="0"/>
              <a:t>So for every vector w, the LP has an </a:t>
            </a:r>
            <a:r>
              <a:rPr lang="en-US" sz="2400" b="1" dirty="0" smtClean="0">
                <a:solidFill>
                  <a:srgbClr val="FF0000"/>
                </a:solidFill>
              </a:rPr>
              <a:t>integral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optimal solution</a:t>
            </a:r>
            <a:r>
              <a:rPr lang="en-US" sz="2400" dirty="0" smtClean="0"/>
              <a:t> x.</a:t>
            </a:r>
          </a:p>
          <a:p>
            <a:pPr lvl="1"/>
            <a:r>
              <a:rPr lang="en-US" sz="2400" dirty="0" smtClean="0"/>
              <a:t>Since 0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e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1, and x is </a:t>
            </a:r>
            <a:r>
              <a:rPr lang="en-US" sz="2400" b="1" dirty="0" smtClean="0">
                <a:solidFill>
                  <a:srgbClr val="FF0000"/>
                </a:solidFill>
              </a:rPr>
              <a:t>integral</a:t>
            </a:r>
            <a:r>
              <a:rPr lang="en-US" sz="2400" dirty="0" smtClean="0"/>
              <a:t>, we actually have </a:t>
            </a:r>
            <a:r>
              <a:rPr lang="en-US" sz="2400" dirty="0" err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0070C0"/>
                </a:solidFill>
                <a:latin typeface="Calibri"/>
              </a:rPr>
              <a:t>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msy1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{0,1}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So every </a:t>
            </a:r>
            <a:r>
              <a:rPr lang="en-US" sz="2400" dirty="0" smtClean="0">
                <a:solidFill>
                  <a:srgbClr val="00B050"/>
                </a:solidFill>
              </a:rPr>
              <a:t>optimal LP solution</a:t>
            </a:r>
            <a:r>
              <a:rPr lang="en-US" sz="2400" dirty="0" smtClean="0"/>
              <a:t> is actually an </a:t>
            </a:r>
            <a:r>
              <a:rPr lang="en-US" sz="2400" dirty="0" smtClean="0">
                <a:solidFill>
                  <a:srgbClr val="0070C0"/>
                </a:solidFill>
              </a:rPr>
              <a:t>(optimal) IP solution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So we can solve the IP by solving the LP and returning a BFS.</a:t>
            </a:r>
            <a:endParaRPr lang="en-US" sz="2000" dirty="0" smtClean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241054" y="2745207"/>
            <a:ext cx="5432397" cy="1207803"/>
          </a:xfrm>
          <a:prstGeom prst="rect">
            <a:avLst/>
          </a:prstGeom>
          <a:noFill/>
          <a:ln/>
          <a:effectLst/>
        </p:spPr>
      </p:pic>
      <p:sp>
        <p:nvSpPr>
          <p:cNvPr id="10" name="TextBox 9"/>
          <p:cNvSpPr txBox="1"/>
          <p:nvPr/>
        </p:nvSpPr>
        <p:spPr>
          <a:xfrm>
            <a:off x="6864097" y="3529786"/>
            <a:ext cx="20703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(</a:t>
            </a:r>
            <a:r>
              <a:rPr lang="en-US" sz="2200" dirty="0" smtClean="0">
                <a:latin typeface="Calibri"/>
              </a:rPr>
              <a:t>x</a:t>
            </a:r>
            <a:r>
              <a:rPr lang="en-US" sz="2200" baseline="-25000" dirty="0" smtClean="0">
                <a:latin typeface="Calibri"/>
              </a:rPr>
              <a:t>e</a:t>
            </a:r>
            <a:r>
              <a:rPr lang="en-US" sz="2200" dirty="0" smtClean="0">
                <a:latin typeface="cmsy10"/>
              </a:rPr>
              <a:t>·</a:t>
            </a:r>
            <a:r>
              <a:rPr lang="en-US" sz="2200" dirty="0" smtClean="0"/>
              <a:t>1 is implicit)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1415844" y="688262"/>
            <a:ext cx="1091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err="1" smtClean="0"/>
              <a:t>A</a:t>
            </a:r>
            <a:r>
              <a:rPr lang="en-US" sz="3200" baseline="-17000" dirty="0" err="1" smtClean="0"/>
              <a:t>v,e</a:t>
            </a:r>
            <a:r>
              <a:rPr lang="en-US" sz="3200" dirty="0" smtClean="0"/>
              <a:t> = </a:t>
            </a:r>
            <a:endParaRPr lang="en-US" sz="2800" baseline="-17000" dirty="0" smtClean="0"/>
          </a:p>
        </p:txBody>
      </p:sp>
      <p:sp>
        <p:nvSpPr>
          <p:cNvPr id="16" name="Left Brace 15"/>
          <p:cNvSpPr/>
          <p:nvPr/>
        </p:nvSpPr>
        <p:spPr>
          <a:xfrm>
            <a:off x="2458064" y="639103"/>
            <a:ext cx="255639" cy="727586"/>
          </a:xfrm>
          <a:prstGeom prst="leftBrace">
            <a:avLst>
              <a:gd name="adj1" fmla="val 48958"/>
              <a:gd name="adj2" fmla="val 50000"/>
            </a:avLst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33367" y="521116"/>
            <a:ext cx="49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1   if vertex v is an endpoint of edge e</a:t>
            </a:r>
            <a:endParaRPr lang="en-US" sz="2400" baseline="-17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733367" y="993064"/>
            <a:ext cx="180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/>
              <a:t>0   otherwise</a:t>
            </a:r>
            <a:endParaRPr lang="en-US" sz="2400" baseline="-17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combinatorial 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4" y="957129"/>
            <a:ext cx="8839198" cy="5614587"/>
          </a:xfrm>
        </p:spPr>
        <p:txBody>
          <a:bodyPr>
            <a:normAutofit/>
          </a:bodyPr>
          <a:lstStyle/>
          <a:p>
            <a:r>
              <a:rPr lang="en-US" dirty="0" smtClean="0"/>
              <a:t>Two common approaches</a:t>
            </a:r>
          </a:p>
          <a:p>
            <a:pPr marL="854075" lvl="1" indent="-401638">
              <a:buFont typeface="+mj-lt"/>
              <a:buAutoNum type="arabicPeriod"/>
            </a:pPr>
            <a:r>
              <a:rPr lang="en-US" sz="2700" dirty="0" smtClean="0"/>
              <a:t>Design combinatorial algorithm that directly solves IP</a:t>
            </a:r>
          </a:p>
          <a:p>
            <a:pPr marL="1085850" lvl="2" indent="-288925"/>
            <a:r>
              <a:rPr lang="en-US" dirty="0" smtClean="0"/>
              <a:t>Often such algorithms have a nice LP interpretation</a:t>
            </a:r>
          </a:p>
          <a:p>
            <a:pPr marL="1254125" lvl="2" indent="-401638">
              <a:buNone/>
            </a:pPr>
            <a:endParaRPr lang="en-US" sz="1100" dirty="0" smtClean="0"/>
          </a:p>
          <a:p>
            <a:pPr marL="854075" lvl="1" indent="-401638">
              <a:buFont typeface="+mj-lt"/>
              <a:buAutoNum type="arabicPeriod"/>
            </a:pPr>
            <a:r>
              <a:rPr lang="en-US" sz="2700" dirty="0" smtClean="0"/>
              <a:t>Relax IP to an LP; prove that they give same solution; solve LP by the ellipsoid method</a:t>
            </a:r>
          </a:p>
          <a:p>
            <a:pPr marL="1085850" lvl="2" indent="-288925"/>
            <a:r>
              <a:rPr lang="en-US" sz="2300" dirty="0" smtClean="0"/>
              <a:t>Need to show special structure of the LP’s extreme points</a:t>
            </a:r>
          </a:p>
          <a:p>
            <a:pPr marL="1085850" lvl="2" indent="-288925"/>
            <a:r>
              <a:rPr lang="en-US" sz="2300" dirty="0" smtClean="0"/>
              <a:t>Sometimes we can analyze the extreme points </a:t>
            </a:r>
            <a:r>
              <a:rPr lang="en-US" sz="2300" b="1" dirty="0" err="1" smtClean="0">
                <a:solidFill>
                  <a:srgbClr val="0070C0"/>
                </a:solidFill>
              </a:rPr>
              <a:t>combinatorially</a:t>
            </a:r>
            <a:endParaRPr lang="en-US" sz="2300" b="1" dirty="0" smtClean="0">
              <a:solidFill>
                <a:srgbClr val="0070C0"/>
              </a:solidFill>
            </a:endParaRPr>
          </a:p>
          <a:p>
            <a:pPr marL="1085850" lvl="2" indent="-288925"/>
            <a:r>
              <a:rPr lang="en-US" sz="2300" dirty="0" smtClean="0"/>
              <a:t>Sometimes we can use </a:t>
            </a:r>
            <a:r>
              <a:rPr lang="en-US" sz="2300" b="1" dirty="0" smtClean="0">
                <a:solidFill>
                  <a:srgbClr val="FF0000"/>
                </a:solidFill>
              </a:rPr>
              <a:t>algebraic</a:t>
            </a:r>
            <a:r>
              <a:rPr lang="en-US" sz="2300" dirty="0" smtClean="0"/>
              <a:t> structure of the constraints.</a:t>
            </a:r>
            <a:br>
              <a:rPr lang="en-US" sz="2300" dirty="0" smtClean="0"/>
            </a:br>
            <a:r>
              <a:rPr lang="en-US" sz="2300" dirty="0" smtClean="0"/>
              <a:t>For example, if constraint matrix is </a:t>
            </a:r>
            <a:r>
              <a:rPr lang="en-US" sz="2300" b="1" dirty="0" smtClean="0">
                <a:solidFill>
                  <a:srgbClr val="FF0000"/>
                </a:solidFill>
              </a:rPr>
              <a:t>Totally </a:t>
            </a:r>
            <a:r>
              <a:rPr lang="en-US" sz="2300" b="1" dirty="0" err="1" smtClean="0">
                <a:solidFill>
                  <a:srgbClr val="FF0000"/>
                </a:solidFill>
              </a:rPr>
              <a:t>Unimodular</a:t>
            </a:r>
            <a:r>
              <a:rPr lang="en-US" sz="2300" b="1" dirty="0" smtClean="0">
                <a:solidFill>
                  <a:srgbClr val="FF0000"/>
                </a:solidFill>
              </a:rPr>
              <a:t/>
            </a:r>
            <a:br>
              <a:rPr lang="en-US" sz="2300" b="1" dirty="0" smtClean="0">
                <a:solidFill>
                  <a:srgbClr val="FF0000"/>
                </a:solidFill>
              </a:rPr>
            </a:br>
            <a:r>
              <a:rPr lang="en-US" sz="2300" dirty="0" smtClean="0"/>
              <a:t>then IP and LP are equivalent</a:t>
            </a:r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61" y="4375356"/>
            <a:ext cx="879988" cy="879988"/>
          </a:xfrm>
          <a:prstGeom prst="rect">
            <a:avLst/>
          </a:prstGeom>
          <a:noFill/>
        </p:spPr>
      </p:pic>
      <p:pic>
        <p:nvPicPr>
          <p:cNvPr id="5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561" y="3824750"/>
            <a:ext cx="879988" cy="879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 rot="20356701" flipH="1">
            <a:off x="2407826" y="1159415"/>
            <a:ext cx="6027372" cy="2871218"/>
          </a:xfrm>
          <a:prstGeom prst="ellipse">
            <a:avLst/>
          </a:prstGeom>
          <a:solidFill>
            <a:srgbClr val="0070C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243299">
            <a:off x="673639" y="1153564"/>
            <a:ext cx="6027372" cy="2866876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7378"/>
            <a:ext cx="8229600" cy="1031648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03" y="4461476"/>
            <a:ext cx="8651630" cy="239652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If you could efficiently (i.e., in polynomial time) decide if every integer program is feasible, then P = NP</a:t>
            </a:r>
          </a:p>
          <a:p>
            <a:pPr marL="742950" lvl="2" indent="-342900"/>
            <a:r>
              <a:rPr lang="en-US" dirty="0" smtClean="0"/>
              <a:t>And all of modern cryptography is broken</a:t>
            </a:r>
          </a:p>
          <a:p>
            <a:pPr marL="742950" lvl="2" indent="-342900"/>
            <a:r>
              <a:rPr lang="en-US" dirty="0" smtClean="0"/>
              <a:t>And you win $1,000,000</a:t>
            </a:r>
          </a:p>
          <a:p>
            <a:pPr marL="742950" lvl="2" indent="-342900"/>
            <a:r>
              <a:rPr lang="en-US" dirty="0" smtClean="0"/>
              <a:t>…</a:t>
            </a:r>
          </a:p>
          <a:p>
            <a:pPr marL="742950" lvl="2" indent="-342900"/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2843684" y="2399071"/>
            <a:ext cx="3446584" cy="158224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71032" y="2334900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07251" y="894319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NP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92686" y="914418"/>
            <a:ext cx="1064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coNP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06385" y="2775732"/>
            <a:ext cx="270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Sorting, string matching, breadth-first search, 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78182" y="1765929"/>
            <a:ext cx="1620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NP</a:t>
            </a:r>
            <a:r>
              <a:rPr lang="en-US" sz="2800" b="1" dirty="0" err="1" smtClean="0">
                <a:latin typeface="cmsy10"/>
              </a:rPr>
              <a:t>Å</a:t>
            </a:r>
            <a:r>
              <a:rPr lang="en-US" sz="2800" b="1" dirty="0" err="1" smtClean="0"/>
              <a:t>coNP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5970" y="3465287"/>
            <a:ext cx="14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LP </a:t>
            </a:r>
            <a:r>
              <a:rPr lang="en-US" dirty="0" smtClean="0"/>
              <a:t>feasible?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56789" y="2149707"/>
            <a:ext cx="203607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 smtClean="0"/>
              <a:t>Is integer program</a:t>
            </a:r>
            <a:br>
              <a:rPr lang="en-US" sz="1900" b="1" dirty="0" smtClean="0"/>
            </a:br>
            <a:r>
              <a:rPr lang="en-US" sz="1900" b="1" dirty="0" smtClean="0"/>
              <a:t>feasible?</a:t>
            </a:r>
            <a:endParaRPr lang="en-US" sz="19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05320" y="1426876"/>
            <a:ext cx="1953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Can graph be colored</a:t>
            </a:r>
            <a:br>
              <a:rPr lang="en-US" sz="1600" dirty="0" smtClean="0"/>
            </a:br>
            <a:r>
              <a:rPr lang="en-US" sz="1600" dirty="0" smtClean="0"/>
              <a:t>with </a:t>
            </a:r>
            <a:r>
              <a:rPr lang="en-US" sz="1600" dirty="0" smtClean="0">
                <a:latin typeface="cmsy10"/>
              </a:rPr>
              <a:t>·</a:t>
            </a:r>
            <a:r>
              <a:rPr lang="en-US" sz="1600" dirty="0" smtClean="0"/>
              <a:t> k colors?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968725" y="1426876"/>
            <a:ext cx="219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Does </a:t>
            </a:r>
            <a:r>
              <a:rPr lang="en-US" sz="1600" i="1" dirty="0" smtClean="0"/>
              <a:t>every</a:t>
            </a:r>
            <a:r>
              <a:rPr lang="en-US" sz="1600" dirty="0" smtClean="0"/>
              <a:t> coloring</a:t>
            </a:r>
            <a:br>
              <a:rPr lang="en-US" sz="1600" dirty="0" smtClean="0"/>
            </a:br>
            <a:r>
              <a:rPr lang="en-US" sz="1600" dirty="0" smtClean="0"/>
              <a:t>of graph use </a:t>
            </a:r>
            <a:r>
              <a:rPr lang="en-US" sz="1600" dirty="0" smtClean="0">
                <a:latin typeface="cmsy10"/>
              </a:rPr>
              <a:t>¸</a:t>
            </a:r>
            <a:r>
              <a:rPr lang="en-US" sz="1600" dirty="0" smtClean="0"/>
              <a:t> k colors?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1576" y="2149707"/>
            <a:ext cx="203607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 smtClean="0"/>
              <a:t>Is integer program</a:t>
            </a:r>
            <a:br>
              <a:rPr lang="en-US" sz="1900" b="1" dirty="0" smtClean="0"/>
            </a:br>
            <a:r>
              <a:rPr lang="en-US" sz="1900" b="1" dirty="0" smtClean="0"/>
              <a:t>infeasible?</a:t>
            </a:r>
            <a:endParaRPr lang="en-US" sz="19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Maximum Bipartite Matching</a:t>
            </a:r>
            <a:r>
              <a:rPr lang="en-US" sz="2800" dirty="0" smtClean="0">
                <a:solidFill>
                  <a:srgbClr val="FF0000"/>
                </a:solidFill>
              </a:rPr>
              <a:t>	   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(from Lecture 2)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 smtClean="0"/>
              <a:t>Given bipartite graph G=(V, E)</a:t>
            </a:r>
          </a:p>
          <a:p>
            <a:r>
              <a:rPr lang="en-US" sz="2400" dirty="0" smtClean="0"/>
              <a:t>Find a maximum size matching</a:t>
            </a:r>
          </a:p>
          <a:p>
            <a:pPr lvl="1"/>
            <a:r>
              <a:rPr lang="en-US" sz="2200" dirty="0" smtClean="0"/>
              <a:t>A set </a:t>
            </a:r>
            <a:r>
              <a:rPr lang="en-US" sz="2200" dirty="0" smtClean="0">
                <a:solidFill>
                  <a:srgbClr val="0070C0"/>
                </a:solidFill>
              </a:rPr>
              <a:t>M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cmsy10"/>
              </a:rPr>
              <a:t>µ</a:t>
            </a:r>
            <a:r>
              <a:rPr lang="en-US" sz="2200" dirty="0" smtClean="0"/>
              <a:t> E </a:t>
            </a:r>
            <a:r>
              <a:rPr lang="en-US" sz="2200" dirty="0" err="1" smtClean="0"/>
              <a:t>s.t</a:t>
            </a:r>
            <a:r>
              <a:rPr lang="en-US" sz="2200" dirty="0" smtClean="0"/>
              <a:t>. every vertex has at most one incident edge in M</a:t>
            </a:r>
            <a:endParaRPr lang="en-US" sz="2200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357563" y="3434532"/>
            <a:ext cx="2401887" cy="1223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357563" y="4207645"/>
            <a:ext cx="2401887" cy="45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357563" y="4593407"/>
            <a:ext cx="2401887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097213" y="2920182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097213" y="3305945"/>
            <a:ext cx="260350" cy="25876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3097213" y="3693295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3097213" y="4079057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3097213" y="4464820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5"/>
          <p:cNvSpPr>
            <a:spLocks noChangeArrowheads="1"/>
          </p:cNvSpPr>
          <p:nvPr/>
        </p:nvSpPr>
        <p:spPr bwMode="auto">
          <a:xfrm>
            <a:off x="3097213" y="4852170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6"/>
          <p:cNvSpPr>
            <a:spLocks noChangeArrowheads="1"/>
          </p:cNvSpPr>
          <p:nvPr/>
        </p:nvSpPr>
        <p:spPr bwMode="auto">
          <a:xfrm>
            <a:off x="3097213" y="5237932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3097213" y="5623695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3097213" y="6009457"/>
            <a:ext cx="260350" cy="258763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5759450" y="3242445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5759450" y="3885382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5759450" y="4529907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5759450" y="5172845"/>
            <a:ext cx="260350" cy="25876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3357563" y="3048770"/>
            <a:ext cx="2401887" cy="96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 flipV="1">
            <a:off x="3357563" y="3371032"/>
            <a:ext cx="2401887" cy="6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3357563" y="3434532"/>
            <a:ext cx="2401887" cy="579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3357563" y="3371032"/>
            <a:ext cx="2401887" cy="836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V="1">
            <a:off x="3357563" y="4013970"/>
            <a:ext cx="2401887" cy="2125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 flipV="1">
            <a:off x="3357563" y="4658495"/>
            <a:ext cx="2401887" cy="322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V="1">
            <a:off x="3357563" y="4013970"/>
            <a:ext cx="2401887" cy="966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3357563" y="3048770"/>
            <a:ext cx="2401887" cy="322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3357563" y="3821882"/>
            <a:ext cx="2401887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3357563" y="5301432"/>
            <a:ext cx="2401887" cy="45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3357563" y="4658495"/>
            <a:ext cx="2401887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0507" y="786642"/>
            <a:ext cx="8229600" cy="190739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Maximum Bipartite Matching</a:t>
            </a:r>
            <a:r>
              <a:rPr lang="en-US" sz="2800" dirty="0" smtClean="0">
                <a:solidFill>
                  <a:srgbClr val="FF0000"/>
                </a:solidFill>
              </a:rPr>
              <a:t>	   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(from Lecture 2)</a:t>
            </a:r>
            <a:endParaRPr lang="en-US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dirty="0" smtClean="0"/>
              <a:t>Given bipartite graph G=(V, E)</a:t>
            </a:r>
          </a:p>
          <a:p>
            <a:r>
              <a:rPr lang="en-US" sz="2400" dirty="0" smtClean="0"/>
              <a:t>Find a maximum size matching</a:t>
            </a:r>
          </a:p>
          <a:p>
            <a:pPr lvl="1"/>
            <a:r>
              <a:rPr lang="en-US" sz="2200" dirty="0" smtClean="0"/>
              <a:t>A set </a:t>
            </a:r>
            <a:r>
              <a:rPr lang="en-US" sz="2200" dirty="0" smtClean="0">
                <a:solidFill>
                  <a:srgbClr val="0070C0"/>
                </a:solidFill>
              </a:rPr>
              <a:t>M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cmsy10"/>
              </a:rPr>
              <a:t>µ</a:t>
            </a:r>
            <a:r>
              <a:rPr lang="en-US" sz="2200" dirty="0" smtClean="0"/>
              <a:t> E </a:t>
            </a:r>
            <a:r>
              <a:rPr lang="en-US" sz="2200" dirty="0" err="1" smtClean="0"/>
              <a:t>s.t</a:t>
            </a:r>
            <a:r>
              <a:rPr lang="en-US" sz="2200" dirty="0" smtClean="0"/>
              <a:t>. every vertex has at most one incident edge in M</a:t>
            </a:r>
            <a:endParaRPr lang="en-US" sz="2200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357563" y="3434532"/>
            <a:ext cx="2401887" cy="1223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357563" y="4207645"/>
            <a:ext cx="2401887" cy="45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357563" y="4593407"/>
            <a:ext cx="2401887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097213" y="2920182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097213" y="3305945"/>
            <a:ext cx="260350" cy="25876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3097213" y="3693295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3097213" y="4079057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3097213" y="4464820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5"/>
          <p:cNvSpPr>
            <a:spLocks noChangeArrowheads="1"/>
          </p:cNvSpPr>
          <p:nvPr/>
        </p:nvSpPr>
        <p:spPr bwMode="auto">
          <a:xfrm>
            <a:off x="3097213" y="4852170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6"/>
          <p:cNvSpPr>
            <a:spLocks noChangeArrowheads="1"/>
          </p:cNvSpPr>
          <p:nvPr/>
        </p:nvSpPr>
        <p:spPr bwMode="auto">
          <a:xfrm>
            <a:off x="3097213" y="5237932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3097213" y="5623695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3097213" y="6009457"/>
            <a:ext cx="260350" cy="258763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5759450" y="3242445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5759450" y="3885382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5759450" y="4529907"/>
            <a:ext cx="260350" cy="257175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5759450" y="5172845"/>
            <a:ext cx="260350" cy="25876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3357563" y="3048770"/>
            <a:ext cx="2401887" cy="96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 flipV="1">
            <a:off x="3357563" y="3371032"/>
            <a:ext cx="2401887" cy="6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3357563" y="3434532"/>
            <a:ext cx="2401887" cy="579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3357563" y="3371032"/>
            <a:ext cx="2401887" cy="836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V="1">
            <a:off x="3357563" y="4013970"/>
            <a:ext cx="2401887" cy="2125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 flipV="1">
            <a:off x="3357563" y="4658495"/>
            <a:ext cx="2401887" cy="322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V="1">
            <a:off x="3357563" y="4013970"/>
            <a:ext cx="2401887" cy="966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3357563" y="3048770"/>
            <a:ext cx="2401887" cy="322262"/>
          </a:xfrm>
          <a:prstGeom prst="line">
            <a:avLst/>
          </a:prstGeom>
          <a:noFill/>
          <a:ln w="57150">
            <a:solidFill>
              <a:srgbClr val="2203D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3357563" y="3821882"/>
            <a:ext cx="2401887" cy="192088"/>
          </a:xfrm>
          <a:prstGeom prst="line">
            <a:avLst/>
          </a:prstGeom>
          <a:noFill/>
          <a:ln w="57150">
            <a:solidFill>
              <a:srgbClr val="2203D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3357563" y="5301432"/>
            <a:ext cx="2401887" cy="450850"/>
          </a:xfrm>
          <a:prstGeom prst="line">
            <a:avLst/>
          </a:prstGeom>
          <a:noFill/>
          <a:ln w="57150">
            <a:solidFill>
              <a:srgbClr val="2203D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3357563" y="4658495"/>
            <a:ext cx="2401887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6400800" y="3771082"/>
            <a:ext cx="2133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CA" sz="2600" dirty="0">
                <a:latin typeface="+mj-lt"/>
              </a:rPr>
              <a:t>The </a:t>
            </a:r>
            <a:r>
              <a:rPr lang="en-CA" sz="2600" dirty="0">
                <a:solidFill>
                  <a:srgbClr val="2203D9"/>
                </a:solidFill>
                <a:latin typeface="+mj-lt"/>
              </a:rPr>
              <a:t>blue</a:t>
            </a:r>
            <a:r>
              <a:rPr lang="en-CA" sz="2600" dirty="0">
                <a:latin typeface="+mj-lt"/>
              </a:rPr>
              <a:t> edges are a </a:t>
            </a:r>
            <a:r>
              <a:rPr lang="en-CA" sz="2600" dirty="0" smtClean="0">
                <a:latin typeface="+mj-lt"/>
              </a:rPr>
              <a:t>matching </a:t>
            </a:r>
            <a:r>
              <a:rPr lang="en-CA" sz="2600" dirty="0">
                <a:solidFill>
                  <a:srgbClr val="2203D9"/>
                </a:solidFill>
                <a:latin typeface="+mj-lt"/>
              </a:rPr>
              <a:t>M</a:t>
            </a:r>
            <a:endParaRPr lang="en-US" sz="2600" dirty="0">
              <a:solidFill>
                <a:srgbClr val="2203D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 bwMode="auto">
          <a:xfrm>
            <a:off x="319883" y="2585884"/>
            <a:ext cx="6964485" cy="1698160"/>
            <a:chOff x="304800" y="1828800"/>
            <a:chExt cx="6964485" cy="1698160"/>
          </a:xfrm>
        </p:grpSpPr>
        <p:pic>
          <p:nvPicPr>
            <p:cNvPr id="6" name="Picture 5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295005" y="2290465"/>
              <a:ext cx="5974280" cy="123649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7" name="Rectangle 6"/>
            <p:cNvSpPr/>
            <p:nvPr/>
          </p:nvSpPr>
          <p:spPr bwMode="auto">
            <a:xfrm>
              <a:off x="304800" y="1828800"/>
              <a:ext cx="40443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The natural integer program</a:t>
              </a:r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319883" y="4473678"/>
            <a:ext cx="743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This IP </a:t>
            </a:r>
            <a:r>
              <a:rPr lang="en-US" sz="2400" b="1" dirty="0" smtClean="0">
                <a:solidFill>
                  <a:srgbClr val="FF0000"/>
                </a:solidFill>
              </a:rPr>
              <a:t>can</a:t>
            </a:r>
            <a:r>
              <a:rPr lang="en-US" sz="2400" dirty="0" smtClean="0"/>
              <a:t> be efficiently solved, in many different ways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0507" y="786642"/>
            <a:ext cx="8229600" cy="1907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Bipartite Matching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(from Lecture 2)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bipartite graph G=(V, 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maximum size matching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set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s.t. every vertex has at most one incident edge in 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20507" y="786642"/>
            <a:ext cx="8229600" cy="1907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Max-Weight Perfect Matching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Given bipartite graph G=(V, E). Every edge e has a weight w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maximum-weight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perfect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every vertex has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exactly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incident edge in 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V="1">
            <a:off x="1602658" y="5093109"/>
            <a:ext cx="3519949" cy="9733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7"/>
          <p:cNvSpPr>
            <a:spLocks noChangeShapeType="1"/>
          </p:cNvSpPr>
          <p:nvPr/>
        </p:nvSpPr>
        <p:spPr bwMode="auto">
          <a:xfrm>
            <a:off x="1573161" y="4473677"/>
            <a:ext cx="3337188" cy="5322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9"/>
          <p:cNvSpPr>
            <a:spLocks noChangeShapeType="1"/>
          </p:cNvSpPr>
          <p:nvPr/>
        </p:nvSpPr>
        <p:spPr bwMode="auto">
          <a:xfrm flipV="1">
            <a:off x="1573161" y="3401960"/>
            <a:ext cx="3510116" cy="103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>
            <a:off x="1484672" y="3470788"/>
            <a:ext cx="3529780" cy="144534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 flipV="1">
            <a:off x="1514168" y="3268492"/>
            <a:ext cx="3396181" cy="154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8"/>
          <p:cNvSpPr>
            <a:spLocks noChangeShapeType="1"/>
          </p:cNvSpPr>
          <p:nvPr/>
        </p:nvSpPr>
        <p:spPr bwMode="auto">
          <a:xfrm>
            <a:off x="1573161" y="3372465"/>
            <a:ext cx="3337188" cy="763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 flipV="1">
            <a:off x="1609421" y="4136158"/>
            <a:ext cx="3300928" cy="17482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>
            <a:off x="1609421" y="5088273"/>
            <a:ext cx="3300928" cy="7853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Oval 11"/>
          <p:cNvSpPr>
            <a:spLocks noChangeArrowheads="1"/>
          </p:cNvSpPr>
          <p:nvPr/>
        </p:nvSpPr>
        <p:spPr bwMode="auto">
          <a:xfrm>
            <a:off x="1317574" y="3180656"/>
            <a:ext cx="351351" cy="34920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1317574" y="4223996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14"/>
          <p:cNvSpPr>
            <a:spLocks noChangeArrowheads="1"/>
          </p:cNvSpPr>
          <p:nvPr/>
        </p:nvSpPr>
        <p:spPr bwMode="auto">
          <a:xfrm>
            <a:off x="1317574" y="4917093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5"/>
          <p:cNvSpPr>
            <a:spLocks noChangeArrowheads="1"/>
          </p:cNvSpPr>
          <p:nvPr/>
        </p:nvSpPr>
        <p:spPr bwMode="auto">
          <a:xfrm>
            <a:off x="1317574" y="5798095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20"/>
          <p:cNvSpPr>
            <a:spLocks noChangeArrowheads="1"/>
          </p:cNvSpPr>
          <p:nvPr/>
        </p:nvSpPr>
        <p:spPr bwMode="auto">
          <a:xfrm>
            <a:off x="4910349" y="3094961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21"/>
          <p:cNvSpPr>
            <a:spLocks noChangeArrowheads="1"/>
          </p:cNvSpPr>
          <p:nvPr/>
        </p:nvSpPr>
        <p:spPr bwMode="auto">
          <a:xfrm>
            <a:off x="4910349" y="3962625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22"/>
          <p:cNvSpPr>
            <a:spLocks noChangeArrowheads="1"/>
          </p:cNvSpPr>
          <p:nvPr/>
        </p:nvSpPr>
        <p:spPr bwMode="auto">
          <a:xfrm>
            <a:off x="4910349" y="4832433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23"/>
          <p:cNvSpPr>
            <a:spLocks noChangeArrowheads="1"/>
          </p:cNvSpPr>
          <p:nvPr/>
        </p:nvSpPr>
        <p:spPr bwMode="auto">
          <a:xfrm>
            <a:off x="4910349" y="5700099"/>
            <a:ext cx="351351" cy="34920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936956" y="48866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556389" y="29595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546557" y="33233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546557" y="3657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035280" y="38935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035280" y="42671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927125" y="5289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27125" y="56240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31"/>
          <p:cNvSpPr>
            <a:spLocks noChangeShapeType="1"/>
          </p:cNvSpPr>
          <p:nvPr/>
        </p:nvSpPr>
        <p:spPr bwMode="auto">
          <a:xfrm flipV="1">
            <a:off x="1602658" y="5093109"/>
            <a:ext cx="3519949" cy="9733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573161" y="4473677"/>
            <a:ext cx="3337188" cy="5322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1573161" y="3401960"/>
            <a:ext cx="3510116" cy="1032388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1484672" y="3470788"/>
            <a:ext cx="3529780" cy="1445342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 flipV="1">
            <a:off x="1514168" y="3268492"/>
            <a:ext cx="3396181" cy="154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1573161" y="3372465"/>
            <a:ext cx="3337188" cy="763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Combinatorial IPs are often nice</a:t>
            </a:r>
            <a:endParaRPr lang="en-US" dirty="0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V="1">
            <a:off x="1609421" y="4136158"/>
            <a:ext cx="3300928" cy="1748251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1609421" y="5088273"/>
            <a:ext cx="3300928" cy="785358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1317574" y="3180656"/>
            <a:ext cx="351351" cy="34920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1317574" y="4223996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1317574" y="4917093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5"/>
          <p:cNvSpPr>
            <a:spLocks noChangeArrowheads="1"/>
          </p:cNvSpPr>
          <p:nvPr/>
        </p:nvSpPr>
        <p:spPr bwMode="auto">
          <a:xfrm>
            <a:off x="1317574" y="5798095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4910349" y="3094961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4910349" y="3962625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4910349" y="4832433"/>
            <a:ext cx="351351" cy="347066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4910349" y="5700099"/>
            <a:ext cx="351351" cy="34920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20507" y="786642"/>
            <a:ext cx="8229600" cy="1907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Max-Weight Perfect Matching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Given bipartite graph G=(V, E). Every edge e has a weight w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 maximum-weight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perfect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every vertex has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exactly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 incident edge in 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6956" y="48866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56389" y="29595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546557" y="33233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546557" y="36575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035280" y="38935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035280" y="42671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927125" y="5289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927125" y="56240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5742039" y="3790747"/>
            <a:ext cx="288085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CA" sz="2600" dirty="0">
                <a:latin typeface="+mj-lt"/>
              </a:rPr>
              <a:t>The </a:t>
            </a:r>
            <a:r>
              <a:rPr lang="en-CA" sz="2600" dirty="0">
                <a:solidFill>
                  <a:srgbClr val="2203D9"/>
                </a:solidFill>
                <a:latin typeface="+mj-lt"/>
              </a:rPr>
              <a:t>blue</a:t>
            </a:r>
            <a:r>
              <a:rPr lang="en-CA" sz="2600" dirty="0">
                <a:latin typeface="+mj-lt"/>
              </a:rPr>
              <a:t> edges are a </a:t>
            </a:r>
            <a:r>
              <a:rPr lang="en-CA" sz="2600" dirty="0" smtClean="0">
                <a:latin typeface="+mj-lt"/>
              </a:rPr>
              <a:t>max-weight perfect matching </a:t>
            </a:r>
            <a:r>
              <a:rPr lang="en-CA" sz="2600" dirty="0">
                <a:solidFill>
                  <a:srgbClr val="2203D9"/>
                </a:solidFill>
                <a:latin typeface="+mj-lt"/>
              </a:rPr>
              <a:t>M</a:t>
            </a:r>
            <a:endParaRPr lang="en-US" sz="2600" dirty="0">
              <a:solidFill>
                <a:srgbClr val="2203D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w_e \cdot x_e }&#10;&amp; \smallsum{e \text{ incident to } v}{} ~x_e &amp;=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203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igma_{e \text{ incident on } v_1}\: x_e = 1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4"/>
  <p:tag name="PICTUREFILESIZE" val="540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igma_{e \text{ incident on } v_2}\: x_e = 1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4"/>
  <p:tag name="PICTUREFILESIZE" val="547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d_e ~=~&#10;\begin{cases}&#10;0 &amp;\quad\text{if $e \neq e_j$ for any $j$} \\&#10;1 &amp;\quad\text{if $e = e_j$ and $j$ odd} \\&#10;-1 &amp;\quad\text{if $e = e_j$ and $j$ even} \\&#10;\end{cases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9"/>
  <p:tag name="PICTUREFILESIZE" val="2139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igma_{e \text{ incident on } v_i}\: x_e = 1&#10;~\:\forall i = 1,\ldots,k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79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0 &lt; x_{e_i} &lt; 1&#10;~\:\forall i = 1,\ldots,k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6"/>
  <p:tag name="PICTUREFILESIZE" val="58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w_e \cdot x_e }&#10;&amp; \smallsum{e \text{ incident to } v}{} ~x_e &amp;\leq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90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w_e \cdot x_e }&#10;&amp; \smallsum{e \text{ incident to } v}{} ~x_e &amp;\leq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245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begin{pmatrix}&#10;A \\&#10;-I&#10;\end{pmatrix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"/>
  <p:tag name="PICTUREFILESIZE" val="360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P ~=~ \setst{ x }{ \begin{pmatrix} A \\ -I \end{pmatrix} \leq &#10;\begin{pmatrix} b \\ 0 \end{pmatrix} 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15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begin{pmatrix}&#10;A \\&#10;-I&#10;\end{pmatrix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"/>
  <p:tag name="PICTUREFILESIZE" val="360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det Q ~=~&#10;\sum_i (-1)^{i+j} Q_{i,j} \cdot \det Q_{\mathrm{del}(i,j)}&#10; ~=~ (-1)^{t+j} Q_{t,j} \cdot \det Q_{\mathrm{del}(t,j)}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93"/>
  <p:tag name="PICTUREFILESIZE" val="198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w_e \cdot x_e }&#10;&amp; \smallsum{e \text{ incident to } v}{} ~x_e &amp;\leq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24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 \transpose x}&#10;&amp;a_i \transpose x &amp;\leq b_i &amp;\forall i = 1, \ldots, m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4"/>
  <p:tag name="PICTUREFILESIZE" val="108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f(x)}&#10;&amp;a_i \transpose x &amp;\leq b_i &amp;\forall i = 1, \ldots, m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4"/>
  <p:tag name="PICTUREFILESIZE" val="1139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^T x}&#10;&amp;a_i \transpose x &amp;\leq b_i &amp;\forall i = 1, \ldots, m \\&#10;&amp;y \transpose X y &amp;\geq 0  &amp;\forall y \in \bR^n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54"/>
  <p:tag name="PICTUREFILESIZE" val="181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c \transpose x}&#10;&amp;a_i \transpose x &amp;\leq b_i &amp;\forall i = 1, \ldots, m \\&#10;&amp;x &amp;\in \bZ^n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48"/>
  <p:tag name="PICTUREFILESIZE" val="148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w_e \cdot x_e }&#10;&amp; \smallsum{e \text{ incident to } v}{} ~x_e &amp;=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49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w_e \cdot x_e }&#10;&amp; \smallsum{e \text{ incident to } v}{} ~x_e &amp;=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4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13252</TotalTime>
  <Words>2004</Words>
  <Application>Microsoft Office PowerPoint</Application>
  <PresentationFormat>On-screen Show (4:3)</PresentationFormat>
  <Paragraphs>392</Paragraphs>
  <Slides>33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Symbol</vt:lpstr>
      <vt:lpstr>cmsy10</vt:lpstr>
      <vt:lpstr>msam10</vt:lpstr>
      <vt:lpstr>Office Theme</vt:lpstr>
      <vt:lpstr>C&amp;O 355 Lecture 19</vt:lpstr>
      <vt:lpstr>Topics</vt:lpstr>
      <vt:lpstr>Mathematical Programs We’ve Seen</vt:lpstr>
      <vt:lpstr>Computational Complexity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Combinatorial IPs are often nice</vt:lpstr>
      <vt:lpstr>How to solve combinatorial IPs?</vt:lpstr>
      <vt:lpstr>Perfect Matching Problem</vt:lpstr>
      <vt:lpstr>Combinatorial Analysis of BFSs</vt:lpstr>
      <vt:lpstr>Combinatorial Analysis of BFSs</vt:lpstr>
      <vt:lpstr>How to solve combinatorial IPs?</vt:lpstr>
      <vt:lpstr>LP Approach for Bipartite Matching</vt:lpstr>
      <vt:lpstr>Total Unimodularity</vt:lpstr>
      <vt:lpstr>Total Unimodularity</vt:lpstr>
      <vt:lpstr>Operations Preserving Total Unimodularity</vt:lpstr>
      <vt:lpstr>Bipartite Matching &amp; Total Unimodularity</vt:lpstr>
      <vt:lpstr>Slide 30</vt:lpstr>
      <vt:lpstr>Slide 31</vt:lpstr>
      <vt:lpstr>Slide 32</vt:lpstr>
      <vt:lpstr>How to solve combinatorial IPs?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975</cp:revision>
  <dcterms:created xsi:type="dcterms:W3CDTF">2009-09-16T13:05:29Z</dcterms:created>
  <dcterms:modified xsi:type="dcterms:W3CDTF">2009-11-17T17:27:54Z</dcterms:modified>
</cp:coreProperties>
</file>