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1"/>
  </p:notesMasterIdLst>
  <p:sldIdLst>
    <p:sldId id="256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3" r:id="rId10"/>
    <p:sldId id="426" r:id="rId11"/>
    <p:sldId id="425" r:id="rId12"/>
    <p:sldId id="428" r:id="rId13"/>
    <p:sldId id="424" r:id="rId14"/>
    <p:sldId id="427" r:id="rId15"/>
    <p:sldId id="442" r:id="rId16"/>
    <p:sldId id="429" r:id="rId17"/>
    <p:sldId id="436" r:id="rId18"/>
    <p:sldId id="435" r:id="rId19"/>
    <p:sldId id="430" r:id="rId20"/>
    <p:sldId id="431" r:id="rId21"/>
    <p:sldId id="432" r:id="rId22"/>
    <p:sldId id="433" r:id="rId23"/>
    <p:sldId id="434" r:id="rId24"/>
    <p:sldId id="437" r:id="rId25"/>
    <p:sldId id="438" r:id="rId26"/>
    <p:sldId id="440" r:id="rId27"/>
    <p:sldId id="441" r:id="rId28"/>
    <p:sldId id="439" r:id="rId29"/>
    <p:sldId id="421" r:id="rId30"/>
  </p:sldIdLst>
  <p:sldSz cx="9144000" cy="6858000" type="screen4x3"/>
  <p:notesSz cx="6858000" cy="9144000"/>
  <p:embeddedFontLst>
    <p:embeddedFont>
      <p:font typeface="Calibri" pitchFamily="34" charset="0"/>
      <p:regular r:id="rId32"/>
      <p:bold r:id="rId33"/>
      <p:italic r:id="rId34"/>
      <p:boldItalic r:id="rId35"/>
    </p:embeddedFont>
    <p:embeddedFont>
      <p:font typeface="CMR10" pitchFamily="34" charset="0"/>
      <p:regular r:id="rId36"/>
    </p:embeddedFont>
    <p:embeddedFont>
      <p:font typeface="CMMI10" pitchFamily="34" charset="0"/>
      <p:regular r:id="rId37"/>
    </p:embeddedFont>
    <p:embeddedFont>
      <p:font typeface="CMSY10ORIG" pitchFamily="34" charset="0"/>
      <p:regular r:id="rId38"/>
    </p:embeddedFont>
    <p:embeddedFont>
      <p:font typeface="CMSS8" pitchFamily="34" charset="0"/>
      <p:regular r:id="rId39"/>
    </p:embeddedFont>
    <p:embeddedFont>
      <p:font typeface="CMMI7" pitchFamily="34" charset="0"/>
      <p:regular r:id="rId40"/>
    </p:embeddedFont>
    <p:embeddedFont>
      <p:font typeface="CMEX10" pitchFamily="34" charset="0"/>
      <p:regular r:id="rId41"/>
    </p:embeddedFont>
    <p:embeddedFont>
      <p:font typeface="CMR7" pitchFamily="34" charset="0"/>
      <p:regular r:id="rId42"/>
    </p:embeddedFont>
    <p:embeddedFont>
      <p:font typeface="MSBM10" pitchFamily="34" charset="0"/>
      <p:regular r:id="rId43"/>
    </p:embeddedFont>
    <p:embeddedFont>
      <p:font typeface="CMSY7" pitchFamily="34" charset="0"/>
      <p:regular r:id="rId44"/>
    </p:embeddedFont>
    <p:embeddedFont>
      <p:font typeface="CMMI5" pitchFamily="34" charset="0"/>
      <p:regular r:id="rId45"/>
    </p:embeddedFont>
    <p:embeddedFont>
      <p:font typeface="cmsy10" pitchFamily="34" charset="0"/>
      <p:regular r:id="rId46"/>
    </p:embeddedFont>
    <p:embeddedFont>
      <p:font typeface="msam10" pitchFamily="34" charset="0"/>
      <p:regular r:id="rId47"/>
    </p:embeddedFont>
  </p:embeddedFontLst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8732" autoAdjust="0"/>
  </p:normalViewPr>
  <p:slideViewPr>
    <p:cSldViewPr snapToGrid="0">
      <p:cViewPr varScale="1">
        <p:scale>
          <a:sx n="97" d="100"/>
          <a:sy n="9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font" Target="fonts/font11.fntdata"/><Relationship Id="rId47" Type="http://schemas.openxmlformats.org/officeDocument/2006/relationships/font" Target="fonts/font16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46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font" Target="fonts/font9.fntdata"/><Relationship Id="rId45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4" Type="http://schemas.openxmlformats.org/officeDocument/2006/relationships/font" Target="fonts/font13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font" Target="fonts/font12.fntdata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294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129"/>
            <a:ext cx="8229600" cy="56145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10" Type="http://schemas.openxmlformats.org/officeDocument/2006/relationships/image" Target="../media/image8.png"/><Relationship Id="rId4" Type="http://schemas.openxmlformats.org/officeDocument/2006/relationships/tags" Target="../tags/tag8.xml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2.xml"/><Relationship Id="rId7" Type="http://schemas.openxmlformats.org/officeDocument/2006/relationships/image" Target="../media/image9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16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waterloo.ca/CandO_Dept/SummerResearch/Summer.shtml" TargetMode="External"/><Relationship Id="rId2" Type="http://schemas.openxmlformats.org/officeDocument/2006/relationships/hyperlink" Target="mailto:t3schmid@uwaterloo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p-system.org/~history/Biographies/Motzkin.html" TargetMode="External"/><Relationship Id="rId4" Type="http://schemas.openxmlformats.org/officeDocument/2006/relationships/hyperlink" Target="http://www.gap-system.org/~history/Biographies/Fourie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904568"/>
            <a:ext cx="8842160" cy="189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978861" y="3887895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75124" y="3342965"/>
            <a:ext cx="3677265" cy="21925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3460955"/>
              <a:gd name="connsiteY0" fmla="*/ 226142 h 1897626"/>
              <a:gd name="connsiteX1" fmla="*/ 550606 w 3460955"/>
              <a:gd name="connsiteY1" fmla="*/ 9832 h 1897626"/>
              <a:gd name="connsiteX2" fmla="*/ 2005781 w 3460955"/>
              <a:gd name="connsiteY2" fmla="*/ 9832 h 1897626"/>
              <a:gd name="connsiteX3" fmla="*/ 1750142 w 3460955"/>
              <a:gd name="connsiteY3" fmla="*/ 245806 h 1897626"/>
              <a:gd name="connsiteX4" fmla="*/ 1750142 w 3460955"/>
              <a:gd name="connsiteY4" fmla="*/ 1897626 h 1897626"/>
              <a:gd name="connsiteX5" fmla="*/ 3460955 w 3460955"/>
              <a:gd name="connsiteY5" fmla="*/ 0 h 1897626"/>
              <a:gd name="connsiteX6" fmla="*/ 2005781 w 3460955"/>
              <a:gd name="connsiteY6" fmla="*/ 19665 h 1897626"/>
              <a:gd name="connsiteX7" fmla="*/ 1740310 w 3460955"/>
              <a:gd name="connsiteY7" fmla="*/ 226142 h 1897626"/>
              <a:gd name="connsiteX8" fmla="*/ 0 w 3460955"/>
              <a:gd name="connsiteY8" fmla="*/ 226142 h 1897626"/>
              <a:gd name="connsiteX0" fmla="*/ 0 w 3480620"/>
              <a:gd name="connsiteY0" fmla="*/ 1946787 h 3618271"/>
              <a:gd name="connsiteX1" fmla="*/ 550606 w 3480620"/>
              <a:gd name="connsiteY1" fmla="*/ 1730477 h 3618271"/>
              <a:gd name="connsiteX2" fmla="*/ 2005781 w 3480620"/>
              <a:gd name="connsiteY2" fmla="*/ 1730477 h 3618271"/>
              <a:gd name="connsiteX3" fmla="*/ 1750142 w 3480620"/>
              <a:gd name="connsiteY3" fmla="*/ 1966451 h 3618271"/>
              <a:gd name="connsiteX4" fmla="*/ 1750142 w 3480620"/>
              <a:gd name="connsiteY4" fmla="*/ 3618271 h 3618271"/>
              <a:gd name="connsiteX5" fmla="*/ 3460955 w 3480620"/>
              <a:gd name="connsiteY5" fmla="*/ 1720645 h 3618271"/>
              <a:gd name="connsiteX6" fmla="*/ 3480620 w 3480620"/>
              <a:gd name="connsiteY6" fmla="*/ 0 h 3618271"/>
              <a:gd name="connsiteX7" fmla="*/ 1740310 w 3480620"/>
              <a:gd name="connsiteY7" fmla="*/ 1946787 h 3618271"/>
              <a:gd name="connsiteX8" fmla="*/ 0 w 3480620"/>
              <a:gd name="connsiteY8" fmla="*/ 1946787 h 3618271"/>
              <a:gd name="connsiteX0" fmla="*/ 0 w 3480620"/>
              <a:gd name="connsiteY0" fmla="*/ 1956620 h 3628104"/>
              <a:gd name="connsiteX1" fmla="*/ 550606 w 3480620"/>
              <a:gd name="connsiteY1" fmla="*/ 1740310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480620"/>
              <a:gd name="connsiteY0" fmla="*/ 1956620 h 3628104"/>
              <a:gd name="connsiteX1" fmla="*/ 2349910 w 3480620"/>
              <a:gd name="connsiteY1" fmla="*/ 49161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480620"/>
              <a:gd name="connsiteY0" fmla="*/ 1956620 h 3628104"/>
              <a:gd name="connsiteX1" fmla="*/ 2094272 w 3480620"/>
              <a:gd name="connsiteY1" fmla="*/ 1465006 h 3628104"/>
              <a:gd name="connsiteX2" fmla="*/ 3480620 w 3480620"/>
              <a:gd name="connsiteY2" fmla="*/ 0 h 3628104"/>
              <a:gd name="connsiteX3" fmla="*/ 1750142 w 3480620"/>
              <a:gd name="connsiteY3" fmla="*/ 1976284 h 3628104"/>
              <a:gd name="connsiteX4" fmla="*/ 1750142 w 3480620"/>
              <a:gd name="connsiteY4" fmla="*/ 3628104 h 3628104"/>
              <a:gd name="connsiteX5" fmla="*/ 3460955 w 3480620"/>
              <a:gd name="connsiteY5" fmla="*/ 1730478 h 3628104"/>
              <a:gd name="connsiteX6" fmla="*/ 3480620 w 3480620"/>
              <a:gd name="connsiteY6" fmla="*/ 9833 h 3628104"/>
              <a:gd name="connsiteX7" fmla="*/ 1740310 w 3480620"/>
              <a:gd name="connsiteY7" fmla="*/ 1956620 h 3628104"/>
              <a:gd name="connsiteX8" fmla="*/ 0 w 3480620"/>
              <a:gd name="connsiteY8" fmla="*/ 1956620 h 3628104"/>
              <a:gd name="connsiteX0" fmla="*/ 0 w 3647768"/>
              <a:gd name="connsiteY0" fmla="*/ 1956620 h 3628104"/>
              <a:gd name="connsiteX1" fmla="*/ 2094272 w 3647768"/>
              <a:gd name="connsiteY1" fmla="*/ 1465006 h 3628104"/>
              <a:gd name="connsiteX2" fmla="*/ 3480620 w 3647768"/>
              <a:gd name="connsiteY2" fmla="*/ 0 h 3628104"/>
              <a:gd name="connsiteX3" fmla="*/ 1750142 w 3647768"/>
              <a:gd name="connsiteY3" fmla="*/ 1976284 h 3628104"/>
              <a:gd name="connsiteX4" fmla="*/ 1750142 w 3647768"/>
              <a:gd name="connsiteY4" fmla="*/ 3628104 h 3628104"/>
              <a:gd name="connsiteX5" fmla="*/ 3647768 w 3647768"/>
              <a:gd name="connsiteY5" fmla="*/ 3175820 h 3628104"/>
              <a:gd name="connsiteX6" fmla="*/ 3480620 w 3647768"/>
              <a:gd name="connsiteY6" fmla="*/ 9833 h 3628104"/>
              <a:gd name="connsiteX7" fmla="*/ 1740310 w 3647768"/>
              <a:gd name="connsiteY7" fmla="*/ 1956620 h 3628104"/>
              <a:gd name="connsiteX8" fmla="*/ 0 w 3647768"/>
              <a:gd name="connsiteY8" fmla="*/ 1956620 h 3628104"/>
              <a:gd name="connsiteX0" fmla="*/ 0 w 3657601"/>
              <a:gd name="connsiteY0" fmla="*/ 1956620 h 3628104"/>
              <a:gd name="connsiteX1" fmla="*/ 2094272 w 3657601"/>
              <a:gd name="connsiteY1" fmla="*/ 1465006 h 3628104"/>
              <a:gd name="connsiteX2" fmla="*/ 3480620 w 3657601"/>
              <a:gd name="connsiteY2" fmla="*/ 0 h 3628104"/>
              <a:gd name="connsiteX3" fmla="*/ 1750142 w 3657601"/>
              <a:gd name="connsiteY3" fmla="*/ 1976284 h 3628104"/>
              <a:gd name="connsiteX4" fmla="*/ 1750142 w 3657601"/>
              <a:gd name="connsiteY4" fmla="*/ 3628104 h 3628104"/>
              <a:gd name="connsiteX5" fmla="*/ 3647768 w 3657601"/>
              <a:gd name="connsiteY5" fmla="*/ 3175820 h 3628104"/>
              <a:gd name="connsiteX6" fmla="*/ 3657601 w 3657601"/>
              <a:gd name="connsiteY6" fmla="*/ 1445342 h 3628104"/>
              <a:gd name="connsiteX7" fmla="*/ 1740310 w 3657601"/>
              <a:gd name="connsiteY7" fmla="*/ 1956620 h 3628104"/>
              <a:gd name="connsiteX8" fmla="*/ 0 w 3657601"/>
              <a:gd name="connsiteY8" fmla="*/ 1956620 h 3628104"/>
              <a:gd name="connsiteX0" fmla="*/ 0 w 3677265"/>
              <a:gd name="connsiteY0" fmla="*/ 521110 h 2192594"/>
              <a:gd name="connsiteX1" fmla="*/ 2094272 w 3677265"/>
              <a:gd name="connsiteY1" fmla="*/ 29496 h 2192594"/>
              <a:gd name="connsiteX2" fmla="*/ 3677265 w 3677265"/>
              <a:gd name="connsiteY2" fmla="*/ 0 h 2192594"/>
              <a:gd name="connsiteX3" fmla="*/ 1750142 w 3677265"/>
              <a:gd name="connsiteY3" fmla="*/ 540774 h 2192594"/>
              <a:gd name="connsiteX4" fmla="*/ 1750142 w 3677265"/>
              <a:gd name="connsiteY4" fmla="*/ 2192594 h 2192594"/>
              <a:gd name="connsiteX5" fmla="*/ 3647768 w 3677265"/>
              <a:gd name="connsiteY5" fmla="*/ 1740310 h 2192594"/>
              <a:gd name="connsiteX6" fmla="*/ 3657601 w 3677265"/>
              <a:gd name="connsiteY6" fmla="*/ 9832 h 2192594"/>
              <a:gd name="connsiteX7" fmla="*/ 1740310 w 3677265"/>
              <a:gd name="connsiteY7" fmla="*/ 521110 h 2192594"/>
              <a:gd name="connsiteX8" fmla="*/ 0 w 3677265"/>
              <a:gd name="connsiteY8" fmla="*/ 521110 h 2192594"/>
              <a:gd name="connsiteX0" fmla="*/ 0 w 3677265"/>
              <a:gd name="connsiteY0" fmla="*/ 521111 h 2192595"/>
              <a:gd name="connsiteX1" fmla="*/ 2064775 w 3677265"/>
              <a:gd name="connsiteY1" fmla="*/ 0 h 2192595"/>
              <a:gd name="connsiteX2" fmla="*/ 3677265 w 3677265"/>
              <a:gd name="connsiteY2" fmla="*/ 1 h 2192595"/>
              <a:gd name="connsiteX3" fmla="*/ 1750142 w 3677265"/>
              <a:gd name="connsiteY3" fmla="*/ 540775 h 2192595"/>
              <a:gd name="connsiteX4" fmla="*/ 1750142 w 3677265"/>
              <a:gd name="connsiteY4" fmla="*/ 2192595 h 2192595"/>
              <a:gd name="connsiteX5" fmla="*/ 3647768 w 3677265"/>
              <a:gd name="connsiteY5" fmla="*/ 1740311 h 2192595"/>
              <a:gd name="connsiteX6" fmla="*/ 3657601 w 3677265"/>
              <a:gd name="connsiteY6" fmla="*/ 9833 h 2192595"/>
              <a:gd name="connsiteX7" fmla="*/ 1740310 w 3677265"/>
              <a:gd name="connsiteY7" fmla="*/ 521111 h 2192595"/>
              <a:gd name="connsiteX8" fmla="*/ 0 w 3677265"/>
              <a:gd name="connsiteY8" fmla="*/ 521111 h 2192595"/>
              <a:gd name="connsiteX0" fmla="*/ 0 w 3677265"/>
              <a:gd name="connsiteY0" fmla="*/ 521110 h 2192594"/>
              <a:gd name="connsiteX1" fmla="*/ 2192594 w 3677265"/>
              <a:gd name="connsiteY1" fmla="*/ 9832 h 2192594"/>
              <a:gd name="connsiteX2" fmla="*/ 3677265 w 3677265"/>
              <a:gd name="connsiteY2" fmla="*/ 0 h 2192594"/>
              <a:gd name="connsiteX3" fmla="*/ 1750142 w 3677265"/>
              <a:gd name="connsiteY3" fmla="*/ 540774 h 2192594"/>
              <a:gd name="connsiteX4" fmla="*/ 1750142 w 3677265"/>
              <a:gd name="connsiteY4" fmla="*/ 2192594 h 2192594"/>
              <a:gd name="connsiteX5" fmla="*/ 3647768 w 3677265"/>
              <a:gd name="connsiteY5" fmla="*/ 1740310 h 2192594"/>
              <a:gd name="connsiteX6" fmla="*/ 3657601 w 3677265"/>
              <a:gd name="connsiteY6" fmla="*/ 9832 h 2192594"/>
              <a:gd name="connsiteX7" fmla="*/ 1740310 w 3677265"/>
              <a:gd name="connsiteY7" fmla="*/ 521110 h 2192594"/>
              <a:gd name="connsiteX8" fmla="*/ 0 w 3677265"/>
              <a:gd name="connsiteY8" fmla="*/ 521110 h 21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265" h="2192594">
                <a:moveTo>
                  <a:pt x="0" y="521110"/>
                </a:moveTo>
                <a:lnTo>
                  <a:pt x="2192594" y="9832"/>
                </a:lnTo>
                <a:lnTo>
                  <a:pt x="3677265" y="0"/>
                </a:lnTo>
                <a:lnTo>
                  <a:pt x="1750142" y="540774"/>
                </a:lnTo>
                <a:lnTo>
                  <a:pt x="1750142" y="2192594"/>
                </a:lnTo>
                <a:lnTo>
                  <a:pt x="3647768" y="1740310"/>
                </a:lnTo>
                <a:cubicBezTo>
                  <a:pt x="3651046" y="1163484"/>
                  <a:pt x="3654323" y="586658"/>
                  <a:pt x="3657601" y="9832"/>
                </a:cubicBezTo>
                <a:lnTo>
                  <a:pt x="1740310" y="521110"/>
                </a:lnTo>
                <a:lnTo>
                  <a:pt x="0" y="5211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191759" y="4793623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41057" y="5535561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88546" y="5624049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4916" y="59288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492180" y="5574890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5187" y="298900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386" y="4277031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6413" y="4100052"/>
            <a:ext cx="119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M = 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36956" y="3835400"/>
          <a:ext cx="13175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74"/>
                <a:gridCol w="439174"/>
                <a:gridCol w="439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904568"/>
            <a:ext cx="8842160" cy="54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…unless you know 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/>
              <a:t>Proof: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Let P’ = { (</a:t>
            </a:r>
            <a:r>
              <a:rPr lang="en-US" sz="2800" dirty="0" err="1" smtClean="0"/>
              <a:t>x,y</a:t>
            </a:r>
            <a:r>
              <a:rPr lang="en-US" sz="2800" dirty="0" smtClean="0"/>
              <a:t>) : </a:t>
            </a:r>
            <a:r>
              <a:rPr lang="en-US" sz="2800" dirty="0" err="1" smtClean="0"/>
              <a:t>Mx</a:t>
            </a:r>
            <a:r>
              <a:rPr lang="en-US" sz="2800" dirty="0" smtClean="0"/>
              <a:t>=y, </a:t>
            </a:r>
            <a:r>
              <a:rPr lang="en-US" sz="2800" dirty="0" err="1" smtClean="0"/>
              <a:t>Ax</a:t>
            </a:r>
            <a:r>
              <a:rPr lang="en-US" sz="2800" dirty="0" err="1" smtClean="0">
                <a:latin typeface="cmsy10"/>
              </a:rPr>
              <a:t>·</a:t>
            </a:r>
            <a:r>
              <a:rPr lang="en-US" sz="2800" dirty="0" err="1" smtClean="0"/>
              <a:t>b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n+p</a:t>
            </a:r>
            <a:r>
              <a:rPr lang="en-US" sz="2800" dirty="0" smtClean="0"/>
              <a:t>, where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, y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/>
              <a:t>p</a:t>
            </a:r>
            <a:r>
              <a:rPr lang="en-US" sz="2800" dirty="0" smtClean="0"/>
              <a:t>.</a:t>
            </a:r>
            <a:endParaRPr lang="en-US" sz="2800" baseline="30000" dirty="0" smtClean="0">
              <a:latin typeface="msam1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P’ is obviously a polyhedron.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Note that Q is projection of P’ onto y-coordinates.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	By previous lemma, Q is a polyhedron.			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8809"/>
            <a:ext cx="8229600" cy="5614587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dirty="0" err="1" smtClean="0">
                <a:latin typeface="cmsy10"/>
              </a:rPr>
              <a:t>µ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/>
              <a:t>n</a:t>
            </a:r>
            <a:r>
              <a:rPr lang="en-US" dirty="0" smtClean="0"/>
              <a:t> be any set.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S is convex if</a:t>
            </a:r>
          </a:p>
          <a:p>
            <a:endParaRPr lang="en-US" dirty="0" smtClean="0"/>
          </a:p>
          <a:p>
            <a:r>
              <a:rPr lang="en-US" b="1" dirty="0" smtClean="0"/>
              <a:t>Proposition:</a:t>
            </a:r>
            <a:r>
              <a:rPr lang="en-US" dirty="0" smtClean="0"/>
              <a:t> The intersection of any collection of convex sets is itself convex.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Exercise.</a:t>
            </a:r>
          </a:p>
        </p:txBody>
      </p:sp>
      <p:pic>
        <p:nvPicPr>
          <p:cNvPr id="5" name="Picture 4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23590" y="2004472"/>
            <a:ext cx="7399024" cy="42089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24" y="957129"/>
            <a:ext cx="8229600" cy="5614587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dirty="0" err="1" smtClean="0">
                <a:latin typeface="cmsy10"/>
              </a:rPr>
              <a:t>µ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be any set.</a:t>
            </a:r>
          </a:p>
          <a:p>
            <a:r>
              <a:rPr lang="en-US" b="1" dirty="0" smtClean="0"/>
              <a:t>Definition:</a:t>
            </a:r>
            <a:r>
              <a:rPr lang="en-US" dirty="0" smtClean="0"/>
              <a:t> A </a:t>
            </a:r>
            <a:r>
              <a:rPr lang="en-US" b="1" dirty="0" smtClean="0"/>
              <a:t>convex combination</a:t>
            </a:r>
            <a:r>
              <a:rPr lang="en-US" dirty="0" smtClean="0"/>
              <a:t> of points in S is any point </a:t>
            </a:r>
            <a:br>
              <a:rPr lang="en-US" dirty="0" smtClean="0"/>
            </a:br>
            <a:r>
              <a:rPr lang="en-US" dirty="0" smtClean="0"/>
              <a:t>where k is finite and </a:t>
            </a:r>
          </a:p>
          <a:p>
            <a:r>
              <a:rPr lang="en-US" b="1" dirty="0" smtClean="0"/>
              <a:t>Theorem:</a:t>
            </a:r>
            <a:r>
              <a:rPr lang="en-US" dirty="0" smtClean="0"/>
              <a:t> (</a:t>
            </a:r>
            <a:r>
              <a:rPr lang="en-US" dirty="0" err="1" smtClean="0"/>
              <a:t>Carath</a:t>
            </a:r>
            <a:r>
              <a:rPr lang="en-US" sz="2800" dirty="0" err="1" smtClean="0">
                <a:latin typeface="Arial"/>
                <a:cs typeface="Arial"/>
              </a:rPr>
              <a:t>é</a:t>
            </a:r>
            <a:r>
              <a:rPr lang="en-US" dirty="0" err="1" smtClean="0"/>
              <a:t>odory’s</a:t>
            </a:r>
            <a:r>
              <a:rPr lang="en-US" dirty="0" smtClean="0"/>
              <a:t> Theorem)</a:t>
            </a:r>
            <a:br>
              <a:rPr lang="en-US" dirty="0" smtClean="0"/>
            </a:br>
            <a:r>
              <a:rPr lang="en-US" dirty="0" smtClean="0"/>
              <a:t>It suffices to take k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n+1.</a:t>
            </a:r>
          </a:p>
          <a:p>
            <a:r>
              <a:rPr lang="en-US" b="1" dirty="0" smtClean="0"/>
              <a:t>Proof:</a:t>
            </a:r>
            <a:r>
              <a:rPr lang="en-US" dirty="0" smtClean="0"/>
              <a:t> This was Assignment 2, Problem 4.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3041575" y="2025444"/>
            <a:ext cx="2148325" cy="492191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4168660" y="2580637"/>
            <a:ext cx="4532083" cy="42803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70" y="829309"/>
            <a:ext cx="8834277" cy="602869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Theorem:</a:t>
            </a:r>
            <a:r>
              <a:rPr lang="en-US" sz="2800" dirty="0" smtClean="0"/>
              <a:t> Let </a:t>
            </a:r>
            <a:r>
              <a:rPr lang="en-US" sz="2800" dirty="0" err="1" smtClean="0"/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</a:t>
            </a:r>
            <a:r>
              <a:rPr lang="en-US" sz="2800" dirty="0" smtClean="0"/>
              <a:t> be a </a:t>
            </a:r>
            <a:r>
              <a:rPr lang="en-US" sz="2800" b="1" dirty="0" smtClean="0"/>
              <a:t>convex</a:t>
            </a:r>
            <a:r>
              <a:rPr lang="en-US" sz="2800" dirty="0" smtClean="0"/>
              <a:t> set.</a:t>
            </a:r>
            <a:br>
              <a:rPr lang="en-US" sz="2800" dirty="0" smtClean="0"/>
            </a:br>
            <a:r>
              <a:rPr lang="en-US" sz="2800" dirty="0" smtClean="0"/>
              <a:t>Let comb(S) = { p : p is a convex comb. of points in S }.</a:t>
            </a:r>
            <a:br>
              <a:rPr lang="en-US" sz="2800" dirty="0" smtClean="0"/>
            </a:br>
            <a:r>
              <a:rPr lang="en-US" sz="2800" dirty="0" smtClean="0"/>
              <a:t>Then comb(S) =</a:t>
            </a:r>
            <a:r>
              <a:rPr lang="en-US" sz="2800" dirty="0" smtClean="0">
                <a:latin typeface="cmsy10"/>
              </a:rPr>
              <a:t> </a:t>
            </a:r>
            <a:r>
              <a:rPr lang="en-US" sz="2800" dirty="0" smtClean="0"/>
              <a:t>S.</a:t>
            </a:r>
          </a:p>
          <a:p>
            <a:r>
              <a:rPr lang="en-US" sz="2800" b="1" dirty="0" smtClean="0"/>
              <a:t>Proof:  </a:t>
            </a:r>
            <a:r>
              <a:rPr lang="en-US" sz="2800" dirty="0" smtClean="0"/>
              <a:t>S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comb(S) is trivial.</a:t>
            </a:r>
            <a:endParaRPr lang="en-US" sz="2800" dirty="0" smtClean="0">
              <a:latin typeface="msam1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438711" y="5244176"/>
            <a:ext cx="2274687" cy="543724"/>
          </a:xfrm>
          <a:prstGeom prst="rect">
            <a:avLst/>
          </a:prstGeom>
          <a:noFill/>
          <a:ln/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70" y="829309"/>
            <a:ext cx="8834277" cy="602869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Theorem:</a:t>
            </a:r>
            <a:r>
              <a:rPr lang="en-US" sz="2800" dirty="0" smtClean="0"/>
              <a:t> Let </a:t>
            </a:r>
            <a:r>
              <a:rPr lang="en-US" sz="2800" dirty="0" err="1" smtClean="0"/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n</a:t>
            </a:r>
            <a:r>
              <a:rPr lang="en-US" sz="2800" dirty="0" smtClean="0"/>
              <a:t> be a </a:t>
            </a:r>
            <a:r>
              <a:rPr lang="en-US" sz="2800" b="1" dirty="0" smtClean="0"/>
              <a:t>convex</a:t>
            </a:r>
            <a:r>
              <a:rPr lang="en-US" sz="2800" dirty="0" smtClean="0"/>
              <a:t> set.</a:t>
            </a:r>
            <a:br>
              <a:rPr lang="en-US" sz="2800" dirty="0" smtClean="0"/>
            </a:br>
            <a:r>
              <a:rPr lang="en-US" sz="2800" dirty="0" smtClean="0"/>
              <a:t>Let comb(S) = { p : p is a convex comb. of points in S }.</a:t>
            </a:r>
            <a:br>
              <a:rPr lang="en-US" sz="2800" dirty="0" smtClean="0"/>
            </a:br>
            <a:r>
              <a:rPr lang="en-US" sz="2800" dirty="0" smtClean="0"/>
              <a:t>Then comb(S) =</a:t>
            </a:r>
            <a:r>
              <a:rPr lang="en-US" sz="2800" dirty="0" smtClean="0">
                <a:latin typeface="cmsy10"/>
              </a:rPr>
              <a:t> </a:t>
            </a:r>
            <a:r>
              <a:rPr lang="en-US" sz="2800" dirty="0" smtClean="0"/>
              <a:t>S.</a:t>
            </a:r>
          </a:p>
          <a:p>
            <a:r>
              <a:rPr lang="en-US" sz="2800" b="1" dirty="0" smtClean="0"/>
              <a:t>Proof: </a:t>
            </a:r>
            <a:r>
              <a:rPr lang="en-US" sz="2800" dirty="0" smtClean="0"/>
              <a:t>We’ll show comb(S)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S.</a:t>
            </a:r>
          </a:p>
          <a:p>
            <a:pPr>
              <a:buNone/>
            </a:pPr>
            <a:r>
              <a:rPr lang="en-US" sz="2800" dirty="0" smtClean="0"/>
              <a:t>	Consider                           .. Need to show p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S.</a:t>
            </a:r>
          </a:p>
          <a:p>
            <a:pPr>
              <a:buNone/>
            </a:pPr>
            <a:r>
              <a:rPr lang="en-US" sz="2800" dirty="0" smtClean="0"/>
              <a:t>	By induction on k. Trivial if k=1 or if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baseline="-25000" dirty="0" smtClean="0">
                <a:latin typeface="cmmi10"/>
              </a:rPr>
              <a:t>k</a:t>
            </a:r>
            <a:r>
              <a:rPr lang="en-US" sz="2800" dirty="0" smtClean="0"/>
              <a:t>=1.</a:t>
            </a:r>
          </a:p>
          <a:p>
            <a:pPr>
              <a:buNone/>
            </a:pPr>
            <a:r>
              <a:rPr lang="en-US" sz="2800" dirty="0" smtClean="0"/>
              <a:t>	So assume k&gt;1 and </a:t>
            </a:r>
            <a:r>
              <a:rPr lang="en-US" sz="2800" dirty="0" smtClean="0">
                <a:latin typeface="cmmi10"/>
              </a:rPr>
              <a:t>¸</a:t>
            </a:r>
            <a:r>
              <a:rPr lang="en-US" sz="2800" baseline="-25000" dirty="0" smtClean="0">
                <a:latin typeface="cmmi10"/>
              </a:rPr>
              <a:t>k</a:t>
            </a:r>
            <a:r>
              <a:rPr lang="en-US" sz="2800" dirty="0" smtClean="0"/>
              <a:t>&lt;1.</a:t>
            </a:r>
          </a:p>
          <a:p>
            <a:pPr>
              <a:buNone/>
            </a:pPr>
            <a:r>
              <a:rPr lang="en-US" sz="2800" dirty="0" smtClean="0"/>
              <a:t>	Note: 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Note                               so p’ is a convex combination of</a:t>
            </a:r>
            <a:br>
              <a:rPr lang="en-US" sz="2800" dirty="0" smtClean="0"/>
            </a:br>
            <a:r>
              <a:rPr lang="en-US" sz="2800" dirty="0" smtClean="0"/>
              <a:t>at most k-1 points in S. By induction, p’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S.</a:t>
            </a:r>
          </a:p>
          <a:p>
            <a:pPr>
              <a:buNone/>
            </a:pPr>
            <a:r>
              <a:rPr lang="en-US" sz="2800" dirty="0" smtClean="0"/>
              <a:t>	But                                           , so p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S since S is convex.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969958" y="2682656"/>
            <a:ext cx="2154144" cy="493524"/>
          </a:xfrm>
          <a:prstGeom prst="rect">
            <a:avLst/>
          </a:prstGeom>
          <a:noFill/>
          <a:ln/>
          <a:effectLst/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1238702" y="6271440"/>
            <a:ext cx="3269379" cy="381809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1528430" y="4192112"/>
            <a:ext cx="7227685" cy="645400"/>
          </a:xfrm>
          <a:prstGeom prst="rect">
            <a:avLst/>
          </a:prstGeom>
          <a:noFill/>
          <a:ln/>
          <a:effectLst/>
        </p:spPr>
      </p:pic>
      <p:sp>
        <p:nvSpPr>
          <p:cNvPr id="23" name="Right Brace 22"/>
          <p:cNvSpPr/>
          <p:nvPr/>
        </p:nvSpPr>
        <p:spPr>
          <a:xfrm rot="5400000">
            <a:off x="6351642" y="3824727"/>
            <a:ext cx="294966" cy="1986115"/>
          </a:xfrm>
          <a:prstGeom prst="rightBrace">
            <a:avLst>
              <a:gd name="adj1" fmla="val 47727"/>
              <a:gd name="adj2" fmla="val 50000"/>
            </a:avLst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52106" y="4886615"/>
            <a:ext cx="269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Call this point p’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59" y="691663"/>
            <a:ext cx="8229600" cy="15992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49160"/>
            <a:ext cx="8229600" cy="865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Convex Hulls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58064" y="2812026"/>
            <a:ext cx="3293807" cy="3205316"/>
          </a:xfrm>
          <a:custGeom>
            <a:avLst/>
            <a:gdLst>
              <a:gd name="connsiteX0" fmla="*/ 1986117 w 3293807"/>
              <a:gd name="connsiteY0" fmla="*/ 3205316 h 3205316"/>
              <a:gd name="connsiteX1" fmla="*/ 580104 w 3293807"/>
              <a:gd name="connsiteY1" fmla="*/ 2163097 h 3205316"/>
              <a:gd name="connsiteX2" fmla="*/ 0 w 3293807"/>
              <a:gd name="connsiteY2" fmla="*/ 521109 h 3205316"/>
              <a:gd name="connsiteX3" fmla="*/ 2064775 w 3293807"/>
              <a:gd name="connsiteY3" fmla="*/ 0 h 3205316"/>
              <a:gd name="connsiteX4" fmla="*/ 3293807 w 3293807"/>
              <a:gd name="connsiteY4" fmla="*/ 1032387 h 3205316"/>
              <a:gd name="connsiteX5" fmla="*/ 1986117 w 3293807"/>
              <a:gd name="connsiteY5" fmla="*/ 3205316 h 320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807" h="3205316">
                <a:moveTo>
                  <a:pt x="1986117" y="3205316"/>
                </a:moveTo>
                <a:lnTo>
                  <a:pt x="580104" y="2163097"/>
                </a:lnTo>
                <a:lnTo>
                  <a:pt x="0" y="521109"/>
                </a:lnTo>
                <a:lnTo>
                  <a:pt x="2064775" y="0"/>
                </a:lnTo>
                <a:lnTo>
                  <a:pt x="3293807" y="1032387"/>
                </a:lnTo>
                <a:lnTo>
                  <a:pt x="1986117" y="3205316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79406" y="3254478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69342" y="489646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9380" y="4385187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44180" y="2723536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63380" y="376575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98142" y="398206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5522" y="5948516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19949" y="3529781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3716593" y="2487562"/>
            <a:ext cx="1700981" cy="1533831"/>
          </a:xfrm>
          <a:custGeom>
            <a:avLst/>
            <a:gdLst>
              <a:gd name="connsiteX0" fmla="*/ 1986117 w 3293807"/>
              <a:gd name="connsiteY0" fmla="*/ 3205316 h 3205316"/>
              <a:gd name="connsiteX1" fmla="*/ 580104 w 3293807"/>
              <a:gd name="connsiteY1" fmla="*/ 2163097 h 3205316"/>
              <a:gd name="connsiteX2" fmla="*/ 0 w 3293807"/>
              <a:gd name="connsiteY2" fmla="*/ 521109 h 3205316"/>
              <a:gd name="connsiteX3" fmla="*/ 2064775 w 3293807"/>
              <a:gd name="connsiteY3" fmla="*/ 0 h 3205316"/>
              <a:gd name="connsiteX4" fmla="*/ 3293807 w 3293807"/>
              <a:gd name="connsiteY4" fmla="*/ 1032387 h 3205316"/>
              <a:gd name="connsiteX5" fmla="*/ 1986117 w 3293807"/>
              <a:gd name="connsiteY5" fmla="*/ 3205316 h 3205316"/>
              <a:gd name="connsiteX0" fmla="*/ 1986117 w 2910348"/>
              <a:gd name="connsiteY0" fmla="*/ 3205316 h 3205316"/>
              <a:gd name="connsiteX1" fmla="*/ 580104 w 2910348"/>
              <a:gd name="connsiteY1" fmla="*/ 2163097 h 3205316"/>
              <a:gd name="connsiteX2" fmla="*/ 0 w 2910348"/>
              <a:gd name="connsiteY2" fmla="*/ 521109 h 3205316"/>
              <a:gd name="connsiteX3" fmla="*/ 2064775 w 2910348"/>
              <a:gd name="connsiteY3" fmla="*/ 0 h 3205316"/>
              <a:gd name="connsiteX4" fmla="*/ 2910348 w 2910348"/>
              <a:gd name="connsiteY4" fmla="*/ 1524000 h 3205316"/>
              <a:gd name="connsiteX5" fmla="*/ 1986117 w 2910348"/>
              <a:gd name="connsiteY5" fmla="*/ 3205316 h 3205316"/>
              <a:gd name="connsiteX0" fmla="*/ 2910348 w 2910348"/>
              <a:gd name="connsiteY0" fmla="*/ 1524000 h 2163097"/>
              <a:gd name="connsiteX1" fmla="*/ 580104 w 2910348"/>
              <a:gd name="connsiteY1" fmla="*/ 2163097 h 2163097"/>
              <a:gd name="connsiteX2" fmla="*/ 0 w 2910348"/>
              <a:gd name="connsiteY2" fmla="*/ 521109 h 2163097"/>
              <a:gd name="connsiteX3" fmla="*/ 2064775 w 2910348"/>
              <a:gd name="connsiteY3" fmla="*/ 0 h 2163097"/>
              <a:gd name="connsiteX4" fmla="*/ 2910348 w 2910348"/>
              <a:gd name="connsiteY4" fmla="*/ 1524000 h 2163097"/>
              <a:gd name="connsiteX0" fmla="*/ 2910348 w 2910348"/>
              <a:gd name="connsiteY0" fmla="*/ 1524000 h 1524000"/>
              <a:gd name="connsiteX1" fmla="*/ 0 w 2910348"/>
              <a:gd name="connsiteY1" fmla="*/ 521109 h 1524000"/>
              <a:gd name="connsiteX2" fmla="*/ 2064775 w 2910348"/>
              <a:gd name="connsiteY2" fmla="*/ 0 h 1524000"/>
              <a:gd name="connsiteX3" fmla="*/ 2910348 w 2910348"/>
              <a:gd name="connsiteY3" fmla="*/ 1524000 h 1524000"/>
              <a:gd name="connsiteX0" fmla="*/ 1700981 w 1700981"/>
              <a:gd name="connsiteY0" fmla="*/ 1524000 h 1533831"/>
              <a:gd name="connsiteX1" fmla="*/ 0 w 1700981"/>
              <a:gd name="connsiteY1" fmla="*/ 1533831 h 1533831"/>
              <a:gd name="connsiteX2" fmla="*/ 855408 w 1700981"/>
              <a:gd name="connsiteY2" fmla="*/ 0 h 1533831"/>
              <a:gd name="connsiteX3" fmla="*/ 1700981 w 1700981"/>
              <a:gd name="connsiteY3" fmla="*/ 1524000 h 153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0981" h="1533831">
                <a:moveTo>
                  <a:pt x="1700981" y="1524000"/>
                </a:moveTo>
                <a:lnTo>
                  <a:pt x="0" y="1533831"/>
                </a:lnTo>
                <a:lnTo>
                  <a:pt x="855408" y="0"/>
                </a:lnTo>
                <a:lnTo>
                  <a:pt x="1700981" y="1524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59" y="691663"/>
            <a:ext cx="8229600" cy="15992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49160"/>
            <a:ext cx="8229600" cy="865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Convex Hulls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493341" y="2428569"/>
            <a:ext cx="157316" cy="157316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67433" y="3441292"/>
            <a:ext cx="1789470" cy="17894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67434" y="3441292"/>
            <a:ext cx="1789470" cy="178947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59" y="691663"/>
            <a:ext cx="8229600" cy="56145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  <a:p>
            <a:r>
              <a:rPr lang="en-US" sz="2800" b="1" dirty="0" smtClean="0"/>
              <a:t>Claim: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 is itself convex.</a:t>
            </a:r>
          </a:p>
          <a:p>
            <a:r>
              <a:rPr lang="en-US" sz="2800" b="1" dirty="0" smtClean="0"/>
              <a:t>Proof: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Follows from our earlier proposition</a:t>
            </a:r>
          </a:p>
          <a:p>
            <a:pPr>
              <a:buNone/>
            </a:pPr>
            <a:r>
              <a:rPr lang="en-US" sz="2800" dirty="0" smtClean="0"/>
              <a:t>	“Intersection of convex sets is convex”.	 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49160"/>
            <a:ext cx="8229600" cy="865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Convex Hulls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160"/>
            <a:ext cx="8229600" cy="865239"/>
          </a:xfrm>
        </p:spPr>
        <p:txBody>
          <a:bodyPr/>
          <a:lstStyle/>
          <a:p>
            <a:r>
              <a:rPr lang="en-US" dirty="0" smtClean="0"/>
              <a:t>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6" y="691665"/>
            <a:ext cx="8431161" cy="60139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  <a:p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 = { p : p is a convex comb. of points in S }.</a:t>
            </a:r>
          </a:p>
          <a:p>
            <a:r>
              <a:rPr lang="en-US" sz="2800" b="1" dirty="0" smtClean="0"/>
              <a:t>Theorem: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 We’ll show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Claim: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 is convex.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Proof: </a:t>
            </a:r>
            <a:r>
              <a:rPr lang="en-US" sz="2800" dirty="0" smtClean="0"/>
              <a:t>Consider                              and                              , where </a:t>
            </a:r>
          </a:p>
          <a:p>
            <a:pPr>
              <a:buNone/>
            </a:pPr>
            <a:r>
              <a:rPr lang="en-US" sz="2800" dirty="0" smtClean="0"/>
              <a:t>	So p,q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 For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[0,1], consider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	Thus 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p + (1-</a:t>
            </a:r>
            <a:r>
              <a:rPr lang="en-US" sz="2800" dirty="0" smtClean="0">
                <a:latin typeface="cmmi10"/>
              </a:rPr>
              <a:t>®</a:t>
            </a:r>
            <a:r>
              <a:rPr lang="en-US" sz="2800" dirty="0" smtClean="0"/>
              <a:t>)q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				        </a:t>
            </a:r>
            <a:r>
              <a:rPr lang="en-US" sz="2800" dirty="0" smtClean="0">
                <a:latin typeface="msam10"/>
              </a:rPr>
              <a:t>¤</a:t>
            </a: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3050537" y="4177174"/>
            <a:ext cx="2156081" cy="493968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6101488" y="4177176"/>
            <a:ext cx="2189509" cy="565922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794921" y="4753569"/>
            <a:ext cx="6801797" cy="398915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1127704" y="5602853"/>
            <a:ext cx="7126468" cy="55152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48"/>
            <a:ext cx="8229600" cy="922946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7077"/>
            <a:ext cx="8411497" cy="4525963"/>
          </a:xfrm>
        </p:spPr>
        <p:txBody>
          <a:bodyPr/>
          <a:lstStyle/>
          <a:p>
            <a:r>
              <a:rPr lang="en-US" dirty="0" smtClean="0"/>
              <a:t>Review of Fourier-</a:t>
            </a:r>
            <a:r>
              <a:rPr lang="en-US" dirty="0" err="1" smtClean="0"/>
              <a:t>Motzkin</a:t>
            </a:r>
            <a:r>
              <a:rPr lang="en-US" dirty="0" smtClean="0"/>
              <a:t> Elimination</a:t>
            </a:r>
          </a:p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 smtClean="0"/>
          </a:p>
          <a:p>
            <a:r>
              <a:rPr lang="en-US" dirty="0" smtClean="0"/>
              <a:t>Convex Combinations</a:t>
            </a:r>
          </a:p>
          <a:p>
            <a:r>
              <a:rPr lang="en-US" dirty="0" smtClean="0"/>
              <a:t>Convex Hulls</a:t>
            </a:r>
          </a:p>
          <a:p>
            <a:r>
              <a:rPr lang="en-US" dirty="0" err="1" smtClean="0"/>
              <a:t>Polytopes</a:t>
            </a:r>
            <a:r>
              <a:rPr lang="en-US" dirty="0" smtClean="0"/>
              <a:t> &amp; Convex Hulls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160"/>
            <a:ext cx="8229600" cy="865239"/>
          </a:xfrm>
        </p:spPr>
        <p:txBody>
          <a:bodyPr/>
          <a:lstStyle/>
          <a:p>
            <a:r>
              <a:rPr lang="en-US" dirty="0" smtClean="0"/>
              <a:t>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6" y="691665"/>
            <a:ext cx="8431161" cy="60139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  <a:p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 = { p : p is a convex comb. of points in S }.</a:t>
            </a:r>
          </a:p>
          <a:p>
            <a:r>
              <a:rPr lang="en-US" sz="2800" b="1" dirty="0" smtClean="0"/>
              <a:t>Theorem: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 We’ll show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Claim: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 is convex.</a:t>
            </a:r>
          </a:p>
          <a:p>
            <a:pPr>
              <a:buNone/>
            </a:pPr>
            <a:r>
              <a:rPr lang="en-US" sz="2800" dirty="0" smtClean="0"/>
              <a:t>	Clearly comb(S) contains S.	</a:t>
            </a:r>
          </a:p>
          <a:p>
            <a:pPr>
              <a:buNone/>
            </a:pPr>
            <a:r>
              <a:rPr lang="en-US" sz="2800" dirty="0" smtClean="0"/>
              <a:t>	But </a:t>
            </a:r>
            <a:r>
              <a:rPr lang="en-US" sz="2800" dirty="0" err="1" smtClean="0"/>
              <a:t>conv</a:t>
            </a:r>
            <a:r>
              <a:rPr lang="en-US" sz="2800" dirty="0" smtClean="0"/>
              <a:t>(S) is the intersection of </a:t>
            </a:r>
            <a:r>
              <a:rPr lang="en-US" sz="2800" b="1" dirty="0" smtClean="0"/>
              <a:t>all</a:t>
            </a:r>
            <a:r>
              <a:rPr lang="en-US" sz="2800" dirty="0" smtClean="0"/>
              <a:t> convex sets containing S, so </a:t>
            </a:r>
            <a:r>
              <a:rPr lang="en-US" sz="2800" dirty="0" err="1" smtClean="0"/>
              <a:t>conv</a:t>
            </a:r>
            <a:r>
              <a:rPr lang="en-US" sz="2800" dirty="0" smtClean="0"/>
              <a:t>(S)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comb(S).			     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9160"/>
            <a:ext cx="8229600" cy="865239"/>
          </a:xfrm>
        </p:spPr>
        <p:txBody>
          <a:bodyPr/>
          <a:lstStyle/>
          <a:p>
            <a:r>
              <a:rPr lang="en-US" dirty="0" smtClean="0"/>
              <a:t>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36" y="691665"/>
            <a:ext cx="8431161" cy="60139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dirty="0" err="1" smtClean="0">
                <a:latin typeface="cmsy10"/>
              </a:rPr>
              <a:t>µ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any set.</a:t>
            </a:r>
          </a:p>
          <a:p>
            <a:r>
              <a:rPr lang="en-US" sz="2800" b="1" dirty="0" smtClean="0"/>
              <a:t>Definition: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70C0"/>
                </a:solidFill>
              </a:rPr>
              <a:t>convex hull</a:t>
            </a:r>
            <a:r>
              <a:rPr lang="en-US" sz="2800" dirty="0" smtClean="0"/>
              <a:t> of S, denoted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is the intersection of all convex sets containing S.</a:t>
            </a:r>
          </a:p>
          <a:p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 = { p : p is a convex comb. of points in S }.</a:t>
            </a:r>
          </a:p>
          <a:p>
            <a:r>
              <a:rPr lang="en-US" sz="2800" b="1" dirty="0" smtClean="0"/>
              <a:t>Theorem: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 Exercise: Show </a:t>
            </a:r>
            <a:r>
              <a:rPr lang="en-US" sz="2800" dirty="0" smtClean="0">
                <a:solidFill>
                  <a:srgbClr val="00B050"/>
                </a:solidFill>
              </a:rPr>
              <a:t>comb(S)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300748" y="2812026"/>
            <a:ext cx="3293807" cy="3205316"/>
          </a:xfrm>
          <a:custGeom>
            <a:avLst/>
            <a:gdLst>
              <a:gd name="connsiteX0" fmla="*/ 1986117 w 3293807"/>
              <a:gd name="connsiteY0" fmla="*/ 3205316 h 3205316"/>
              <a:gd name="connsiteX1" fmla="*/ 580104 w 3293807"/>
              <a:gd name="connsiteY1" fmla="*/ 2163097 h 3205316"/>
              <a:gd name="connsiteX2" fmla="*/ 0 w 3293807"/>
              <a:gd name="connsiteY2" fmla="*/ 521109 h 3205316"/>
              <a:gd name="connsiteX3" fmla="*/ 2064775 w 3293807"/>
              <a:gd name="connsiteY3" fmla="*/ 0 h 3205316"/>
              <a:gd name="connsiteX4" fmla="*/ 3293807 w 3293807"/>
              <a:gd name="connsiteY4" fmla="*/ 1032387 h 3205316"/>
              <a:gd name="connsiteX5" fmla="*/ 1986117 w 3293807"/>
              <a:gd name="connsiteY5" fmla="*/ 3205316 h 320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807" h="3205316">
                <a:moveTo>
                  <a:pt x="1986117" y="3205316"/>
                </a:moveTo>
                <a:lnTo>
                  <a:pt x="580104" y="2163097"/>
                </a:lnTo>
                <a:lnTo>
                  <a:pt x="0" y="521109"/>
                </a:lnTo>
                <a:lnTo>
                  <a:pt x="2064775" y="0"/>
                </a:lnTo>
                <a:lnTo>
                  <a:pt x="3293807" y="1032387"/>
                </a:lnTo>
                <a:lnTo>
                  <a:pt x="1986117" y="3205316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Hulls of Finite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2" y="907967"/>
            <a:ext cx="8229600" cy="561458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Theorem:</a:t>
            </a:r>
            <a:r>
              <a:rPr lang="en-US" sz="2800" dirty="0" smtClean="0"/>
              <a:t> Let </a:t>
            </a:r>
            <a:r>
              <a:rPr lang="en-US" sz="2800" dirty="0" smtClean="0">
                <a:solidFill>
                  <a:srgbClr val="FF0000"/>
                </a:solidFill>
              </a:rPr>
              <a:t>S={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,…,</a:t>
            </a:r>
            <a:r>
              <a:rPr lang="en-US" sz="2800" dirty="0" err="1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bri"/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</a:t>
            </a:r>
            <a:r>
              <a:rPr lang="en-US" sz="2800" b="1" dirty="0" smtClean="0"/>
              <a:t>finite</a:t>
            </a:r>
            <a:r>
              <a:rPr lang="en-US" sz="2800" dirty="0" smtClean="0"/>
              <a:t> set.</a:t>
            </a:r>
            <a:br>
              <a:rPr lang="en-US" sz="2800" dirty="0" smtClean="0"/>
            </a:br>
            <a:r>
              <a:rPr lang="en-US" sz="2800" dirty="0" smtClean="0"/>
              <a:t>Then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 is a polyhedron.</a:t>
            </a:r>
          </a:p>
          <a:p>
            <a:pPr lvl="0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  <a:p>
            <a:pPr lvl="0">
              <a:buNone/>
              <a:defRPr/>
            </a:pPr>
            <a:r>
              <a:rPr lang="en-US" sz="2800" dirty="0" smtClean="0"/>
              <a:t>	</a:t>
            </a:r>
            <a:endParaRPr lang="en-US" sz="2800" dirty="0" smtClean="0">
              <a:latin typeface="msam1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22090" y="3254478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2026" y="489646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82064" y="4385187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86864" y="2723536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06064" y="376575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0826" y="398206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08206" y="5948516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62633" y="3529781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Hulls of Finite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2" y="907967"/>
            <a:ext cx="8229600" cy="561458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Theorem:</a:t>
            </a:r>
            <a:r>
              <a:rPr lang="en-US" sz="2800" dirty="0" smtClean="0"/>
              <a:t> Let </a:t>
            </a:r>
            <a:r>
              <a:rPr lang="en-US" sz="2800" dirty="0" smtClean="0">
                <a:solidFill>
                  <a:srgbClr val="FF0000"/>
                </a:solidFill>
              </a:rPr>
              <a:t>S={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,…,</a:t>
            </a:r>
            <a:r>
              <a:rPr lang="en-US" sz="2800" dirty="0" err="1" smtClean="0">
                <a:solidFill>
                  <a:srgbClr val="FF0000"/>
                </a:solidFill>
                <a:latin typeface="Calibri"/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bri"/>
              </a:rPr>
              <a:t>k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</a:t>
            </a:r>
            <a:r>
              <a:rPr lang="en-US" sz="2800" b="1" dirty="0" smtClean="0"/>
              <a:t>finite</a:t>
            </a:r>
            <a:r>
              <a:rPr lang="en-US" sz="2800" dirty="0" smtClean="0"/>
              <a:t> set.</a:t>
            </a:r>
            <a:br>
              <a:rPr lang="en-US" sz="2800" dirty="0" smtClean="0"/>
            </a:br>
            <a:r>
              <a:rPr lang="en-US" sz="2800" dirty="0" smtClean="0"/>
              <a:t>Then </a:t>
            </a: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 is a polyhedron.</a:t>
            </a:r>
          </a:p>
          <a:p>
            <a:pPr lvl="0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Geometrically obvious, but not easy to prove…</a:t>
            </a:r>
          </a:p>
          <a:p>
            <a:pPr lvl="0">
              <a:buNone/>
              <a:defRPr/>
            </a:pPr>
            <a:r>
              <a:rPr lang="en-US" sz="2800" dirty="0" smtClean="0"/>
              <a:t>	…unless you know 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Elimination!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Let M be the </a:t>
            </a:r>
            <a:r>
              <a:rPr lang="en-US" sz="2800" dirty="0" err="1" smtClean="0"/>
              <a:t>n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k</a:t>
            </a:r>
            <a:r>
              <a:rPr lang="en-US" sz="2800" dirty="0" smtClean="0"/>
              <a:t> matrix where </a:t>
            </a:r>
            <a:r>
              <a:rPr lang="en-US" sz="2800" dirty="0" smtClean="0">
                <a:latin typeface="Calibri"/>
              </a:rPr>
              <a:t>M</a:t>
            </a:r>
            <a:r>
              <a:rPr lang="en-US" sz="2800" baseline="-25000" dirty="0" smtClean="0">
                <a:latin typeface="Calibri"/>
              </a:rPr>
              <a:t>i</a:t>
            </a:r>
            <a:r>
              <a:rPr lang="en-US" sz="2800" dirty="0" smtClean="0"/>
              <a:t> = </a:t>
            </a:r>
            <a:r>
              <a:rPr lang="en-US" sz="2800" dirty="0" err="1" smtClean="0">
                <a:latin typeface="Calibri"/>
              </a:rPr>
              <a:t>s</a:t>
            </a:r>
            <a:r>
              <a:rPr lang="en-US" sz="2800" baseline="-25000" dirty="0" err="1" smtClean="0">
                <a:latin typeface="Calibri"/>
              </a:rPr>
              <a:t>i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By our previous theorem,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But this is a projection of the polyhedron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By our lemma on projections of </a:t>
            </a:r>
            <a:r>
              <a:rPr lang="en-US" sz="2800" dirty="0" err="1" smtClean="0"/>
              <a:t>polyhedra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err="1" smtClean="0">
                <a:solidFill>
                  <a:srgbClr val="0070C0"/>
                </a:solidFill>
              </a:rPr>
              <a:t>conv</a:t>
            </a:r>
            <a:r>
              <a:rPr lang="en-US" sz="2800" dirty="0" smtClean="0">
                <a:solidFill>
                  <a:srgbClr val="0070C0"/>
                </a:solidFill>
              </a:rPr>
              <a:t>(S)</a:t>
            </a:r>
            <a:r>
              <a:rPr lang="en-US" sz="2800" dirty="0" smtClean="0"/>
              <a:t> is also a polyhedron.				     </a:t>
            </a:r>
            <a:r>
              <a:rPr lang="en-US" sz="2800" dirty="0" smtClean="0">
                <a:latin typeface="msam10"/>
              </a:rPr>
              <a:t>¥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723003" y="3911088"/>
            <a:ext cx="8120142" cy="481055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439252" y="4906300"/>
            <a:ext cx="6027573" cy="48713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890684" y="3244645"/>
            <a:ext cx="3293807" cy="3018502"/>
          </a:xfrm>
          <a:custGeom>
            <a:avLst/>
            <a:gdLst>
              <a:gd name="connsiteX0" fmla="*/ 1986117 w 3293807"/>
              <a:gd name="connsiteY0" fmla="*/ 3205316 h 3205316"/>
              <a:gd name="connsiteX1" fmla="*/ 580104 w 3293807"/>
              <a:gd name="connsiteY1" fmla="*/ 2163097 h 3205316"/>
              <a:gd name="connsiteX2" fmla="*/ 0 w 3293807"/>
              <a:gd name="connsiteY2" fmla="*/ 521109 h 3205316"/>
              <a:gd name="connsiteX3" fmla="*/ 2064775 w 3293807"/>
              <a:gd name="connsiteY3" fmla="*/ 0 h 3205316"/>
              <a:gd name="connsiteX4" fmla="*/ 3293807 w 3293807"/>
              <a:gd name="connsiteY4" fmla="*/ 1032387 h 3205316"/>
              <a:gd name="connsiteX5" fmla="*/ 1986117 w 3293807"/>
              <a:gd name="connsiteY5" fmla="*/ 3205316 h 320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3807" h="3205316">
                <a:moveTo>
                  <a:pt x="1986117" y="3205316"/>
                </a:moveTo>
                <a:lnTo>
                  <a:pt x="580104" y="2163097"/>
                </a:lnTo>
                <a:lnTo>
                  <a:pt x="0" y="521109"/>
                </a:lnTo>
                <a:lnTo>
                  <a:pt x="2064775" y="0"/>
                </a:lnTo>
                <a:lnTo>
                  <a:pt x="3293807" y="1032387"/>
                </a:lnTo>
                <a:lnTo>
                  <a:pt x="1986117" y="3205316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Polytopes</a:t>
            </a:r>
            <a:r>
              <a:rPr lang="en-US" dirty="0" smtClean="0"/>
              <a:t> &amp; 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1" y="907967"/>
            <a:ext cx="8549150" cy="56145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</a:t>
            </a:r>
            <a:r>
              <a:rPr lang="en-US" sz="2800" b="1" dirty="0" err="1" smtClean="0"/>
              <a:t>polytope</a:t>
            </a:r>
            <a:r>
              <a:rPr lang="en-US" sz="2800" b="1" dirty="0" smtClean="0"/>
              <a:t>.</a:t>
            </a:r>
            <a:r>
              <a:rPr lang="en-US" sz="2800" dirty="0" smtClean="0"/>
              <a:t>       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(i.e., a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bounded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polyhedron)</a:t>
            </a:r>
            <a:endParaRPr lang="en-US" sz="2800" dirty="0" smtClean="0"/>
          </a:p>
          <a:p>
            <a:r>
              <a:rPr lang="en-US" sz="2800" dirty="0" smtClean="0"/>
              <a:t>Is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the convex hull of anything?</a:t>
            </a:r>
          </a:p>
          <a:p>
            <a:r>
              <a:rPr lang="en-US" sz="2800" dirty="0" smtClean="0"/>
              <a:t>Since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is convex,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conv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).  Too obvious…</a:t>
            </a:r>
          </a:p>
          <a:p>
            <a:r>
              <a:rPr lang="en-US" sz="2800" dirty="0" smtClean="0"/>
              <a:t>Maybe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)?</a:t>
            </a:r>
          </a:p>
          <a:p>
            <a:endParaRPr lang="en-US" sz="2800" dirty="0" smtClean="0">
              <a:solidFill>
                <a:srgbClr val="00B050"/>
              </a:solidFill>
            </a:endParaRPr>
          </a:p>
          <a:p>
            <a:pPr lvl="0">
              <a:buNone/>
              <a:defRPr/>
            </a:pPr>
            <a:r>
              <a:rPr lang="en-US" sz="2800" dirty="0" smtClean="0"/>
              <a:t>	</a:t>
            </a:r>
            <a:endParaRPr lang="en-US" sz="2800" dirty="0" smtClean="0">
              <a:latin typeface="msam1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2026" y="360843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01962" y="5181598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76800" y="3165981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0" y="4119712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98142" y="6164825"/>
            <a:ext cx="157316" cy="157316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24"/>
            <a:ext cx="8229600" cy="922946"/>
          </a:xfrm>
        </p:spPr>
        <p:txBody>
          <a:bodyPr/>
          <a:lstStyle/>
          <a:p>
            <a:r>
              <a:rPr lang="en-US" dirty="0" err="1" smtClean="0"/>
              <a:t>Polytopes</a:t>
            </a:r>
            <a:r>
              <a:rPr lang="en-US" dirty="0" smtClean="0"/>
              <a:t> &amp; 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1" y="750656"/>
            <a:ext cx="8549150" cy="2228517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/>
              <a:t>Theorem: </a:t>
            </a:r>
            <a:r>
              <a:rPr lang="en-US" sz="2600" dirty="0" smtClean="0"/>
              <a:t>Let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>
                <a:latin typeface="cmsy10"/>
              </a:rPr>
              <a:t>½</a:t>
            </a:r>
            <a:r>
              <a:rPr lang="en-US" sz="2600" dirty="0" smtClean="0">
                <a:latin typeface="msbm10"/>
              </a:rPr>
              <a:t>R</a:t>
            </a:r>
            <a:r>
              <a:rPr lang="en-US" sz="2600" baseline="30000" dirty="0" smtClean="0">
                <a:latin typeface="Calibri"/>
              </a:rPr>
              <a:t>n</a:t>
            </a:r>
            <a:r>
              <a:rPr lang="en-US" sz="2600" dirty="0" smtClean="0"/>
              <a:t> be a non-empty </a:t>
            </a:r>
            <a:r>
              <a:rPr lang="en-US" sz="2600" dirty="0" err="1" smtClean="0"/>
              <a:t>polytope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Then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 = </a:t>
            </a:r>
            <a:r>
              <a:rPr lang="en-US" sz="2600" dirty="0" err="1" smtClean="0"/>
              <a:t>conv</a:t>
            </a:r>
            <a:r>
              <a:rPr lang="en-US" sz="2600" dirty="0" smtClean="0"/>
              <a:t>( </a:t>
            </a:r>
            <a:r>
              <a:rPr lang="en-US" sz="2600" dirty="0" smtClean="0">
                <a:solidFill>
                  <a:srgbClr val="FF0000"/>
                </a:solidFill>
              </a:rPr>
              <a:t>extreme points</a:t>
            </a:r>
            <a:r>
              <a:rPr lang="en-US" sz="2600" dirty="0" smtClean="0"/>
              <a:t> of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 ).</a:t>
            </a:r>
          </a:p>
          <a:p>
            <a:r>
              <a:rPr lang="en-US" sz="2600" b="1" dirty="0" smtClean="0"/>
              <a:t>Proof:</a:t>
            </a:r>
            <a:r>
              <a:rPr lang="en-US" sz="2600" dirty="0" smtClean="0"/>
              <a:t> First we prove </a:t>
            </a:r>
            <a:r>
              <a:rPr lang="en-US" sz="2600" dirty="0" err="1" smtClean="0"/>
              <a:t>conv</a:t>
            </a:r>
            <a:r>
              <a:rPr lang="en-US" sz="2600" dirty="0" smtClean="0"/>
              <a:t>( </a:t>
            </a:r>
            <a:r>
              <a:rPr lang="en-US" sz="2600" dirty="0" smtClean="0">
                <a:solidFill>
                  <a:srgbClr val="FF0000"/>
                </a:solidFill>
              </a:rPr>
              <a:t>extreme points</a:t>
            </a:r>
            <a:r>
              <a:rPr lang="en-US" sz="2600" dirty="0" smtClean="0"/>
              <a:t> of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 ) </a:t>
            </a:r>
            <a:r>
              <a:rPr lang="en-US" sz="2600" dirty="0" smtClean="0">
                <a:latin typeface="cmsy10"/>
              </a:rPr>
              <a:t>µ</a:t>
            </a:r>
            <a:r>
              <a:rPr lang="en-US" sz="2600" dirty="0" smtClean="0">
                <a:solidFill>
                  <a:srgbClr val="0070C0"/>
                </a:solidFill>
              </a:rPr>
              <a:t> P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 smtClean="0"/>
              <a:t>	We have:</a:t>
            </a:r>
            <a:br>
              <a:rPr lang="en-US" sz="2600" dirty="0" smtClean="0"/>
            </a:br>
            <a:r>
              <a:rPr lang="en-US" sz="2600" dirty="0" smtClean="0"/>
              <a:t>       </a:t>
            </a:r>
            <a:r>
              <a:rPr lang="en-US" sz="2600" dirty="0" err="1" smtClean="0"/>
              <a:t>conv</a:t>
            </a:r>
            <a:r>
              <a:rPr lang="en-US" sz="2600" dirty="0" smtClean="0"/>
              <a:t>( </a:t>
            </a:r>
            <a:r>
              <a:rPr lang="en-US" sz="2600" dirty="0" smtClean="0">
                <a:solidFill>
                  <a:srgbClr val="FF0000"/>
                </a:solidFill>
              </a:rPr>
              <a:t>extreme points</a:t>
            </a:r>
            <a:r>
              <a:rPr lang="en-US" sz="2600" dirty="0" smtClean="0"/>
              <a:t> of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 ) </a:t>
            </a:r>
            <a:r>
              <a:rPr lang="en-US" sz="2600" dirty="0" smtClean="0">
                <a:latin typeface="cmsy10"/>
              </a:rPr>
              <a:t>µ</a:t>
            </a:r>
            <a:r>
              <a:rPr lang="en-US" sz="2600" dirty="0" smtClean="0"/>
              <a:t> </a:t>
            </a:r>
            <a:r>
              <a:rPr lang="en-US" sz="2600" dirty="0" err="1" smtClean="0"/>
              <a:t>conv</a:t>
            </a:r>
            <a:r>
              <a:rPr lang="en-US" sz="2600" dirty="0" smtClean="0"/>
              <a:t>(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 ) </a:t>
            </a:r>
            <a:r>
              <a:rPr lang="en-US" sz="2600" dirty="0" smtClean="0">
                <a:latin typeface="cmsy10"/>
              </a:rPr>
              <a:t>µ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P</a:t>
            </a:r>
            <a:r>
              <a:rPr lang="en-US" sz="2600" dirty="0" smtClean="0"/>
              <a:t>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6234845" y="3146721"/>
            <a:ext cx="667800" cy="1588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61707" y="3392135"/>
            <a:ext cx="2276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Our earlier theorem</a:t>
            </a:r>
          </a:p>
          <a:p>
            <a:r>
              <a:rPr lang="en-US" sz="2000" dirty="0" smtClean="0">
                <a:solidFill>
                  <a:srgbClr val="00B050"/>
                </a:solidFill>
              </a:rPr>
              <a:t>proved comb(P) </a:t>
            </a:r>
            <a:r>
              <a:rPr lang="en-US" sz="2000" dirty="0" smtClean="0">
                <a:solidFill>
                  <a:srgbClr val="00B050"/>
                </a:solidFill>
                <a:latin typeface="cmsy10"/>
              </a:rPr>
              <a:t>µ</a:t>
            </a:r>
            <a:r>
              <a:rPr lang="en-US" sz="2000" dirty="0" smtClean="0">
                <a:solidFill>
                  <a:srgbClr val="00B050"/>
                </a:solidFill>
              </a:rPr>
              <a:t> P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651851" y="3146721"/>
            <a:ext cx="667800" cy="1588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4518" y="3392135"/>
            <a:ext cx="103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Obvious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24"/>
            <a:ext cx="8229600" cy="922946"/>
          </a:xfrm>
        </p:spPr>
        <p:txBody>
          <a:bodyPr/>
          <a:lstStyle/>
          <a:p>
            <a:r>
              <a:rPr lang="en-US" dirty="0" err="1" smtClean="0"/>
              <a:t>Polytopes</a:t>
            </a:r>
            <a:r>
              <a:rPr lang="en-US" dirty="0" smtClean="0"/>
              <a:t> &amp; 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1" y="770318"/>
            <a:ext cx="8549150" cy="608768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Theorem: </a:t>
            </a:r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non-empty </a:t>
            </a:r>
            <a:r>
              <a:rPr lang="en-US" sz="2800" dirty="0" err="1" smtClean="0"/>
              <a:t>polytope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Then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Now we prove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pPr>
              <a:buNone/>
            </a:pPr>
            <a:r>
              <a:rPr lang="en-US" sz="2800" dirty="0" smtClean="0"/>
              <a:t>	Let the extreme points be {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,…,</a:t>
            </a:r>
            <a:r>
              <a:rPr lang="en-US" sz="2800" dirty="0" err="1" smtClean="0">
                <a:latin typeface="Calibri"/>
              </a:rPr>
              <a:t>v</a:t>
            </a:r>
            <a:r>
              <a:rPr lang="en-US" sz="2800" baseline="-25000" dirty="0" err="1" smtClean="0">
                <a:latin typeface="Calibri"/>
              </a:rPr>
              <a:t>k</a:t>
            </a:r>
            <a:r>
              <a:rPr lang="en-US" sz="2800" dirty="0" smtClean="0"/>
              <a:t>}.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(Finitely many!)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/>
              <a:t>	Suppose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b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 P </a:t>
            </a:r>
            <a:r>
              <a:rPr lang="en-US" sz="2800" dirty="0" smtClean="0">
                <a:latin typeface="cmsy10"/>
              </a:rPr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pPr>
              <a:buNone/>
            </a:pPr>
            <a:r>
              <a:rPr lang="en-US" sz="2800" dirty="0" smtClean="0"/>
              <a:t>	Then the following system has no solution: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5200" dirty="0" smtClean="0"/>
          </a:p>
          <a:p>
            <a:pPr>
              <a:buNone/>
            </a:pPr>
            <a:r>
              <a:rPr lang="en-US" sz="2800" dirty="0" smtClean="0"/>
              <a:t>	By </a:t>
            </a:r>
            <a:r>
              <a:rPr lang="en-US" sz="2800" dirty="0" err="1" smtClean="0"/>
              <a:t>Farkas</a:t>
            </a:r>
            <a:r>
              <a:rPr lang="en-US" sz="2800" dirty="0" smtClean="0"/>
              <a:t>’ lemma,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u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mmi10"/>
              </a:rPr>
              <a:t>®</a:t>
            </a:r>
            <a:r>
              <a:rPr lang="en-US" sz="3000" dirty="0" smtClean="0">
                <a:latin typeface="cmsy10"/>
              </a:rPr>
              <a:t>2</a:t>
            </a:r>
            <a:r>
              <a:rPr lang="en-US" sz="3000" dirty="0" smtClean="0">
                <a:latin typeface="msbm10"/>
              </a:rPr>
              <a:t>R</a:t>
            </a:r>
            <a:r>
              <a:rPr lang="en-US" sz="3000" dirty="0" smtClean="0"/>
              <a:t> </a:t>
            </a:r>
            <a:r>
              <a:rPr lang="en-US" sz="3000" dirty="0" err="1" smtClean="0"/>
              <a:t>s.t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				          and</a:t>
            </a:r>
          </a:p>
          <a:p>
            <a:pPr>
              <a:buNone/>
            </a:pPr>
            <a:r>
              <a:rPr lang="en-US" sz="3000" dirty="0" smtClean="0"/>
              <a:t>	So -</a:t>
            </a:r>
            <a:r>
              <a:rPr lang="en-US" sz="3000" dirty="0" err="1" smtClean="0">
                <a:latin typeface="Calibri"/>
              </a:rPr>
              <a:t>u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b</a:t>
            </a:r>
            <a:r>
              <a:rPr lang="en-US" sz="3000" dirty="0" smtClean="0"/>
              <a:t> &gt; -</a:t>
            </a:r>
            <a:r>
              <a:rPr lang="en-US" sz="3000" dirty="0" err="1" smtClean="0">
                <a:latin typeface="Calibri"/>
              </a:rPr>
              <a:t>u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>
                <a:latin typeface="Calibri"/>
              </a:rPr>
              <a:t>v</a:t>
            </a:r>
            <a:r>
              <a:rPr lang="en-US" sz="3000" baseline="-25000" dirty="0" err="1" smtClean="0">
                <a:latin typeface="Calibri"/>
              </a:rPr>
              <a:t>i</a:t>
            </a:r>
            <a:r>
              <a:rPr lang="en-US" sz="3000" dirty="0" smtClean="0"/>
              <a:t> for every extreme point </a:t>
            </a:r>
            <a:r>
              <a:rPr lang="en-US" sz="3000" dirty="0" smtClean="0">
                <a:latin typeface="Calibri"/>
              </a:rPr>
              <a:t>v</a:t>
            </a:r>
            <a:r>
              <a:rPr lang="en-US" sz="3000" baseline="-25000" dirty="0" smtClean="0">
                <a:latin typeface="Calibri"/>
              </a:rPr>
              <a:t>i</a:t>
            </a:r>
            <a:r>
              <a:rPr lang="en-US" sz="3000" dirty="0" smtClean="0"/>
              <a:t> of P.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</p:txBody>
      </p:sp>
      <p:pic>
        <p:nvPicPr>
          <p:cNvPr id="7" name="Picture 6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3380540" y="3147976"/>
            <a:ext cx="2245266" cy="1403291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1794097" y="5097695"/>
            <a:ext cx="2114512" cy="336482"/>
          </a:xfrm>
          <a:prstGeom prst="rect">
            <a:avLst/>
          </a:prstGeom>
          <a:noFill/>
          <a:ln/>
          <a:effectLst/>
        </p:spPr>
      </p:pic>
      <p:pic>
        <p:nvPicPr>
          <p:cNvPr id="10" name="Picture 9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6208443" y="5097696"/>
            <a:ext cx="1623576" cy="30706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8824"/>
            <a:ext cx="8229600" cy="922946"/>
          </a:xfrm>
        </p:spPr>
        <p:txBody>
          <a:bodyPr/>
          <a:lstStyle/>
          <a:p>
            <a:r>
              <a:rPr lang="en-US" dirty="0" err="1" smtClean="0"/>
              <a:t>Polytopes</a:t>
            </a:r>
            <a:r>
              <a:rPr lang="en-US" dirty="0" smtClean="0"/>
              <a:t> &amp; Convex Hulls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0" y="770318"/>
            <a:ext cx="8735964" cy="623025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Theorem: </a:t>
            </a:r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>
                <a:latin typeface="cmsy10"/>
              </a:rPr>
              <a:t>½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2800" dirty="0" smtClean="0"/>
              <a:t> be a non-empty </a:t>
            </a:r>
            <a:r>
              <a:rPr lang="en-US" sz="2800" dirty="0" err="1" smtClean="0"/>
              <a:t>polytope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	Then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r>
              <a:rPr lang="en-US" sz="2800" b="1" dirty="0" smtClean="0"/>
              <a:t>Proof:</a:t>
            </a:r>
            <a:r>
              <a:rPr lang="en-US" sz="2800" dirty="0" smtClean="0"/>
              <a:t> Now we prove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pPr>
              <a:buNone/>
            </a:pPr>
            <a:r>
              <a:rPr lang="en-US" sz="2800" dirty="0" smtClean="0"/>
              <a:t>	Let the extreme points be {</a:t>
            </a:r>
            <a:r>
              <a:rPr lang="en-US" sz="2800" dirty="0" smtClean="0">
                <a:latin typeface="Calibri"/>
              </a:rPr>
              <a:t>v</a:t>
            </a:r>
            <a:r>
              <a:rPr lang="en-US" sz="2800" baseline="-25000" dirty="0" smtClean="0">
                <a:latin typeface="Calibri"/>
              </a:rPr>
              <a:t>1</a:t>
            </a:r>
            <a:r>
              <a:rPr lang="en-US" sz="2800" dirty="0" smtClean="0"/>
              <a:t>,…,</a:t>
            </a:r>
            <a:r>
              <a:rPr lang="en-US" sz="2800" dirty="0" err="1" smtClean="0">
                <a:latin typeface="Calibri"/>
              </a:rPr>
              <a:t>v</a:t>
            </a:r>
            <a:r>
              <a:rPr lang="en-US" sz="2800" baseline="-25000" dirty="0" err="1" smtClean="0">
                <a:latin typeface="Calibri"/>
              </a:rPr>
              <a:t>k</a:t>
            </a:r>
            <a:r>
              <a:rPr lang="en-US" sz="2800" dirty="0" smtClean="0"/>
              <a:t>}.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(Finitely many!)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/>
              <a:t>	Suppose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b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 P </a:t>
            </a:r>
            <a:r>
              <a:rPr lang="en-US" sz="2800" dirty="0" smtClean="0">
                <a:latin typeface="cmsy10"/>
              </a:rPr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conv</a:t>
            </a:r>
            <a:r>
              <a:rPr lang="en-US" sz="2800" dirty="0" smtClean="0"/>
              <a:t>( </a:t>
            </a:r>
            <a:r>
              <a:rPr lang="en-US" sz="2800" dirty="0" smtClean="0">
                <a:solidFill>
                  <a:srgbClr val="FF0000"/>
                </a:solidFill>
              </a:rPr>
              <a:t>extreme points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).</a:t>
            </a:r>
          </a:p>
          <a:p>
            <a:pPr>
              <a:buNone/>
            </a:pPr>
            <a:r>
              <a:rPr lang="en-US" sz="2800" dirty="0" smtClean="0"/>
              <a:t>	Then the following system has no solution:</a:t>
            </a:r>
          </a:p>
          <a:p>
            <a:pPr algn="ctr">
              <a:buNone/>
            </a:pPr>
            <a:r>
              <a:rPr lang="en-US" sz="4300" dirty="0" smtClean="0"/>
              <a:t>	</a:t>
            </a:r>
            <a:r>
              <a:rPr lang="en-US" sz="3900" dirty="0" smtClean="0"/>
              <a:t>…</a:t>
            </a:r>
            <a:endParaRPr lang="en-US" sz="4300" dirty="0" smtClean="0"/>
          </a:p>
          <a:p>
            <a:pPr>
              <a:buNone/>
            </a:pPr>
            <a:r>
              <a:rPr lang="en-US" sz="2800" dirty="0" smtClean="0"/>
              <a:t>	By </a:t>
            </a:r>
            <a:r>
              <a:rPr lang="en-US" sz="2800" dirty="0" err="1" smtClean="0"/>
              <a:t>Farkas</a:t>
            </a:r>
            <a:r>
              <a:rPr lang="en-US" sz="2800" dirty="0" smtClean="0"/>
              <a:t>’ lemma,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/>
              <a:t>u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mmi10"/>
              </a:rPr>
              <a:t>®</a:t>
            </a:r>
            <a:r>
              <a:rPr lang="en-US" sz="3000" dirty="0" smtClean="0">
                <a:latin typeface="cmsy10"/>
              </a:rPr>
              <a:t>2</a:t>
            </a:r>
            <a:r>
              <a:rPr lang="en-US" sz="3000" dirty="0" smtClean="0">
                <a:latin typeface="msbm10"/>
              </a:rPr>
              <a:t>R</a:t>
            </a:r>
            <a:r>
              <a:rPr lang="en-US" sz="3000" dirty="0" smtClean="0"/>
              <a:t> </a:t>
            </a:r>
            <a:r>
              <a:rPr lang="en-US" sz="3000" dirty="0" err="1" smtClean="0"/>
              <a:t>s.t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				          and</a:t>
            </a:r>
          </a:p>
          <a:p>
            <a:pPr>
              <a:buNone/>
            </a:pPr>
            <a:r>
              <a:rPr lang="en-US" sz="3000" dirty="0" smtClean="0"/>
              <a:t>	So -</a:t>
            </a:r>
            <a:r>
              <a:rPr lang="en-US" sz="3000" dirty="0" err="1" smtClean="0">
                <a:latin typeface="Calibri"/>
              </a:rPr>
              <a:t>u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b</a:t>
            </a:r>
            <a:r>
              <a:rPr lang="en-US" sz="3000" dirty="0" smtClean="0"/>
              <a:t> &gt; -</a:t>
            </a:r>
            <a:r>
              <a:rPr lang="en-US" sz="3000" dirty="0" err="1" smtClean="0">
                <a:latin typeface="Calibri"/>
              </a:rPr>
              <a:t>u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>
                <a:latin typeface="Calibri"/>
              </a:rPr>
              <a:t>v</a:t>
            </a:r>
            <a:r>
              <a:rPr lang="en-US" sz="3000" baseline="-25000" dirty="0" err="1" smtClean="0">
                <a:latin typeface="Calibri"/>
              </a:rPr>
              <a:t>i</a:t>
            </a:r>
            <a:r>
              <a:rPr lang="en-US" sz="3000" dirty="0" smtClean="0"/>
              <a:t> for every extreme point </a:t>
            </a:r>
            <a:r>
              <a:rPr lang="en-US" sz="3000" dirty="0" smtClean="0">
                <a:latin typeface="Calibri"/>
              </a:rPr>
              <a:t>v</a:t>
            </a:r>
            <a:r>
              <a:rPr lang="en-US" sz="3000" baseline="-25000" dirty="0" smtClean="0">
                <a:latin typeface="Calibri"/>
              </a:rPr>
              <a:t>i</a:t>
            </a:r>
            <a:r>
              <a:rPr lang="en-US" sz="3000" dirty="0" smtClean="0"/>
              <a:t> of P.</a:t>
            </a:r>
          </a:p>
          <a:p>
            <a:pPr>
              <a:buNone/>
            </a:pPr>
            <a:r>
              <a:rPr lang="en-US" sz="3000" dirty="0" smtClean="0"/>
              <a:t>	Consider the LP max { -</a:t>
            </a:r>
            <a:r>
              <a:rPr lang="en-US" sz="3000" dirty="0" err="1" smtClean="0">
                <a:latin typeface="Calibri"/>
              </a:rPr>
              <a:t>u</a:t>
            </a:r>
            <a:r>
              <a:rPr lang="en-US" sz="3000" baseline="30000" dirty="0" err="1" smtClean="0">
                <a:latin typeface="Calibri"/>
              </a:rPr>
              <a:t>T</a:t>
            </a:r>
            <a:r>
              <a:rPr lang="en-US" sz="3000" dirty="0" err="1" smtClean="0"/>
              <a:t>x</a:t>
            </a:r>
            <a:r>
              <a:rPr lang="en-US" sz="3000" dirty="0" smtClean="0"/>
              <a:t> : x</a:t>
            </a:r>
            <a:r>
              <a:rPr lang="en-US" sz="3000" dirty="0" smtClean="0">
                <a:latin typeface="cmsy10"/>
              </a:rPr>
              <a:t>2</a:t>
            </a:r>
            <a:r>
              <a:rPr lang="en-US" sz="3000" dirty="0" smtClean="0"/>
              <a:t>P }. </a:t>
            </a:r>
          </a:p>
          <a:p>
            <a:pPr>
              <a:buNone/>
            </a:pPr>
            <a:r>
              <a:rPr lang="en-US" sz="3000" dirty="0" smtClean="0"/>
              <a:t>	It is not unbounded, since P is bounded.</a:t>
            </a:r>
          </a:p>
          <a:p>
            <a:pPr>
              <a:buNone/>
            </a:pPr>
            <a:r>
              <a:rPr lang="en-US" sz="3000" dirty="0" smtClean="0"/>
              <a:t>	Its optimal value is </a:t>
            </a:r>
            <a:r>
              <a:rPr lang="en-US" sz="3000" b="1" dirty="0" smtClean="0"/>
              <a:t>not attained at an extreme point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	This is a contradiction.				 	        </a:t>
            </a:r>
            <a:r>
              <a:rPr lang="en-US" sz="3000" dirty="0" smtClean="0">
                <a:latin typeface="msam10"/>
              </a:rPr>
              <a:t>¥</a:t>
            </a:r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794335" y="4212792"/>
            <a:ext cx="2114037" cy="336407"/>
          </a:xfrm>
          <a:prstGeom prst="rect">
            <a:avLst/>
          </a:prstGeom>
          <a:noFill/>
          <a:ln/>
          <a:effectLst/>
        </p:spPr>
      </p:pic>
      <p:pic>
        <p:nvPicPr>
          <p:cNvPr id="7" name="Picture 6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208443" y="4212792"/>
            <a:ext cx="1623576" cy="307063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nkows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9226" y="0"/>
            <a:ext cx="2064774" cy="267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60"/>
            <a:ext cx="8229600" cy="922946"/>
          </a:xfrm>
        </p:spPr>
        <p:txBody>
          <a:bodyPr/>
          <a:lstStyle/>
          <a:p>
            <a:r>
              <a:rPr lang="en-US" dirty="0" smtClean="0"/>
              <a:t>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30" y="914408"/>
            <a:ext cx="8229600" cy="548033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Theorem:</a:t>
            </a:r>
            <a:br>
              <a:rPr lang="en-US" b="1" dirty="0" smtClean="0"/>
            </a:br>
            <a:r>
              <a:rPr lang="en-US" dirty="0" smtClean="0"/>
              <a:t>Every </a:t>
            </a:r>
            <a:r>
              <a:rPr lang="en-US" dirty="0" err="1" smtClean="0"/>
              <a:t>polytope</a:t>
            </a:r>
            <a:r>
              <a:rPr lang="en-US" dirty="0" smtClean="0"/>
              <a:t> in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is the convex hull</a:t>
            </a:r>
            <a:br>
              <a:rPr lang="en-US" dirty="0" smtClean="0"/>
            </a:br>
            <a:r>
              <a:rPr lang="en-US" dirty="0" smtClean="0"/>
              <a:t>of its extreme points.</a:t>
            </a:r>
          </a:p>
          <a:p>
            <a:endParaRPr lang="en-US" sz="1400" b="1" dirty="0" smtClean="0"/>
          </a:p>
          <a:p>
            <a:r>
              <a:rPr lang="en-US" b="1" dirty="0" smtClean="0"/>
              <a:t>Theorem: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Minkowski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1911]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compact, convex set in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n</a:t>
            </a:r>
            <a:r>
              <a:rPr lang="en-US" dirty="0" smtClean="0"/>
              <a:t> is the convex hull of its extreme points.</a:t>
            </a:r>
          </a:p>
          <a:p>
            <a:endParaRPr lang="en-US" sz="1800" dirty="0" smtClean="0"/>
          </a:p>
          <a:p>
            <a:r>
              <a:rPr lang="en-US" b="1" dirty="0" smtClean="0"/>
              <a:t>Theorem: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Krein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Milman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1940]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compact convex subset of a locally convex </a:t>
            </a:r>
            <a:r>
              <a:rPr lang="en-US" dirty="0" err="1" smtClean="0"/>
              <a:t>Hausdorff</a:t>
            </a:r>
            <a:r>
              <a:rPr lang="en-US" dirty="0" smtClean="0"/>
              <a:t> linear space is the closed convex hull of its extreme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0555"/>
            <a:ext cx="8480323" cy="64465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cap="small" dirty="0" smtClean="0"/>
              <a:t>Undergrad Research Assistantships (URAs) </a:t>
            </a:r>
            <a:endParaRPr lang="en-US" dirty="0" smtClean="0"/>
          </a:p>
          <a:p>
            <a:pPr algn="ctr">
              <a:buNone/>
            </a:pPr>
            <a:r>
              <a:rPr lang="en-US" cap="small" dirty="0" smtClean="0"/>
              <a:t>for Spring 2010 with the C&amp;O Dept.</a:t>
            </a:r>
            <a:endParaRPr lang="en-US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en-US" sz="1100" dirty="0" smtClean="0"/>
          </a:p>
          <a:p>
            <a:pPr>
              <a:buNone/>
            </a:pPr>
            <a:r>
              <a:rPr lang="en-US" sz="1800" cap="small" dirty="0" smtClean="0"/>
              <a:t>Duration</a:t>
            </a:r>
            <a:r>
              <a:rPr lang="en-US" sz="1800" dirty="0" smtClean="0"/>
              <a:t>:		3-4 months during May - August, 2010</a:t>
            </a:r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cap="small" dirty="0" smtClean="0"/>
              <a:t>Salary</a:t>
            </a:r>
            <a:r>
              <a:rPr lang="en-US" sz="1800" dirty="0" smtClean="0"/>
              <a:t>:		Around $2,500 per month</a:t>
            </a:r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cap="small" dirty="0" smtClean="0"/>
              <a:t>Eligibility</a:t>
            </a:r>
            <a:r>
              <a:rPr lang="en-US" sz="1800" dirty="0" smtClean="0"/>
              <a:t>:	Undergrads in Math or CS, with an A standing</a:t>
            </a:r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cap="small" dirty="0" smtClean="0"/>
              <a:t>Application</a:t>
            </a:r>
            <a:r>
              <a:rPr lang="en-US" sz="1800" dirty="0" smtClean="0"/>
              <a:t>:	To apply, address the following documents to Professor I.P. </a:t>
            </a:r>
            <a:r>
              <a:rPr lang="en-US" sz="1800" dirty="0" err="1" smtClean="0"/>
              <a:t>Goulden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                        	- cover letter</a:t>
            </a:r>
          </a:p>
          <a:p>
            <a:pPr>
              <a:buNone/>
            </a:pPr>
            <a:r>
              <a:rPr lang="en-US" sz="1800" dirty="0" smtClean="0"/>
              <a:t>                        	- resume</a:t>
            </a:r>
          </a:p>
          <a:p>
            <a:pPr>
              <a:buNone/>
            </a:pPr>
            <a:r>
              <a:rPr lang="en-US" sz="1800" dirty="0" smtClean="0"/>
              <a:t>                        	- recent grade report</a:t>
            </a:r>
          </a:p>
          <a:p>
            <a:pPr>
              <a:buNone/>
            </a:pPr>
            <a:r>
              <a:rPr lang="en-US" sz="1800" dirty="0" smtClean="0"/>
              <a:t>                        	- names and email addresses of two references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1800" dirty="0" smtClean="0"/>
              <a:t> </a:t>
            </a:r>
            <a:r>
              <a:rPr lang="en-US" sz="1800" cap="small" dirty="0" smtClean="0"/>
              <a:t>By email</a:t>
            </a:r>
            <a:r>
              <a:rPr lang="en-US" sz="1800" dirty="0" smtClean="0"/>
              <a:t>:  	send documents to </a:t>
            </a:r>
            <a:r>
              <a:rPr lang="en-US" sz="1800" u="sng" dirty="0" smtClean="0">
                <a:hlinkClick r:id="rId2"/>
              </a:rPr>
              <a:t>t3schmid@uwaterloo.ca</a:t>
            </a:r>
            <a:r>
              <a:rPr lang="en-US" sz="1800" dirty="0" smtClean="0"/>
              <a:t>   </a:t>
            </a:r>
          </a:p>
          <a:p>
            <a:pPr>
              <a:buNone/>
            </a:pPr>
            <a:r>
              <a:rPr lang="en-US" sz="1800" dirty="0" smtClean="0"/>
              <a:t>   (No need to specify a particular area of interest, specialized background is not needed)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sz="1800" cap="small" dirty="0" smtClean="0"/>
              <a:t>Last date for applications:</a:t>
            </a:r>
            <a:r>
              <a:rPr lang="en-US" sz="18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     </a:t>
            </a:r>
            <a:r>
              <a:rPr lang="en-US" sz="1800" cap="small" dirty="0" smtClean="0"/>
              <a:t>December 14, 2009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smtClean="0">
                <a:hlinkClick r:id="rId3"/>
              </a:rPr>
              <a:t>http://www.math.uwaterloo.ca/CandO_Dept/SummerResearch/Summer.shtml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                  All of this information can be accessed from our homepage	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761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Fourier-</a:t>
            </a:r>
            <a:r>
              <a:rPr lang="en-US" dirty="0" err="1" smtClean="0"/>
              <a:t>Motzkin</a:t>
            </a:r>
            <a:r>
              <a:rPr lang="en-US" dirty="0" smtClean="0"/>
              <a:t> Elimination</a:t>
            </a:r>
            <a:endParaRPr lang="en-US" dirty="0"/>
          </a:p>
        </p:txBody>
      </p:sp>
      <p:pic>
        <p:nvPicPr>
          <p:cNvPr id="5" name="Content Placeholder 4" descr="Fourier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162" cy="1619250"/>
          </a:xfrm>
        </p:spPr>
      </p:pic>
      <p:pic>
        <p:nvPicPr>
          <p:cNvPr id="6" name="Picture 5" descr="Motzki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2901" y="0"/>
            <a:ext cx="1181100" cy="16813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625" y="1619250"/>
            <a:ext cx="125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4"/>
              </a:rPr>
              <a:t>Joseph Fourier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92542" y="1619250"/>
            <a:ext cx="1528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hlinkClick r:id="rId5"/>
              </a:rPr>
              <a:t>Theodore </a:t>
            </a:r>
            <a:r>
              <a:rPr lang="en-US" sz="1400" dirty="0" err="1" smtClean="0">
                <a:hlinkClick r:id="rId5"/>
              </a:rPr>
              <a:t>Motzkin</a:t>
            </a:r>
            <a:endParaRPr lang="en-US" sz="14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905672"/>
            <a:ext cx="8842160" cy="4592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polyhedron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2800" noProof="0" dirty="0" smtClean="0"/>
              <a:t>we want to find the set </a:t>
            </a:r>
            <a:r>
              <a:rPr lang="en-US" sz="2800" noProof="0" dirty="0" smtClean="0">
                <a:solidFill>
                  <a:srgbClr val="FF0000"/>
                </a:solidFill>
              </a:rPr>
              <a:t>Q’</a:t>
            </a:r>
            <a:r>
              <a:rPr lang="en-US" sz="2800" noProof="0" dirty="0" smtClean="0"/>
              <a:t> </a:t>
            </a:r>
            <a:r>
              <a:rPr lang="en-US" sz="2800" noProof="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msbm10"/>
              </a:rPr>
              <a:t>R</a:t>
            </a:r>
            <a:r>
              <a:rPr lang="en-US" sz="2800" baseline="30000" dirty="0" smtClean="0">
                <a:latin typeface="Calibri"/>
              </a:rPr>
              <a:t>n-1</a:t>
            </a:r>
            <a:r>
              <a:rPr lang="en-US" sz="2800" dirty="0" smtClean="0"/>
              <a:t> </a:t>
            </a:r>
            <a:r>
              <a:rPr lang="en-US" sz="2800" noProof="0" dirty="0" smtClean="0"/>
              <a:t>satisfying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     (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    </a:t>
            </a:r>
            <a:r>
              <a:rPr lang="en-US" sz="2800" dirty="0" smtClean="0">
                <a:latin typeface="cmsy10"/>
              </a:rPr>
              <a:t>,</a:t>
            </a:r>
            <a:r>
              <a:rPr lang="en-US" sz="2800" dirty="0" smtClean="0"/>
              <a:t>    </a:t>
            </a:r>
            <a:r>
              <a:rPr lang="en-US" sz="2800" dirty="0" smtClean="0">
                <a:latin typeface="cmsy10"/>
              </a:rPr>
              <a:t>9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s.t</a:t>
            </a:r>
            <a:r>
              <a:rPr lang="en-US" sz="2800" dirty="0" smtClean="0"/>
              <a:t>. (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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bri"/>
              </a:rPr>
              <a:t>n-1</a:t>
            </a:r>
            <a:r>
              <a:rPr lang="en-US" sz="2800" dirty="0" smtClean="0">
                <a:latin typeface="Calibri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x</a:t>
            </a:r>
            <a:r>
              <a:rPr lang="en-US" sz="2800" baseline="-25000" dirty="0" smtClean="0">
                <a:solidFill>
                  <a:srgbClr val="0070C0"/>
                </a:solidFill>
                <a:latin typeface="Calibri"/>
              </a:rPr>
              <a:t>n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Calibri"/>
              </a:rPr>
              <a:t>Q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is called the </a:t>
            </a:r>
            <a:r>
              <a:rPr lang="en-US" sz="2800" b="1" dirty="0" smtClean="0"/>
              <a:t>projection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/>
              <a:t> onto first </a:t>
            </a:r>
            <a:r>
              <a:rPr lang="en-US" sz="2800" dirty="0" smtClean="0">
                <a:solidFill>
                  <a:srgbClr val="FF0000"/>
                </a:solidFill>
              </a:rPr>
              <a:t>n-1</a:t>
            </a:r>
            <a:r>
              <a:rPr lang="en-US" sz="2800" dirty="0" smtClean="0"/>
              <a:t> coordinates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/>
              <a:t>Fourier-</a:t>
            </a:r>
            <a:r>
              <a:rPr lang="en-US" sz="2800" noProof="0" dirty="0" err="1" smtClean="0"/>
              <a:t>Motzkin</a:t>
            </a:r>
            <a:r>
              <a:rPr lang="en-US" sz="2800" noProof="0" dirty="0" smtClean="0"/>
              <a:t> Elimination </a:t>
            </a:r>
            <a:r>
              <a:rPr lang="en-US" sz="2800" dirty="0" smtClean="0"/>
              <a:t>constructs 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by generating</a:t>
            </a:r>
            <a:br>
              <a:rPr lang="en-US" sz="2800" dirty="0" smtClean="0"/>
            </a:br>
            <a:r>
              <a:rPr lang="en-US" sz="2800" dirty="0" smtClean="0"/>
              <a:t>(finitely many) constraints from the constraints of </a:t>
            </a:r>
            <a:r>
              <a:rPr lang="en-US" sz="2800" dirty="0" smtClean="0">
                <a:solidFill>
                  <a:srgbClr val="0070C0"/>
                </a:solidFill>
              </a:rPr>
              <a:t>Q</a:t>
            </a:r>
            <a:r>
              <a:rPr lang="en-US" sz="2800" dirty="0" smtClean="0"/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Corollary: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Q’</a:t>
            </a:r>
            <a:r>
              <a:rPr lang="en-US" sz="2800" dirty="0" smtClean="0"/>
              <a:t> is a polyhedron.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61339" y="1773960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57601" y="1533831"/>
            <a:ext cx="2025445" cy="18877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5" h="1887794">
                <a:moveTo>
                  <a:pt x="0" y="216310"/>
                </a:moveTo>
                <a:lnTo>
                  <a:pt x="550606" y="0"/>
                </a:lnTo>
                <a:lnTo>
                  <a:pt x="2005781" y="0"/>
                </a:lnTo>
                <a:lnTo>
                  <a:pt x="1750142" y="235974"/>
                </a:lnTo>
                <a:lnTo>
                  <a:pt x="1750142" y="1887794"/>
                </a:lnTo>
                <a:lnTo>
                  <a:pt x="2025445" y="1592826"/>
                </a:lnTo>
                <a:lnTo>
                  <a:pt x="2005781" y="9833"/>
                </a:lnTo>
                <a:lnTo>
                  <a:pt x="1740310" y="216310"/>
                </a:lnTo>
                <a:lnTo>
                  <a:pt x="0" y="2163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6864" y="2163096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199" y="4670322"/>
            <a:ext cx="8411497" cy="170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Q onto coordinates {x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x</a:t>
            </a:r>
            <a:r>
              <a:rPr kumimoji="0" lang="en-US" sz="3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}...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667433" y="2723535"/>
            <a:ext cx="2104103" cy="688260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103" h="688260">
                <a:moveTo>
                  <a:pt x="0" y="688259"/>
                </a:moveTo>
                <a:lnTo>
                  <a:pt x="521110" y="0"/>
                </a:lnTo>
                <a:lnTo>
                  <a:pt x="2104103" y="0"/>
                </a:lnTo>
                <a:lnTo>
                  <a:pt x="1740310" y="688260"/>
                </a:lnTo>
                <a:lnTo>
                  <a:pt x="0" y="688259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60490" y="2025444"/>
            <a:ext cx="6595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8091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Project Q onto coordinates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}...</a:t>
            </a:r>
            <a:endParaRPr lang="en-US" b="1" dirty="0" smtClean="0"/>
          </a:p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 is a polyhedron.</a:t>
            </a:r>
          </a:p>
          <a:p>
            <a:r>
              <a:rPr lang="en-US" dirty="0" smtClean="0"/>
              <a:t>Of course, the ordering of coordinates is </a:t>
            </a:r>
            <a:r>
              <a:rPr lang="en-US" dirty="0" err="1" smtClean="0"/>
              <a:t>irrevelant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 rot="5400000" flipH="1">
            <a:off x="2984092" y="2168013"/>
            <a:ext cx="1907458" cy="560440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104103"/>
              <a:gd name="connsiteY0" fmla="*/ 688259 h 688260"/>
              <a:gd name="connsiteX1" fmla="*/ 726124 w 2104103"/>
              <a:gd name="connsiteY1" fmla="*/ 137651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093312"/>
              <a:gd name="connsiteY0" fmla="*/ 560440 h 560441"/>
              <a:gd name="connsiteX1" fmla="*/ 726124 w 2093312"/>
              <a:gd name="connsiteY1" fmla="*/ 9832 h 560441"/>
              <a:gd name="connsiteX2" fmla="*/ 2093312 w 2093312"/>
              <a:gd name="connsiteY2" fmla="*/ 0 h 560441"/>
              <a:gd name="connsiteX3" fmla="*/ 1740310 w 2093312"/>
              <a:gd name="connsiteY3" fmla="*/ 560441 h 560441"/>
              <a:gd name="connsiteX4" fmla="*/ 0 w 2093312"/>
              <a:gd name="connsiteY4" fmla="*/ 560440 h 560441"/>
              <a:gd name="connsiteX0" fmla="*/ 0 w 2093312"/>
              <a:gd name="connsiteY0" fmla="*/ 560440 h 560440"/>
              <a:gd name="connsiteX1" fmla="*/ 726124 w 2093312"/>
              <a:gd name="connsiteY1" fmla="*/ 9832 h 560440"/>
              <a:gd name="connsiteX2" fmla="*/ 2093312 w 2093312"/>
              <a:gd name="connsiteY2" fmla="*/ 0 h 560440"/>
              <a:gd name="connsiteX3" fmla="*/ 1664777 w 2093312"/>
              <a:gd name="connsiteY3" fmla="*/ 550609 h 560440"/>
              <a:gd name="connsiteX4" fmla="*/ 0 w 2093312"/>
              <a:gd name="connsiteY4" fmla="*/ 560440 h 5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312" h="560440">
                <a:moveTo>
                  <a:pt x="0" y="560440"/>
                </a:moveTo>
                <a:lnTo>
                  <a:pt x="726124" y="9832"/>
                </a:lnTo>
                <a:lnTo>
                  <a:pt x="2093312" y="0"/>
                </a:lnTo>
                <a:lnTo>
                  <a:pt x="1664777" y="550609"/>
                </a:lnTo>
                <a:lnTo>
                  <a:pt x="0" y="56044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04852" y="1700979"/>
            <a:ext cx="787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67148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 course, the ordering of coordinates is </a:t>
            </a:r>
            <a:r>
              <a:rPr lang="en-US" dirty="0" err="1" smtClean="0"/>
              <a:t>irrevelant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Q’’ is also a polyhedron.</a:t>
            </a:r>
          </a:p>
          <a:p>
            <a:r>
              <a:rPr lang="en-US" dirty="0" smtClean="0"/>
              <a:t>I can also apply Elimination twice…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 Example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874237" y="2679688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23535" y="3421626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71024" y="3510114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7394" y="381491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74658" y="282185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156156" y="7472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77266" y="2271250"/>
            <a:ext cx="916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Q’’’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199" y="4670322"/>
            <a:ext cx="8411497" cy="1671483"/>
          </a:xfrm>
        </p:spPr>
        <p:txBody>
          <a:bodyPr>
            <a:normAutofit/>
          </a:bodyPr>
          <a:lstStyle/>
          <a:p>
            <a:r>
              <a:rPr lang="en-US" b="1" dirty="0" smtClean="0"/>
              <a:t>Fourier-</a:t>
            </a:r>
            <a:r>
              <a:rPr lang="en-US" b="1" dirty="0" err="1" smtClean="0"/>
              <a:t>Motzkin</a:t>
            </a:r>
            <a:r>
              <a:rPr lang="en-US" b="1" dirty="0" smtClean="0"/>
              <a:t>:</a:t>
            </a:r>
            <a:r>
              <a:rPr lang="en-US" dirty="0" smtClean="0"/>
              <a:t> Q’’’ is also a polyhedron.</a:t>
            </a:r>
          </a:p>
        </p:txBody>
      </p:sp>
      <p:sp>
        <p:nvSpPr>
          <p:cNvPr id="5" name="Freeform 4"/>
          <p:cNvSpPr/>
          <p:nvPr/>
        </p:nvSpPr>
        <p:spPr>
          <a:xfrm rot="5400000" flipH="1">
            <a:off x="2880896" y="2612533"/>
            <a:ext cx="1523911" cy="49161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592826"/>
              <a:gd name="connsiteX1" fmla="*/ 550606 w 2025445"/>
              <a:gd name="connsiteY1" fmla="*/ 0 h 1592826"/>
              <a:gd name="connsiteX2" fmla="*/ 2005781 w 2025445"/>
              <a:gd name="connsiteY2" fmla="*/ 0 h 1592826"/>
              <a:gd name="connsiteX3" fmla="*/ 1750142 w 2025445"/>
              <a:gd name="connsiteY3" fmla="*/ 235974 h 1592826"/>
              <a:gd name="connsiteX4" fmla="*/ 2025445 w 2025445"/>
              <a:gd name="connsiteY4" fmla="*/ 1592826 h 1592826"/>
              <a:gd name="connsiteX5" fmla="*/ 2005781 w 2025445"/>
              <a:gd name="connsiteY5" fmla="*/ 9833 h 1592826"/>
              <a:gd name="connsiteX6" fmla="*/ 1740310 w 2025445"/>
              <a:gd name="connsiteY6" fmla="*/ 216310 h 1592826"/>
              <a:gd name="connsiteX7" fmla="*/ 0 w 2025445"/>
              <a:gd name="connsiteY7" fmla="*/ 216310 h 1592826"/>
              <a:gd name="connsiteX0" fmla="*/ 0 w 2005781"/>
              <a:gd name="connsiteY0" fmla="*/ 216310 h 235974"/>
              <a:gd name="connsiteX1" fmla="*/ 550606 w 2005781"/>
              <a:gd name="connsiteY1" fmla="*/ 0 h 235974"/>
              <a:gd name="connsiteX2" fmla="*/ 2005781 w 2005781"/>
              <a:gd name="connsiteY2" fmla="*/ 0 h 235974"/>
              <a:gd name="connsiteX3" fmla="*/ 1750142 w 2005781"/>
              <a:gd name="connsiteY3" fmla="*/ 235974 h 235974"/>
              <a:gd name="connsiteX4" fmla="*/ 2005781 w 2005781"/>
              <a:gd name="connsiteY4" fmla="*/ 9833 h 235974"/>
              <a:gd name="connsiteX5" fmla="*/ 1740310 w 2005781"/>
              <a:gd name="connsiteY5" fmla="*/ 216310 h 235974"/>
              <a:gd name="connsiteX6" fmla="*/ 0 w 2005781"/>
              <a:gd name="connsiteY6" fmla="*/ 216310 h 235974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1750142 w 2005781"/>
              <a:gd name="connsiteY3" fmla="*/ 235974 h 393291"/>
              <a:gd name="connsiteX4" fmla="*/ 2005781 w 2005781"/>
              <a:gd name="connsiteY4" fmla="*/ 9833 h 393291"/>
              <a:gd name="connsiteX5" fmla="*/ 1946787 w 2005781"/>
              <a:gd name="connsiteY5" fmla="*/ 393291 h 393291"/>
              <a:gd name="connsiteX6" fmla="*/ 0 w 2005781"/>
              <a:gd name="connsiteY6" fmla="*/ 216310 h 393291"/>
              <a:gd name="connsiteX0" fmla="*/ 0 w 2005781"/>
              <a:gd name="connsiteY0" fmla="*/ 216310 h 393291"/>
              <a:gd name="connsiteX1" fmla="*/ 550606 w 2005781"/>
              <a:gd name="connsiteY1" fmla="*/ 0 h 393291"/>
              <a:gd name="connsiteX2" fmla="*/ 2005781 w 2005781"/>
              <a:gd name="connsiteY2" fmla="*/ 0 h 393291"/>
              <a:gd name="connsiteX3" fmla="*/ 2005781 w 2005781"/>
              <a:gd name="connsiteY3" fmla="*/ 9833 h 393291"/>
              <a:gd name="connsiteX4" fmla="*/ 1946787 w 2005781"/>
              <a:gd name="connsiteY4" fmla="*/ 393291 h 393291"/>
              <a:gd name="connsiteX5" fmla="*/ 0 w 2005781"/>
              <a:gd name="connsiteY5" fmla="*/ 216310 h 393291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2005781 w 2005781"/>
              <a:gd name="connsiteY3" fmla="*/ 481782 h 865240"/>
              <a:gd name="connsiteX4" fmla="*/ 1946787 w 2005781"/>
              <a:gd name="connsiteY4" fmla="*/ 865240 h 865240"/>
              <a:gd name="connsiteX5" fmla="*/ 0 w 2005781"/>
              <a:gd name="connsiteY5" fmla="*/ 688259 h 865240"/>
              <a:gd name="connsiteX0" fmla="*/ 0 w 2271252"/>
              <a:gd name="connsiteY0" fmla="*/ 688259 h 865240"/>
              <a:gd name="connsiteX1" fmla="*/ 521110 w 2271252"/>
              <a:gd name="connsiteY1" fmla="*/ 0 h 865240"/>
              <a:gd name="connsiteX2" fmla="*/ 2005781 w 2271252"/>
              <a:gd name="connsiteY2" fmla="*/ 471949 h 865240"/>
              <a:gd name="connsiteX3" fmla="*/ 2271252 w 2271252"/>
              <a:gd name="connsiteY3" fmla="*/ 216311 h 865240"/>
              <a:gd name="connsiteX4" fmla="*/ 1946787 w 2271252"/>
              <a:gd name="connsiteY4" fmla="*/ 865240 h 865240"/>
              <a:gd name="connsiteX5" fmla="*/ 0 w 2271252"/>
              <a:gd name="connsiteY5" fmla="*/ 688259 h 865240"/>
              <a:gd name="connsiteX0" fmla="*/ 0 w 2005781"/>
              <a:gd name="connsiteY0" fmla="*/ 688259 h 865240"/>
              <a:gd name="connsiteX1" fmla="*/ 521110 w 2005781"/>
              <a:gd name="connsiteY1" fmla="*/ 0 h 865240"/>
              <a:gd name="connsiteX2" fmla="*/ 2005781 w 2005781"/>
              <a:gd name="connsiteY2" fmla="*/ 471949 h 865240"/>
              <a:gd name="connsiteX3" fmla="*/ 1946787 w 2005781"/>
              <a:gd name="connsiteY3" fmla="*/ 865240 h 865240"/>
              <a:gd name="connsiteX4" fmla="*/ 0 w 2005781"/>
              <a:gd name="connsiteY4" fmla="*/ 688259 h 865240"/>
              <a:gd name="connsiteX0" fmla="*/ 0 w 2182761"/>
              <a:gd name="connsiteY0" fmla="*/ 688259 h 865240"/>
              <a:gd name="connsiteX1" fmla="*/ 521110 w 2182761"/>
              <a:gd name="connsiteY1" fmla="*/ 0 h 865240"/>
              <a:gd name="connsiteX2" fmla="*/ 2182761 w 2182761"/>
              <a:gd name="connsiteY2" fmla="*/ 9833 h 865240"/>
              <a:gd name="connsiteX3" fmla="*/ 1946787 w 2182761"/>
              <a:gd name="connsiteY3" fmla="*/ 865240 h 865240"/>
              <a:gd name="connsiteX4" fmla="*/ 0 w 2182761"/>
              <a:gd name="connsiteY4" fmla="*/ 688259 h 865240"/>
              <a:gd name="connsiteX0" fmla="*/ 0 w 2182761"/>
              <a:gd name="connsiteY0" fmla="*/ 688259 h 698092"/>
              <a:gd name="connsiteX1" fmla="*/ 521110 w 2182761"/>
              <a:gd name="connsiteY1" fmla="*/ 0 h 698092"/>
              <a:gd name="connsiteX2" fmla="*/ 2182761 w 2182761"/>
              <a:gd name="connsiteY2" fmla="*/ 9833 h 698092"/>
              <a:gd name="connsiteX3" fmla="*/ 1818968 w 2182761"/>
              <a:gd name="connsiteY3" fmla="*/ 698092 h 698092"/>
              <a:gd name="connsiteX4" fmla="*/ 0 w 2182761"/>
              <a:gd name="connsiteY4" fmla="*/ 688259 h 698092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828801 w 2182761"/>
              <a:gd name="connsiteY3" fmla="*/ 688260 h 688260"/>
              <a:gd name="connsiteX4" fmla="*/ 0 w 2182761"/>
              <a:gd name="connsiteY4" fmla="*/ 688259 h 688260"/>
              <a:gd name="connsiteX0" fmla="*/ 0 w 2182761"/>
              <a:gd name="connsiteY0" fmla="*/ 688259 h 688260"/>
              <a:gd name="connsiteX1" fmla="*/ 521110 w 2182761"/>
              <a:gd name="connsiteY1" fmla="*/ 0 h 688260"/>
              <a:gd name="connsiteX2" fmla="*/ 2182761 w 2182761"/>
              <a:gd name="connsiteY2" fmla="*/ 9833 h 688260"/>
              <a:gd name="connsiteX3" fmla="*/ 1740310 w 2182761"/>
              <a:gd name="connsiteY3" fmla="*/ 688260 h 688260"/>
              <a:gd name="connsiteX4" fmla="*/ 0 w 2182761"/>
              <a:gd name="connsiteY4" fmla="*/ 688259 h 688260"/>
              <a:gd name="connsiteX0" fmla="*/ 0 w 2104103"/>
              <a:gd name="connsiteY0" fmla="*/ 688259 h 688260"/>
              <a:gd name="connsiteX1" fmla="*/ 521110 w 2104103"/>
              <a:gd name="connsiteY1" fmla="*/ 0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104103"/>
              <a:gd name="connsiteY0" fmla="*/ 688259 h 688260"/>
              <a:gd name="connsiteX1" fmla="*/ 726124 w 2104103"/>
              <a:gd name="connsiteY1" fmla="*/ 137651 h 688260"/>
              <a:gd name="connsiteX2" fmla="*/ 2104103 w 2104103"/>
              <a:gd name="connsiteY2" fmla="*/ 0 h 688260"/>
              <a:gd name="connsiteX3" fmla="*/ 1740310 w 2104103"/>
              <a:gd name="connsiteY3" fmla="*/ 688260 h 688260"/>
              <a:gd name="connsiteX4" fmla="*/ 0 w 2104103"/>
              <a:gd name="connsiteY4" fmla="*/ 688259 h 688260"/>
              <a:gd name="connsiteX0" fmla="*/ 0 w 2093312"/>
              <a:gd name="connsiteY0" fmla="*/ 560440 h 560441"/>
              <a:gd name="connsiteX1" fmla="*/ 726124 w 2093312"/>
              <a:gd name="connsiteY1" fmla="*/ 9832 h 560441"/>
              <a:gd name="connsiteX2" fmla="*/ 2093312 w 2093312"/>
              <a:gd name="connsiteY2" fmla="*/ 0 h 560441"/>
              <a:gd name="connsiteX3" fmla="*/ 1740310 w 2093312"/>
              <a:gd name="connsiteY3" fmla="*/ 560441 h 560441"/>
              <a:gd name="connsiteX4" fmla="*/ 0 w 2093312"/>
              <a:gd name="connsiteY4" fmla="*/ 560440 h 560441"/>
              <a:gd name="connsiteX0" fmla="*/ 0 w 2093312"/>
              <a:gd name="connsiteY0" fmla="*/ 560440 h 560440"/>
              <a:gd name="connsiteX1" fmla="*/ 726124 w 2093312"/>
              <a:gd name="connsiteY1" fmla="*/ 9832 h 560440"/>
              <a:gd name="connsiteX2" fmla="*/ 2093312 w 2093312"/>
              <a:gd name="connsiteY2" fmla="*/ 0 h 560440"/>
              <a:gd name="connsiteX3" fmla="*/ 1664777 w 2093312"/>
              <a:gd name="connsiteY3" fmla="*/ 550609 h 560440"/>
              <a:gd name="connsiteX4" fmla="*/ 0 w 2093312"/>
              <a:gd name="connsiteY4" fmla="*/ 560440 h 560440"/>
              <a:gd name="connsiteX0" fmla="*/ 0 w 1694072"/>
              <a:gd name="connsiteY0" fmla="*/ 550608 h 550608"/>
              <a:gd name="connsiteX1" fmla="*/ 726124 w 1694072"/>
              <a:gd name="connsiteY1" fmla="*/ 0 h 550608"/>
              <a:gd name="connsiteX2" fmla="*/ 1694072 w 1694072"/>
              <a:gd name="connsiteY2" fmla="*/ 399139 h 550608"/>
              <a:gd name="connsiteX3" fmla="*/ 1664777 w 1694072"/>
              <a:gd name="connsiteY3" fmla="*/ 540777 h 550608"/>
              <a:gd name="connsiteX4" fmla="*/ 0 w 1694072"/>
              <a:gd name="connsiteY4" fmla="*/ 550608 h 550608"/>
              <a:gd name="connsiteX0" fmla="*/ 7616 w 1701688"/>
              <a:gd name="connsiteY0" fmla="*/ 151468 h 151468"/>
              <a:gd name="connsiteX1" fmla="*/ 0 w 1701688"/>
              <a:gd name="connsiteY1" fmla="*/ 9831 h 151468"/>
              <a:gd name="connsiteX2" fmla="*/ 1701688 w 1701688"/>
              <a:gd name="connsiteY2" fmla="*/ -1 h 151468"/>
              <a:gd name="connsiteX3" fmla="*/ 1672393 w 1701688"/>
              <a:gd name="connsiteY3" fmla="*/ 141637 h 151468"/>
              <a:gd name="connsiteX4" fmla="*/ 7616 w 1701688"/>
              <a:gd name="connsiteY4" fmla="*/ 151468 h 151468"/>
              <a:gd name="connsiteX0" fmla="*/ 7616 w 1672393"/>
              <a:gd name="connsiteY0" fmla="*/ 141636 h 141636"/>
              <a:gd name="connsiteX1" fmla="*/ 0 w 1672393"/>
              <a:gd name="connsiteY1" fmla="*/ -1 h 141636"/>
              <a:gd name="connsiteX2" fmla="*/ 1669318 w 1672393"/>
              <a:gd name="connsiteY2" fmla="*/ 5313 h 141636"/>
              <a:gd name="connsiteX3" fmla="*/ 1672393 w 1672393"/>
              <a:gd name="connsiteY3" fmla="*/ 131805 h 141636"/>
              <a:gd name="connsiteX4" fmla="*/ 7616 w 1672393"/>
              <a:gd name="connsiteY4" fmla="*/ 141636 h 14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2393" h="141636">
                <a:moveTo>
                  <a:pt x="7616" y="141636"/>
                </a:moveTo>
                <a:lnTo>
                  <a:pt x="0" y="-1"/>
                </a:lnTo>
                <a:lnTo>
                  <a:pt x="1669318" y="5313"/>
                </a:lnTo>
                <a:lnTo>
                  <a:pt x="1672393" y="131805"/>
                </a:lnTo>
                <a:lnTo>
                  <a:pt x="7616" y="141636"/>
                </a:lnTo>
                <a:close/>
              </a:path>
            </a:pathLst>
          </a:custGeom>
          <a:solidFill>
            <a:srgbClr val="FF0000"/>
          </a:solidFill>
          <a:ln w="190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606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Projecting a Polyhedron</a:t>
            </a:r>
            <a:br>
              <a:rPr lang="en-US" dirty="0" smtClean="0"/>
            </a:br>
            <a:r>
              <a:rPr lang="en-US" dirty="0" smtClean="0"/>
              <a:t>Onto Some of its Coordinates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1335400"/>
            <a:ext cx="8842160" cy="502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polyhedron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µ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</a:rPr>
              <a:t>R</a:t>
            </a:r>
            <a:r>
              <a:rPr kumimoji="0" lang="en-US" sz="2800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S={</a:t>
            </a:r>
            <a:r>
              <a:rPr kumimoji="0" lang="en-US" sz="28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lang="en-US" sz="2800" baseline="-25000" dirty="0" smtClean="0"/>
              <a:t>1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,…,</a:t>
            </a:r>
            <a:r>
              <a:rPr lang="en-US" sz="2800" dirty="0" err="1" smtClean="0">
                <a:latin typeface="Calibri"/>
              </a:rPr>
              <a:t>s</a:t>
            </a:r>
            <a:r>
              <a:rPr lang="en-US" sz="2800" baseline="-25000" dirty="0" err="1" smtClean="0">
                <a:latin typeface="Calibri"/>
              </a:rPr>
              <a:t>k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</a:rPr>
              <a:t>µ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{1,…,n} be any subset of the coordinates.</a:t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baseline="-25000" dirty="0" smtClean="0">
                <a:solidFill>
                  <a:srgbClr val="FF0000"/>
                </a:solidFill>
              </a:rPr>
              <a:t>S</a:t>
            </a:r>
            <a:r>
              <a:rPr lang="en-US" sz="28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noProof="0" dirty="0" smtClean="0"/>
              <a:t>= {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s1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Symbol"/>
                <a:sym typeface="Symbol"/>
              </a:rPr>
              <a:t></a:t>
            </a:r>
            <a:r>
              <a:rPr lang="en-US" sz="2800" dirty="0" smtClean="0"/>
              <a:t>,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sk</a:t>
            </a:r>
            <a:r>
              <a:rPr lang="en-US" sz="2800" dirty="0" smtClean="0"/>
              <a:t>) :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Q }</a:t>
            </a:r>
            <a:r>
              <a:rPr lang="en-US" sz="2800" dirty="0" smtClean="0">
                <a:solidFill>
                  <a:prstClr val="black"/>
                </a:solidFill>
                <a:latin typeface="cmsy10"/>
              </a:rPr>
              <a:t> µ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msbm10"/>
              </a:rPr>
              <a:t>R</a:t>
            </a:r>
            <a:r>
              <a:rPr lang="en-US" sz="2800" baseline="30000" dirty="0" err="1" smtClean="0">
                <a:solidFill>
                  <a:prstClr val="black"/>
                </a:solidFill>
              </a:rPr>
              <a:t>k</a:t>
            </a:r>
            <a:r>
              <a:rPr lang="en-US" sz="2800" dirty="0" smtClean="0"/>
              <a:t>.</a:t>
            </a:r>
            <a:endParaRPr lang="en-US" sz="2800" noProof="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700" noProof="0" dirty="0" smtClean="0">
                <a:solidFill>
                  <a:srgbClr val="00B050"/>
                </a:solidFill>
              </a:rPr>
              <a:t>	In other words, Q</a:t>
            </a:r>
            <a:r>
              <a:rPr lang="en-US" sz="2700" baseline="-25000" noProof="0" dirty="0" smtClean="0">
                <a:solidFill>
                  <a:srgbClr val="00B050"/>
                </a:solidFill>
              </a:rPr>
              <a:t>S</a:t>
            </a:r>
            <a:r>
              <a:rPr lang="en-US" sz="2700" noProof="0" dirty="0" smtClean="0">
                <a:solidFill>
                  <a:srgbClr val="00B050"/>
                </a:solidFill>
              </a:rPr>
              <a:t> is projection of Q </a:t>
            </a:r>
            <a:r>
              <a:rPr lang="en-US" sz="2700" noProof="0" dirty="0" err="1" smtClean="0">
                <a:solidFill>
                  <a:srgbClr val="00B050"/>
                </a:solidFill>
              </a:rPr>
              <a:t>ont</a:t>
            </a:r>
            <a:r>
              <a:rPr lang="en-US" sz="2700" dirty="0" smtClean="0">
                <a:solidFill>
                  <a:srgbClr val="00B050"/>
                </a:solidFill>
              </a:rPr>
              <a:t>o coordinates in S.</a:t>
            </a:r>
            <a:endParaRPr lang="en-US" sz="2700" noProof="0" dirty="0" smtClean="0">
              <a:solidFill>
                <a:srgbClr val="00B050"/>
              </a:solidFill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noProof="0" dirty="0" smtClean="0"/>
              <a:t>	Then Q</a:t>
            </a:r>
            <a:r>
              <a:rPr lang="en-US" sz="2800" baseline="-25000" noProof="0" dirty="0" smtClean="0"/>
              <a:t>S</a:t>
            </a:r>
            <a:r>
              <a:rPr lang="en-US" sz="2800" noProof="0" dirty="0" smtClean="0"/>
              <a:t> is a polyhedron.</a:t>
            </a:r>
            <a:endParaRPr lang="en-US" sz="800" noProof="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/>
              <a:t>Proof:</a:t>
            </a:r>
            <a:br>
              <a:rPr lang="en-US" sz="2800" b="1" dirty="0" smtClean="0"/>
            </a:br>
            <a:r>
              <a:rPr lang="en-US" sz="2800" dirty="0" smtClean="0"/>
              <a:t>Direct from Fourier-</a:t>
            </a:r>
            <a:r>
              <a:rPr lang="en-US" sz="2800" dirty="0" err="1" smtClean="0"/>
              <a:t>Motzkin</a:t>
            </a:r>
            <a:r>
              <a:rPr lang="en-US" sz="2800" dirty="0" smtClean="0"/>
              <a:t> Elimination.</a:t>
            </a:r>
            <a:br>
              <a:rPr lang="en-US" sz="2800" dirty="0" smtClean="0"/>
            </a:br>
            <a:r>
              <a:rPr lang="en-US" sz="2800" dirty="0" smtClean="0"/>
              <a:t>Just eliminate all coordinates not in S.			</a:t>
            </a:r>
            <a:r>
              <a:rPr lang="en-US" sz="2800" dirty="0" smtClean="0">
                <a:latin typeface="msam10"/>
              </a:rPr>
              <a:t>¥</a:t>
            </a:r>
            <a:endParaRPr lang="en-US" sz="2800" noProof="0" dirty="0" smtClean="0">
              <a:latin typeface="msam1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29"/>
            <a:ext cx="8229600" cy="696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Transformations of </a:t>
            </a:r>
            <a:r>
              <a:rPr lang="en-US" dirty="0" err="1" smtClean="0"/>
              <a:t>Polyhedra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50920" y="899499"/>
            <a:ext cx="8842160" cy="1897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Lemma: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= { x : 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Ax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msy10"/>
              </a:rPr>
              <a:t>·</a:t>
            </a:r>
            <a:r>
              <a:rPr kumimoji="0" lang="en-US" sz="28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}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msy10"/>
              </a:rPr>
              <a:t>µ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/>
              <a:t>n</a:t>
            </a:r>
            <a:r>
              <a:rPr lang="en-US" sz="2800" dirty="0" smtClean="0"/>
              <a:t> be a polyhedron.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M be any matrix </a:t>
            </a:r>
            <a:r>
              <a:rPr lang="en-US" sz="2800" dirty="0" smtClean="0"/>
              <a:t>of size </a:t>
            </a:r>
            <a:r>
              <a:rPr lang="en-US" sz="2800" dirty="0" err="1" smtClean="0"/>
              <a:t>p</a:t>
            </a:r>
            <a:r>
              <a:rPr lang="en-US" sz="2000" dirty="0" err="1" smtClean="0"/>
              <a:t>x</a:t>
            </a:r>
            <a:r>
              <a:rPr lang="en-US" sz="2800" dirty="0" err="1" smtClean="0"/>
              <a:t>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Let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Q</a:t>
            </a:r>
            <a:r>
              <a:rPr lang="en-US" sz="2800" dirty="0" smtClean="0"/>
              <a:t> = { </a:t>
            </a:r>
            <a:r>
              <a:rPr lang="en-US" sz="2800" dirty="0" err="1" smtClean="0"/>
              <a:t>Mx</a:t>
            </a:r>
            <a:r>
              <a:rPr lang="en-US" sz="2800" dirty="0" smtClean="0"/>
              <a:t> : x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}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msbm10"/>
              </a:rPr>
              <a:t>R</a:t>
            </a:r>
            <a:r>
              <a:rPr lang="en-US" sz="2800" baseline="30000" dirty="0" err="1" smtClean="0">
                <a:latin typeface="Calibri"/>
              </a:rPr>
              <a:t>p</a:t>
            </a:r>
            <a:r>
              <a:rPr lang="en-US" sz="2800" dirty="0" smtClean="0"/>
              <a:t>. </a:t>
            </a:r>
            <a:r>
              <a:rPr lang="en-US" sz="2800" noProof="0" dirty="0" smtClean="0"/>
              <a:t>Then </a:t>
            </a:r>
            <a:r>
              <a:rPr lang="en-US" sz="2800" noProof="0" dirty="0" smtClean="0">
                <a:solidFill>
                  <a:srgbClr val="FF0000"/>
                </a:solidFill>
              </a:rPr>
              <a:t>Q</a:t>
            </a:r>
            <a:r>
              <a:rPr lang="en-US" sz="2800" noProof="0" dirty="0" smtClean="0"/>
              <a:t> is a polyhedron.</a:t>
            </a:r>
            <a:endParaRPr lang="en-US" sz="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978861" y="3887895"/>
            <a:ext cx="1738648" cy="1648495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 extrusionH="76200" prstMaterial="flat">
            <a:bevelT w="38100" prst="cross"/>
            <a:bevelB w="139700" prst="cross"/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975123" y="3647766"/>
            <a:ext cx="2025445" cy="1887794"/>
          </a:xfrm>
          <a:custGeom>
            <a:avLst/>
            <a:gdLst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0 w 2054942"/>
              <a:gd name="connsiteY7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25445 w 2054942"/>
              <a:gd name="connsiteY6" fmla="*/ 353962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54942"/>
              <a:gd name="connsiteY0" fmla="*/ 216310 h 1887794"/>
              <a:gd name="connsiteX1" fmla="*/ 550606 w 2054942"/>
              <a:gd name="connsiteY1" fmla="*/ 0 h 1887794"/>
              <a:gd name="connsiteX2" fmla="*/ 2005781 w 2054942"/>
              <a:gd name="connsiteY2" fmla="*/ 0 h 1887794"/>
              <a:gd name="connsiteX3" fmla="*/ 1750142 w 2054942"/>
              <a:gd name="connsiteY3" fmla="*/ 235974 h 1887794"/>
              <a:gd name="connsiteX4" fmla="*/ 1750142 w 2054942"/>
              <a:gd name="connsiteY4" fmla="*/ 1887794 h 1887794"/>
              <a:gd name="connsiteX5" fmla="*/ 2054942 w 2054942"/>
              <a:gd name="connsiteY5" fmla="*/ 1553497 h 1887794"/>
              <a:gd name="connsiteX6" fmla="*/ 2005781 w 2054942"/>
              <a:gd name="connsiteY6" fmla="*/ 9833 h 1887794"/>
              <a:gd name="connsiteX7" fmla="*/ 1750142 w 2054942"/>
              <a:gd name="connsiteY7" fmla="*/ 216310 h 1887794"/>
              <a:gd name="connsiteX8" fmla="*/ 0 w 2054942"/>
              <a:gd name="connsiteY8" fmla="*/ 216310 h 1887794"/>
              <a:gd name="connsiteX0" fmla="*/ 0 w 2005781"/>
              <a:gd name="connsiteY0" fmla="*/ 216310 h 1887794"/>
              <a:gd name="connsiteX1" fmla="*/ 550606 w 2005781"/>
              <a:gd name="connsiteY1" fmla="*/ 0 h 1887794"/>
              <a:gd name="connsiteX2" fmla="*/ 2005781 w 2005781"/>
              <a:gd name="connsiteY2" fmla="*/ 0 h 1887794"/>
              <a:gd name="connsiteX3" fmla="*/ 1750142 w 2005781"/>
              <a:gd name="connsiteY3" fmla="*/ 235974 h 1887794"/>
              <a:gd name="connsiteX4" fmla="*/ 1750142 w 2005781"/>
              <a:gd name="connsiteY4" fmla="*/ 1887794 h 1887794"/>
              <a:gd name="connsiteX5" fmla="*/ 2005781 w 2005781"/>
              <a:gd name="connsiteY5" fmla="*/ 1602658 h 1887794"/>
              <a:gd name="connsiteX6" fmla="*/ 2005781 w 2005781"/>
              <a:gd name="connsiteY6" fmla="*/ 9833 h 1887794"/>
              <a:gd name="connsiteX7" fmla="*/ 1750142 w 2005781"/>
              <a:gd name="connsiteY7" fmla="*/ 216310 h 1887794"/>
              <a:gd name="connsiteX8" fmla="*/ 0 w 2005781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50142 w 2025445"/>
              <a:gd name="connsiteY7" fmla="*/ 216310 h 1887794"/>
              <a:gd name="connsiteX8" fmla="*/ 0 w 2025445"/>
              <a:gd name="connsiteY8" fmla="*/ 216310 h 1887794"/>
              <a:gd name="connsiteX0" fmla="*/ 0 w 2025445"/>
              <a:gd name="connsiteY0" fmla="*/ 216310 h 1887794"/>
              <a:gd name="connsiteX1" fmla="*/ 550606 w 2025445"/>
              <a:gd name="connsiteY1" fmla="*/ 0 h 1887794"/>
              <a:gd name="connsiteX2" fmla="*/ 2005781 w 2025445"/>
              <a:gd name="connsiteY2" fmla="*/ 0 h 1887794"/>
              <a:gd name="connsiteX3" fmla="*/ 1750142 w 2025445"/>
              <a:gd name="connsiteY3" fmla="*/ 235974 h 1887794"/>
              <a:gd name="connsiteX4" fmla="*/ 1750142 w 2025445"/>
              <a:gd name="connsiteY4" fmla="*/ 1887794 h 1887794"/>
              <a:gd name="connsiteX5" fmla="*/ 2025445 w 2025445"/>
              <a:gd name="connsiteY5" fmla="*/ 1592826 h 1887794"/>
              <a:gd name="connsiteX6" fmla="*/ 2005781 w 2025445"/>
              <a:gd name="connsiteY6" fmla="*/ 9833 h 1887794"/>
              <a:gd name="connsiteX7" fmla="*/ 1740310 w 2025445"/>
              <a:gd name="connsiteY7" fmla="*/ 216310 h 1887794"/>
              <a:gd name="connsiteX8" fmla="*/ 0 w 2025445"/>
              <a:gd name="connsiteY8" fmla="*/ 216310 h 188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5" h="1887794">
                <a:moveTo>
                  <a:pt x="0" y="216310"/>
                </a:moveTo>
                <a:lnTo>
                  <a:pt x="550606" y="0"/>
                </a:lnTo>
                <a:lnTo>
                  <a:pt x="2005781" y="0"/>
                </a:lnTo>
                <a:lnTo>
                  <a:pt x="1750142" y="235974"/>
                </a:lnTo>
                <a:lnTo>
                  <a:pt x="1750142" y="1887794"/>
                </a:lnTo>
                <a:lnTo>
                  <a:pt x="2025445" y="1592826"/>
                </a:lnTo>
                <a:lnTo>
                  <a:pt x="2005781" y="9833"/>
                </a:lnTo>
                <a:lnTo>
                  <a:pt x="1740310" y="216310"/>
                </a:lnTo>
                <a:lnTo>
                  <a:pt x="0" y="216310"/>
                </a:lnTo>
                <a:close/>
              </a:path>
            </a:pathLst>
          </a:custGeom>
          <a:solidFill>
            <a:srgbClr val="FF0000"/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191759" y="4793623"/>
            <a:ext cx="3548651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41057" y="5535561"/>
            <a:ext cx="3726426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88546" y="5624049"/>
            <a:ext cx="884901" cy="7079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4916" y="5928851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85187" y="2989005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4386" y="4277031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P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6413" y="4100052"/>
            <a:ext cx="1192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M = 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36956" y="3835400"/>
          <a:ext cx="13175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174"/>
                <a:gridCol w="439174"/>
                <a:gridCol w="439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92180" y="5574890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/>
      <p:bldP spid="12" grpId="0"/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= \sum_{i=1}^k \lambda_i s_i  template TPT1  env TPENV1  fore 0  back 16777215  eqnno 1"/>
  <p:tag name="FILENAME" val="TP_tmp"/>
  <p:tag name="ORIGWIDTH" val="61"/>
  <p:tag name="PICTUREFILESIZE" val="463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q = \sum_{j=1}^\ell \mu_j t_j  template TPT1  env TPENV1  fore 0  back 16777215  eqnno 1"/>
  <p:tag name="FILENAME" val="TP_tmp"/>
  <p:tag name="ORIGWIDTH" val="62"/>
  <p:tag name="PICTUREFILESIZE" val="490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ambda \geq 0,\: \mu \geq 0,\: \sum_i \lambda_i = 1,\: \sum_j \mu_j = 1,\: s_i \in S,\: t_j \in S  template TPT1  env TPENV1  fore 0  back 16777215  eqnno 2"/>
  <p:tag name="FILENAME" val="TP_tmp"/>
  <p:tag name="ORIGWIDTH" val="222"/>
  <p:tag name="PICTUREFILESIZE" val="1160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alpha p + (1-\alpha) q = \sum_{i=1}^k \alpha \lambda_i s_i + \sum_{j=1}^\ell (1-\alpha) \mu_j t_j  template TPT1  env TPENV1  fore 0  back 16777215  eqnno 1"/>
  <p:tag name="FILENAME" val="TP_tmp"/>
  <p:tag name="ORIGWIDTH" val="207"/>
  <p:tag name="PICTUREFILESIZE" val="1340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mbox{conv}(S) = \{\: y \::\: \exists x \mbox{ s.t. } Mx=y,\: \sum_{i=1}^k x_i = 1, x \geq 0 \:\}  template TPT1  env TPENV1  fore 0  back 16777215  eqnno 4"/>
  <p:tag name="FILENAME" val="TP_tmp"/>
  <p:tag name="ORIGWIDTH" val="236"/>
  <p:tag name="PICTUREFILESIZE" val="1444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{\: (x,y) \::\: Mx=y,\: \sum_{i=1}^k x_i = 1, x \geq 0 \:\}  template TPT1  env TPENV1  fore 0  back 16777215  eqnno 4"/>
  <p:tag name="FILENAME" val="TP_tmp"/>
  <p:tag name="ORIGWIDTH" val="173"/>
  <p:tag name="PICTUREFILESIZE" val="1057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\begin{align*}&#10;\smallsum{i=1}{k} v_i \lambda_i &amp;= b \\&#10;\smallsum{i=1}{k} \lambda_i  &amp;= 1 \\&#10;\lambda_i &amp;\geq 0 ~\forall i&#10;\end{align*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2"/>
  <p:tag name="PICTUREFILESIZE" val="1160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u \transpose v_i + \alpha \geq 0 ~\forall i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476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u \transpose b + \alpha &lt; 0 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364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u \transpose v_i + \alpha \geq 0 ~\forall i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47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usepackage[texpoint]{nickstyle}&#10;\begin{document}&#10;$u \transpose b + \alpha &lt; 0 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36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ambda x + (1-\lambda) y \in S  ~~~\forall x,y \in S \mbox{ and } \forall \lambda \in [0,1]  template TPT1  env TPENV1  fore 0  back 16777215  eqnno 3"/>
  <p:tag name="FILENAME" val="TP_tmp"/>
  <p:tag name="ORIGWIDTH" val="193"/>
  <p:tag name="PICTUREFILESIZE" val="118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= \sum_{i=1}^k \lambda_i s_i  template TPT1  env TPENV1  fore 0  back 16777215  eqnno 1"/>
  <p:tag name="FILENAME" val="TP_tmp"/>
  <p:tag name="ORIGWIDTH" val="61"/>
  <p:tag name="PICTUREFILESIZE" val="46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s_i \in S ~\forall i,~ \lambda_i \geq 0 ~\forall i,~ \sum_{i=1}^k \lambda_i = 1  template TPT1  env TPENV1  fore 0  back 16777215  eqnno 2"/>
  <p:tag name="FILENAME" val="TP_tmp"/>
  <p:tag name="ORIGWIDTH" val="148"/>
  <p:tag name="PICTUREFILESIZE" val="901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sum_{i=1}^{k-1} \frac{\lambda_i}{1-\lambda_k}  = 1  template TPT1  env TPENV1  fore 0  back 16777215  eqnno 1"/>
  <p:tag name="FILENAME" val="TP_tmp"/>
  <p:tag name="ORIGWIDTH" val="67"/>
  <p:tag name="PICTUREFILESIZE" val="518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= \sum_{i=1}^k \lambda_i s_i  template TPT1  env TPENV1  fore 0  back 16777215  eqnno 1"/>
  <p:tag name="FILENAME" val="TP_tmp"/>
  <p:tag name="ORIGWIDTH" val="61"/>
  <p:tag name="PICTUREFILESIZE" val="463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= (1-\lambda_k) p' + \lambda_k s_k  template TPT1  env TPENV1  fore 0  back 16777215  eqnno 1"/>
  <p:tag name="FILENAME" val="TP_tmp"/>
  <p:tag name="ORIGWIDTH" val="94"/>
  <p:tag name="PICTUREFILESIZE" val="578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p = \sum_{i=1}^k \lambda_i s_i&#10; = (1-\lambda_k) \Big( \sum_{i=1}^{k-1} \frac{\lambda_i}{1-\lambda_k} s_i \Big) + \lambda_k s_k  template TPT1  env TPENV1  fore 0  back 16777215  eqnno 1"/>
  <p:tag name="FILENAME" val="TP_tmp"/>
  <p:tag name="ORIGWIDTH" val="213"/>
  <p:tag name="PICTUREFILESIZE" val="1473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11350</TotalTime>
  <Words>602</Words>
  <Application>Microsoft Office PowerPoint</Application>
  <PresentationFormat>On-screen Show (4:3)</PresentationFormat>
  <Paragraphs>241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Symbol</vt:lpstr>
      <vt:lpstr>msam10</vt:lpstr>
      <vt:lpstr>Office Theme</vt:lpstr>
      <vt:lpstr>C&amp;O 355 Lecture 16</vt:lpstr>
      <vt:lpstr>Topics</vt:lpstr>
      <vt:lpstr>Fourier-Motzkin Elimination</vt:lpstr>
      <vt:lpstr>Elimination Example</vt:lpstr>
      <vt:lpstr>Elimination Example</vt:lpstr>
      <vt:lpstr>Elimination Example</vt:lpstr>
      <vt:lpstr>Elimination Example</vt:lpstr>
      <vt:lpstr>Projecting a Polyhedron Onto Some of its Coordinates</vt:lpstr>
      <vt:lpstr>Linear Transformations of Polyhedra</vt:lpstr>
      <vt:lpstr>Linear Transformations of Polyhedra</vt:lpstr>
      <vt:lpstr>Linear Transformations of Polyhedra</vt:lpstr>
      <vt:lpstr>Convex Sets</vt:lpstr>
      <vt:lpstr>Convex Combinations</vt:lpstr>
      <vt:lpstr>Convex Combinations</vt:lpstr>
      <vt:lpstr>Convex Combinations</vt:lpstr>
      <vt:lpstr>Slide 16</vt:lpstr>
      <vt:lpstr>Slide 17</vt:lpstr>
      <vt:lpstr>Slide 18</vt:lpstr>
      <vt:lpstr>Convex Hulls</vt:lpstr>
      <vt:lpstr>Convex Hulls</vt:lpstr>
      <vt:lpstr>Convex Hulls</vt:lpstr>
      <vt:lpstr>Convex Hulls of Finite Sets</vt:lpstr>
      <vt:lpstr>Convex Hulls of Finite Sets</vt:lpstr>
      <vt:lpstr>Polytopes &amp; Convex Hulls</vt:lpstr>
      <vt:lpstr>Polytopes &amp; Convex Hulls</vt:lpstr>
      <vt:lpstr>Polytopes &amp; Convex Hulls</vt:lpstr>
      <vt:lpstr>Polytopes &amp; Convex Hulls</vt:lpstr>
      <vt:lpstr>Generalizations</vt:lpstr>
      <vt:lpstr>Slide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747</cp:revision>
  <dcterms:created xsi:type="dcterms:W3CDTF">2009-09-16T13:05:29Z</dcterms:created>
  <dcterms:modified xsi:type="dcterms:W3CDTF">2009-11-05T16:54:09Z</dcterms:modified>
</cp:coreProperties>
</file>